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94" r:id="rId2"/>
  </p:sldMasterIdLst>
  <p:notesMasterIdLst>
    <p:notesMasterId r:id="rId146"/>
  </p:notesMasterIdLst>
  <p:sldIdLst>
    <p:sldId id="256" r:id="rId3"/>
    <p:sldId id="379" r:id="rId4"/>
    <p:sldId id="380" r:id="rId5"/>
    <p:sldId id="381" r:id="rId6"/>
    <p:sldId id="382" r:id="rId7"/>
    <p:sldId id="384" r:id="rId8"/>
    <p:sldId id="385" r:id="rId9"/>
    <p:sldId id="387" r:id="rId10"/>
    <p:sldId id="386" r:id="rId11"/>
    <p:sldId id="388" r:id="rId12"/>
    <p:sldId id="389" r:id="rId13"/>
    <p:sldId id="390" r:id="rId14"/>
    <p:sldId id="391" r:id="rId15"/>
    <p:sldId id="393" r:id="rId16"/>
    <p:sldId id="395" r:id="rId17"/>
    <p:sldId id="1050" r:id="rId18"/>
    <p:sldId id="1051" r:id="rId19"/>
    <p:sldId id="992" r:id="rId20"/>
    <p:sldId id="831" r:id="rId21"/>
    <p:sldId id="836" r:id="rId22"/>
    <p:sldId id="940" r:id="rId23"/>
    <p:sldId id="902" r:id="rId24"/>
    <p:sldId id="837" r:id="rId25"/>
    <p:sldId id="835" r:id="rId26"/>
    <p:sldId id="802" r:id="rId27"/>
    <p:sldId id="993" r:id="rId28"/>
    <p:sldId id="994" r:id="rId29"/>
    <p:sldId id="995" r:id="rId30"/>
    <p:sldId id="996" r:id="rId31"/>
    <p:sldId id="1037" r:id="rId32"/>
    <p:sldId id="997" r:id="rId33"/>
    <p:sldId id="998" r:id="rId34"/>
    <p:sldId id="1038" r:id="rId35"/>
    <p:sldId id="1041" r:id="rId36"/>
    <p:sldId id="1039" r:id="rId37"/>
    <p:sldId id="1042" r:id="rId38"/>
    <p:sldId id="1043" r:id="rId39"/>
    <p:sldId id="1000" r:id="rId40"/>
    <p:sldId id="942" r:id="rId41"/>
    <p:sldId id="943" r:id="rId42"/>
    <p:sldId id="874" r:id="rId43"/>
    <p:sldId id="1002" r:id="rId44"/>
    <p:sldId id="941" r:id="rId45"/>
    <p:sldId id="1003" r:id="rId46"/>
    <p:sldId id="1004" r:id="rId47"/>
    <p:sldId id="1005" r:id="rId48"/>
    <p:sldId id="953" r:id="rId49"/>
    <p:sldId id="704" r:id="rId50"/>
    <p:sldId id="705" r:id="rId51"/>
    <p:sldId id="710" r:id="rId52"/>
    <p:sldId id="1006" r:id="rId53"/>
    <p:sldId id="1008" r:id="rId54"/>
    <p:sldId id="1007" r:id="rId55"/>
    <p:sldId id="1009" r:id="rId56"/>
    <p:sldId id="1010" r:id="rId57"/>
    <p:sldId id="982" r:id="rId58"/>
    <p:sldId id="957" r:id="rId59"/>
    <p:sldId id="984" r:id="rId60"/>
    <p:sldId id="1011" r:id="rId61"/>
    <p:sldId id="1012" r:id="rId62"/>
    <p:sldId id="949" r:id="rId63"/>
    <p:sldId id="1013" r:id="rId64"/>
    <p:sldId id="1014" r:id="rId65"/>
    <p:sldId id="707" r:id="rId66"/>
    <p:sldId id="945" r:id="rId67"/>
    <p:sldId id="947" r:id="rId68"/>
    <p:sldId id="951" r:id="rId69"/>
    <p:sldId id="952" r:id="rId70"/>
    <p:sldId id="702" r:id="rId71"/>
    <p:sldId id="966" r:id="rId72"/>
    <p:sldId id="1015" r:id="rId73"/>
    <p:sldId id="1016" r:id="rId74"/>
    <p:sldId id="1017" r:id="rId75"/>
    <p:sldId id="1018" r:id="rId76"/>
    <p:sldId id="1021" r:id="rId77"/>
    <p:sldId id="978" r:id="rId78"/>
    <p:sldId id="1025" r:id="rId79"/>
    <p:sldId id="1026" r:id="rId80"/>
    <p:sldId id="1027" r:id="rId81"/>
    <p:sldId id="1028" r:id="rId82"/>
    <p:sldId id="1029" r:id="rId83"/>
    <p:sldId id="1030" r:id="rId84"/>
    <p:sldId id="1031" r:id="rId85"/>
    <p:sldId id="1032" r:id="rId86"/>
    <p:sldId id="1033" r:id="rId87"/>
    <p:sldId id="1034" r:id="rId88"/>
    <p:sldId id="774" r:id="rId89"/>
    <p:sldId id="906" r:id="rId90"/>
    <p:sldId id="1052" r:id="rId91"/>
    <p:sldId id="1053" r:id="rId92"/>
    <p:sldId id="1054" r:id="rId93"/>
    <p:sldId id="1059" r:id="rId94"/>
    <p:sldId id="1055" r:id="rId95"/>
    <p:sldId id="1056" r:id="rId96"/>
    <p:sldId id="1057" r:id="rId97"/>
    <p:sldId id="1058" r:id="rId98"/>
    <p:sldId id="919" r:id="rId99"/>
    <p:sldId id="918" r:id="rId100"/>
    <p:sldId id="916" r:id="rId101"/>
    <p:sldId id="921" r:id="rId102"/>
    <p:sldId id="1046" r:id="rId103"/>
    <p:sldId id="1047" r:id="rId104"/>
    <p:sldId id="937" r:id="rId105"/>
    <p:sldId id="934" r:id="rId106"/>
    <p:sldId id="1035" r:id="rId107"/>
    <p:sldId id="1036" r:id="rId108"/>
    <p:sldId id="1060" r:id="rId109"/>
    <p:sldId id="1097" r:id="rId110"/>
    <p:sldId id="1063" r:id="rId111"/>
    <p:sldId id="1098" r:id="rId112"/>
    <p:sldId id="1061" r:id="rId113"/>
    <p:sldId id="1064" r:id="rId114"/>
    <p:sldId id="1065" r:id="rId115"/>
    <p:sldId id="1066" r:id="rId116"/>
    <p:sldId id="1067" r:id="rId117"/>
    <p:sldId id="1068" r:id="rId118"/>
    <p:sldId id="1069" r:id="rId119"/>
    <p:sldId id="1070" r:id="rId120"/>
    <p:sldId id="1071" r:id="rId121"/>
    <p:sldId id="1072" r:id="rId122"/>
    <p:sldId id="1073" r:id="rId123"/>
    <p:sldId id="1074" r:id="rId124"/>
    <p:sldId id="1075" r:id="rId125"/>
    <p:sldId id="1076" r:id="rId126"/>
    <p:sldId id="1077" r:id="rId127"/>
    <p:sldId id="1078" r:id="rId128"/>
    <p:sldId id="1079" r:id="rId129"/>
    <p:sldId id="1082" r:id="rId130"/>
    <p:sldId id="1081" r:id="rId131"/>
    <p:sldId id="1083" r:id="rId132"/>
    <p:sldId id="1084" r:id="rId133"/>
    <p:sldId id="1085" r:id="rId134"/>
    <p:sldId id="1086" r:id="rId135"/>
    <p:sldId id="1087" r:id="rId136"/>
    <p:sldId id="1088" r:id="rId137"/>
    <p:sldId id="1089" r:id="rId138"/>
    <p:sldId id="1090" r:id="rId139"/>
    <p:sldId id="1091" r:id="rId140"/>
    <p:sldId id="1092" r:id="rId141"/>
    <p:sldId id="1093" r:id="rId142"/>
    <p:sldId id="1094" r:id="rId143"/>
    <p:sldId id="1095" r:id="rId144"/>
    <p:sldId id="1096" r:id="rId145"/>
  </p:sldIdLst>
  <p:sldSz cx="14630400" cy="8229600"/>
  <p:notesSz cx="8229600" cy="14630400"/>
  <p:embeddedFontLst>
    <p:embeddedFont>
      <p:font typeface="Algerian" panose="04020705040A02060702" pitchFamily="82" charset="0"/>
      <p:regular r:id="rId147"/>
    </p:embeddedFont>
    <p:embeddedFont>
      <p:font typeface="Tahoma" panose="020B0604030504040204" pitchFamily="34" charset="0"/>
      <p:regular r:id="rId148"/>
      <p:bold r:id="rId149"/>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10"/>
  </p:normalViewPr>
  <p:slideViewPr>
    <p:cSldViewPr snapToGrid="0" snapToObjects="1">
      <p:cViewPr varScale="1">
        <p:scale>
          <a:sx n="89" d="100"/>
          <a:sy n="89" d="100"/>
        </p:scale>
        <p:origin x="636" y="102"/>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font" Target="fonts/font3.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font" Target="fonts/font2.fntdata"/><Relationship Id="rId15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678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DAD248CB-0F71-100D-D4DB-64F6CC3546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C7B888-DA5A-4CD2-901D-6F34A23D4F17}" type="slidenum">
              <a:rPr kumimoji="0" lang="it-IT" altLang="it-IT"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it-IT" altLang="it-IT" sz="1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19459" name="Rectangle 2">
            <a:extLst>
              <a:ext uri="{FF2B5EF4-FFF2-40B4-BE49-F238E27FC236}">
                <a16:creationId xmlns:a16="http://schemas.microsoft.com/office/drawing/2014/main" id="{A8E3192D-5075-9FC4-8E18-1098254179AE}"/>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BC3A8799-767E-B28E-0573-28D11943F5C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egnaposto immagine diapositiva 1">
            <a:extLst>
              <a:ext uri="{FF2B5EF4-FFF2-40B4-BE49-F238E27FC236}">
                <a16:creationId xmlns:a16="http://schemas.microsoft.com/office/drawing/2014/main" id="{B9910FFE-858D-A337-B662-DE7110AF819B}"/>
              </a:ext>
            </a:extLst>
          </p:cNvPr>
          <p:cNvSpPr>
            <a:spLocks noGrp="1" noRot="1" noChangeAspect="1" noChangeArrowheads="1" noTextEdit="1"/>
          </p:cNvSpPr>
          <p:nvPr>
            <p:ph type="sldImg"/>
          </p:nvPr>
        </p:nvSpPr>
        <p:spPr>
          <a:ln/>
        </p:spPr>
      </p:sp>
      <p:sp>
        <p:nvSpPr>
          <p:cNvPr id="61443" name="Segnaposto note 2">
            <a:extLst>
              <a:ext uri="{FF2B5EF4-FFF2-40B4-BE49-F238E27FC236}">
                <a16:creationId xmlns:a16="http://schemas.microsoft.com/office/drawing/2014/main" id="{3D9F4863-D3D5-DD53-5CE2-6ED30B24016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
        <p:nvSpPr>
          <p:cNvPr id="61444" name="Segnaposto numero diapositiva 3">
            <a:extLst>
              <a:ext uri="{FF2B5EF4-FFF2-40B4-BE49-F238E27FC236}">
                <a16:creationId xmlns:a16="http://schemas.microsoft.com/office/drawing/2014/main" id="{47AD661E-DFA7-BC58-CB50-0FB560E64CF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D78E75-A323-4513-B862-B25D89A97300}" type="slidenum">
              <a:rPr kumimoji="0" lang="it-IT" altLang="it-IT"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it-IT" altLang="it-IT" sz="12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egnaposto immagine diapositiva 1">
            <a:extLst>
              <a:ext uri="{FF2B5EF4-FFF2-40B4-BE49-F238E27FC236}">
                <a16:creationId xmlns:a16="http://schemas.microsoft.com/office/drawing/2014/main" id="{EF20BCB1-E619-5B4D-12C6-D75E1650A336}"/>
              </a:ext>
            </a:extLst>
          </p:cNvPr>
          <p:cNvSpPr>
            <a:spLocks noGrp="1" noRot="1" noChangeAspect="1" noChangeArrowheads="1" noTextEdit="1"/>
          </p:cNvSpPr>
          <p:nvPr>
            <p:ph type="sldImg"/>
          </p:nvPr>
        </p:nvSpPr>
        <p:spPr>
          <a:ln/>
        </p:spPr>
      </p:sp>
      <p:sp>
        <p:nvSpPr>
          <p:cNvPr id="71683" name="Segnaposto note 2">
            <a:extLst>
              <a:ext uri="{FF2B5EF4-FFF2-40B4-BE49-F238E27FC236}">
                <a16:creationId xmlns:a16="http://schemas.microsoft.com/office/drawing/2014/main" id="{1A854720-BAF7-A303-7506-2F8AE2F80B7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it-IT" altLang="it-IT"/>
              <a:t>Il cristallino è annoverato  tra i tessuti più radiosensibili, per la presenza di cellule in continua proliferazione a livello della zona equatoriale. </a:t>
            </a:r>
          </a:p>
        </p:txBody>
      </p:sp>
      <p:sp>
        <p:nvSpPr>
          <p:cNvPr id="71684" name="Segnaposto numero diapositiva 3">
            <a:extLst>
              <a:ext uri="{FF2B5EF4-FFF2-40B4-BE49-F238E27FC236}">
                <a16:creationId xmlns:a16="http://schemas.microsoft.com/office/drawing/2014/main" id="{5AFECACD-A417-FD9C-5272-54C7C06FE66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F0F12A-8593-4640-A29F-14EB283CC304}" type="slidenum">
              <a:rPr kumimoji="0" lang="it-IT" altLang="it-IT"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it-IT" altLang="it-IT" sz="12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egnaposto immagine diapositiva 1">
            <a:extLst>
              <a:ext uri="{FF2B5EF4-FFF2-40B4-BE49-F238E27FC236}">
                <a16:creationId xmlns:a16="http://schemas.microsoft.com/office/drawing/2014/main" id="{A113923D-77D5-9D00-92FE-D4F2E4786BEB}"/>
              </a:ext>
            </a:extLst>
          </p:cNvPr>
          <p:cNvSpPr>
            <a:spLocks noGrp="1" noRot="1" noChangeAspect="1" noChangeArrowheads="1" noTextEdit="1"/>
          </p:cNvSpPr>
          <p:nvPr>
            <p:ph type="sldImg"/>
          </p:nvPr>
        </p:nvSpPr>
        <p:spPr>
          <a:ln/>
        </p:spPr>
      </p:sp>
      <p:sp>
        <p:nvSpPr>
          <p:cNvPr id="74755" name="Segnaposto note 2">
            <a:extLst>
              <a:ext uri="{FF2B5EF4-FFF2-40B4-BE49-F238E27FC236}">
                <a16:creationId xmlns:a16="http://schemas.microsoft.com/office/drawing/2014/main" id="{58A36A9F-C891-5ECA-1601-359B5A5C900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it-IT" altLang="it-IT"/>
              <a:t>Le opacità lenticolari sono il risultato dell’esposizione a radiazioni ionizzanti. La cataratta posteriore subcapsulare è la lesione tipicamente radioindotta</a:t>
            </a:r>
          </a:p>
          <a:p>
            <a:pPr eaLnBrk="1" hangingPunct="1"/>
            <a:r>
              <a:rPr lang="it-IT" altLang="it-IT"/>
              <a:t>La cataratta corticale, invece, è spesso associata all’età senile ma è anche annoverata tra i danni indiretti da radioesposizione,  noti come non targetted effect.</a:t>
            </a:r>
          </a:p>
          <a:p>
            <a:pPr eaLnBrk="1" hangingPunct="1"/>
            <a:endParaRPr lang="it-IT" altLang="it-IT"/>
          </a:p>
          <a:p>
            <a:pPr eaLnBrk="1" hangingPunct="1"/>
            <a:endParaRPr lang="it-IT" altLang="it-IT"/>
          </a:p>
        </p:txBody>
      </p:sp>
      <p:sp>
        <p:nvSpPr>
          <p:cNvPr id="74756" name="Segnaposto numero diapositiva 3">
            <a:extLst>
              <a:ext uri="{FF2B5EF4-FFF2-40B4-BE49-F238E27FC236}">
                <a16:creationId xmlns:a16="http://schemas.microsoft.com/office/drawing/2014/main" id="{07A58290-155D-82F4-8740-BA8AE879842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21BEDF-DC76-4CD7-B994-DC04CC356567}" type="slidenum">
              <a:rPr kumimoji="0" lang="it-IT" altLang="it-IT"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it-IT" altLang="it-IT" sz="12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it-IT"/>
          </a:p>
        </p:txBody>
      </p:sp>
      <p:sp>
        <p:nvSpPr>
          <p:cNvPr id="3" name="Shape 1"/>
          <p:cNvSpPr/>
          <p:nvPr/>
        </p:nvSpPr>
        <p:spPr>
          <a:xfrm>
            <a:off x="0" y="0"/>
            <a:ext cx="14630400" cy="8229600"/>
          </a:xfrm>
          <a:prstGeom prst="rect">
            <a:avLst/>
          </a:prstGeom>
          <a:solidFill>
            <a:srgbClr val="FFFFFF"/>
          </a:solidFill>
          <a:ln/>
        </p:spPr>
        <p:txBody>
          <a:bodyPr/>
          <a:lstStyle/>
          <a:p>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it-IT"/>
          </a:p>
        </p:txBody>
      </p:sp>
      <p:sp>
        <p:nvSpPr>
          <p:cNvPr id="3" name="Shape 1"/>
          <p:cNvSpPr/>
          <p:nvPr/>
        </p:nvSpPr>
        <p:spPr>
          <a:xfrm>
            <a:off x="0" y="0"/>
            <a:ext cx="14630400" cy="8229600"/>
          </a:xfrm>
          <a:prstGeom prst="rect">
            <a:avLst/>
          </a:prstGeom>
          <a:solidFill>
            <a:srgbClr val="FFFFFF"/>
          </a:solidFill>
          <a:ln/>
        </p:spPr>
        <p:txBody>
          <a:bodyPr/>
          <a:lstStyle/>
          <a:p>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it-IT"/>
          </a:p>
        </p:txBody>
      </p:sp>
      <p:sp>
        <p:nvSpPr>
          <p:cNvPr id="3" name="Shape 1"/>
          <p:cNvSpPr/>
          <p:nvPr/>
        </p:nvSpPr>
        <p:spPr>
          <a:xfrm>
            <a:off x="0" y="0"/>
            <a:ext cx="14630400" cy="8229600"/>
          </a:xfrm>
          <a:prstGeom prst="rect">
            <a:avLst/>
          </a:prstGeom>
          <a:solidFill>
            <a:srgbClr val="FFFFFF"/>
          </a:solidFill>
          <a:ln/>
        </p:spPr>
        <p:txBody>
          <a:bodyPr/>
          <a:lstStyle/>
          <a:p>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it-IT"/>
          </a:p>
        </p:txBody>
      </p:sp>
      <p:sp>
        <p:nvSpPr>
          <p:cNvPr id="3" name="Shape 1"/>
          <p:cNvSpPr/>
          <p:nvPr/>
        </p:nvSpPr>
        <p:spPr>
          <a:xfrm>
            <a:off x="0" y="0"/>
            <a:ext cx="14630400" cy="8229600"/>
          </a:xfrm>
          <a:prstGeom prst="rect">
            <a:avLst/>
          </a:prstGeom>
          <a:solidFill>
            <a:srgbClr val="FFFFFF"/>
          </a:solidFill>
          <a:ln/>
        </p:spPr>
        <p:txBody>
          <a:bodyPr/>
          <a:lstStyle/>
          <a:p>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it-IT"/>
          </a:p>
        </p:txBody>
      </p:sp>
      <p:sp>
        <p:nvSpPr>
          <p:cNvPr id="3" name="Shape 1"/>
          <p:cNvSpPr/>
          <p:nvPr/>
        </p:nvSpPr>
        <p:spPr>
          <a:xfrm>
            <a:off x="0" y="0"/>
            <a:ext cx="14630400" cy="8229600"/>
          </a:xfrm>
          <a:prstGeom prst="rect">
            <a:avLst/>
          </a:prstGeom>
          <a:solidFill>
            <a:srgbClr val="FFFFFF"/>
          </a:solidFill>
          <a:ln/>
        </p:spPr>
        <p:txBody>
          <a:bodyPr/>
          <a:lstStyle/>
          <a:p>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it-IT"/>
          </a:p>
        </p:txBody>
      </p:sp>
      <p:sp>
        <p:nvSpPr>
          <p:cNvPr id="3" name="Shape 1"/>
          <p:cNvSpPr/>
          <p:nvPr/>
        </p:nvSpPr>
        <p:spPr>
          <a:xfrm>
            <a:off x="0" y="0"/>
            <a:ext cx="14630400" cy="8229600"/>
          </a:xfrm>
          <a:prstGeom prst="rect">
            <a:avLst/>
          </a:prstGeom>
          <a:solidFill>
            <a:srgbClr val="FFFFFF"/>
          </a:solidFill>
          <a:ln/>
        </p:spPr>
        <p:txBody>
          <a:bodyPr/>
          <a:lstStyle/>
          <a:p>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it-IT"/>
          </a:p>
        </p:txBody>
      </p:sp>
      <p:sp>
        <p:nvSpPr>
          <p:cNvPr id="3" name="Shape 1"/>
          <p:cNvSpPr/>
          <p:nvPr/>
        </p:nvSpPr>
        <p:spPr>
          <a:xfrm>
            <a:off x="0" y="0"/>
            <a:ext cx="14630400" cy="8229600"/>
          </a:xfrm>
          <a:prstGeom prst="rect">
            <a:avLst/>
          </a:prstGeom>
          <a:solidFill>
            <a:srgbClr val="FFFFFF"/>
          </a:solidFill>
          <a:ln/>
        </p:spPr>
        <p:txBody>
          <a:bodyPr/>
          <a:lstStyle/>
          <a:p>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it-IT"/>
          </a:p>
        </p:txBody>
      </p:sp>
      <p:sp>
        <p:nvSpPr>
          <p:cNvPr id="3" name="Shape 1"/>
          <p:cNvSpPr/>
          <p:nvPr/>
        </p:nvSpPr>
        <p:spPr>
          <a:xfrm>
            <a:off x="0" y="0"/>
            <a:ext cx="14630400" cy="8229600"/>
          </a:xfrm>
          <a:prstGeom prst="rect">
            <a:avLst/>
          </a:prstGeom>
          <a:solidFill>
            <a:srgbClr val="FFFFFF"/>
          </a:solidFill>
          <a:ln/>
        </p:spPr>
        <p:txBody>
          <a:bodyPr/>
          <a:lstStyle/>
          <a:p>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it-IT"/>
          </a:p>
        </p:txBody>
      </p:sp>
      <p:sp>
        <p:nvSpPr>
          <p:cNvPr id="3" name="Shape 1"/>
          <p:cNvSpPr/>
          <p:nvPr/>
        </p:nvSpPr>
        <p:spPr>
          <a:xfrm>
            <a:off x="0" y="0"/>
            <a:ext cx="14630400" cy="8229600"/>
          </a:xfrm>
          <a:prstGeom prst="rect">
            <a:avLst/>
          </a:prstGeom>
          <a:solidFill>
            <a:srgbClr val="FFFFFF"/>
          </a:solidFill>
          <a:ln/>
        </p:spPr>
        <p:txBody>
          <a:bodyPr/>
          <a:lstStyle/>
          <a:p>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it-IT"/>
          </a:p>
        </p:txBody>
      </p:sp>
      <p:sp>
        <p:nvSpPr>
          <p:cNvPr id="3" name="Shape 1"/>
          <p:cNvSpPr/>
          <p:nvPr/>
        </p:nvSpPr>
        <p:spPr>
          <a:xfrm>
            <a:off x="0" y="0"/>
            <a:ext cx="14630400" cy="8229600"/>
          </a:xfrm>
          <a:prstGeom prst="rect">
            <a:avLst/>
          </a:prstGeom>
          <a:solidFill>
            <a:srgbClr val="FFFFFF"/>
          </a:solidFill>
          <a:ln/>
        </p:spPr>
        <p:txBody>
          <a:bodyPr/>
          <a:lstStyle/>
          <a:p>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it-IT"/>
          </a:p>
        </p:txBody>
      </p:sp>
      <p:sp>
        <p:nvSpPr>
          <p:cNvPr id="3" name="Shape 1"/>
          <p:cNvSpPr/>
          <p:nvPr/>
        </p:nvSpPr>
        <p:spPr>
          <a:xfrm>
            <a:off x="0" y="0"/>
            <a:ext cx="14630400" cy="8229600"/>
          </a:xfrm>
          <a:prstGeom prst="rect">
            <a:avLst/>
          </a:prstGeom>
          <a:solidFill>
            <a:srgbClr val="FFFFFF"/>
          </a:solidFill>
          <a:ln/>
        </p:spPr>
        <p:txBody>
          <a:bodyPr/>
          <a:lstStyle/>
          <a:p>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it-IT"/>
          </a:p>
        </p:txBody>
      </p:sp>
      <p:sp>
        <p:nvSpPr>
          <p:cNvPr id="3" name="Shape 1"/>
          <p:cNvSpPr/>
          <p:nvPr/>
        </p:nvSpPr>
        <p:spPr>
          <a:xfrm>
            <a:off x="0" y="0"/>
            <a:ext cx="14630400" cy="8229600"/>
          </a:xfrm>
          <a:prstGeom prst="rect">
            <a:avLst/>
          </a:prstGeom>
          <a:solidFill>
            <a:srgbClr val="FFFFFF"/>
          </a:solidFill>
          <a:ln/>
        </p:spPr>
        <p:txBody>
          <a:bodyPr/>
          <a:lstStyle/>
          <a:p>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828800" y="1346836"/>
            <a:ext cx="10972800" cy="2865120"/>
          </a:xfrm>
        </p:spPr>
        <p:txBody>
          <a:bodyPr anchor="b"/>
          <a:lstStyle>
            <a:lvl1pPr algn="ctr">
              <a:defRPr sz="7200"/>
            </a:lvl1pPr>
          </a:lstStyle>
          <a:p>
            <a:r>
              <a:rPr lang="it-IT"/>
              <a:t>Fare clic per modificare lo stile del titolo</a:t>
            </a:r>
          </a:p>
        </p:txBody>
      </p:sp>
      <p:sp>
        <p:nvSpPr>
          <p:cNvPr id="3" name="Sottotitolo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F524FD03-E5C5-4959-9321-D362851BE319}" type="datetimeFigureOut">
              <a:rPr lang="it-IT" smtClean="0"/>
              <a:t>23/04/2026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D2343EA-710F-40D2-850C-45492CCA1610}" type="slidenum">
              <a:rPr lang="it-IT" smtClean="0"/>
              <a:t>‹N›</a:t>
            </a:fld>
            <a:endParaRPr lang="it-IT"/>
          </a:p>
        </p:txBody>
      </p:sp>
    </p:spTree>
    <p:extLst>
      <p:ext uri="{BB962C8B-B14F-4D97-AF65-F5344CB8AC3E}">
        <p14:creationId xmlns:p14="http://schemas.microsoft.com/office/powerpoint/2010/main" val="2452585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429C07C-91E8-CE83-5EB1-1FAB3B7B7C00}"/>
              </a:ext>
            </a:extLst>
          </p:cNvPr>
          <p:cNvGrpSpPr>
            <a:grpSpLocks/>
          </p:cNvGrpSpPr>
          <p:nvPr/>
        </p:nvGrpSpPr>
        <p:grpSpPr bwMode="auto">
          <a:xfrm>
            <a:off x="1" y="7620"/>
            <a:ext cx="14625320" cy="8221980"/>
            <a:chOff x="0" y="4"/>
            <a:chExt cx="5758" cy="4316"/>
          </a:xfrm>
        </p:grpSpPr>
        <p:grpSp>
          <p:nvGrpSpPr>
            <p:cNvPr id="3" name="Group 3">
              <a:extLst>
                <a:ext uri="{FF2B5EF4-FFF2-40B4-BE49-F238E27FC236}">
                  <a16:creationId xmlns:a16="http://schemas.microsoft.com/office/drawing/2014/main" id="{4CA961F5-805C-C46B-D610-4B75AA1A264D}"/>
                </a:ext>
              </a:extLst>
            </p:cNvPr>
            <p:cNvGrpSpPr>
              <a:grpSpLocks/>
            </p:cNvGrpSpPr>
            <p:nvPr/>
          </p:nvGrpSpPr>
          <p:grpSpPr bwMode="auto">
            <a:xfrm>
              <a:off x="0" y="1161"/>
              <a:ext cx="5758" cy="3159"/>
              <a:chOff x="0" y="1161"/>
              <a:chExt cx="5758" cy="3159"/>
            </a:xfrm>
          </p:grpSpPr>
          <p:sp>
            <p:nvSpPr>
              <p:cNvPr id="14" name="Freeform 4">
                <a:extLst>
                  <a:ext uri="{FF2B5EF4-FFF2-40B4-BE49-F238E27FC236}">
                    <a16:creationId xmlns:a16="http://schemas.microsoft.com/office/drawing/2014/main" id="{F4102ED9-F0E6-CC14-36FA-FF077AC99964}"/>
                  </a:ext>
                </a:extLst>
              </p:cNvPr>
              <p:cNvSpPr>
                <a:spLocks/>
              </p:cNvSpPr>
              <p:nvPr/>
            </p:nvSpPr>
            <p:spPr bwMode="hidden">
              <a:xfrm>
                <a:off x="558" y="1161"/>
                <a:ext cx="5200" cy="3159"/>
              </a:xfrm>
              <a:custGeom>
                <a:avLst/>
                <a:gdLst>
                  <a:gd name="T0" fmla="*/ 0 w 5184"/>
                  <a:gd name="T1" fmla="*/ 3159 h 3159"/>
                  <a:gd name="T2" fmla="*/ 5216 w 5184"/>
                  <a:gd name="T3" fmla="*/ 3159 h 3159"/>
                  <a:gd name="T4" fmla="*/ 5216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2160"/>
              </a:p>
            </p:txBody>
          </p:sp>
          <p:sp>
            <p:nvSpPr>
              <p:cNvPr id="15" name="Freeform 5">
                <a:extLst>
                  <a:ext uri="{FF2B5EF4-FFF2-40B4-BE49-F238E27FC236}">
                    <a16:creationId xmlns:a16="http://schemas.microsoft.com/office/drawing/2014/main" id="{C9D33D49-E1E7-E6ED-0128-EB6815ABDE9A}"/>
                  </a:ext>
                </a:extLst>
              </p:cNvPr>
              <p:cNvSpPr>
                <a:spLocks/>
              </p:cNvSpPr>
              <p:nvPr/>
            </p:nvSpPr>
            <p:spPr bwMode="hidden">
              <a:xfrm>
                <a:off x="0" y="1161"/>
                <a:ext cx="558" cy="3159"/>
              </a:xfrm>
              <a:custGeom>
                <a:avLst/>
                <a:gdLst>
                  <a:gd name="T0" fmla="*/ 0 w 556"/>
                  <a:gd name="T1" fmla="*/ 0 h 3159"/>
                  <a:gd name="T2" fmla="*/ 0 w 556"/>
                  <a:gd name="T3" fmla="*/ 3159 h 3159"/>
                  <a:gd name="T4" fmla="*/ 560 w 556"/>
                  <a:gd name="T5" fmla="*/ 3159 h 3159"/>
                  <a:gd name="T6" fmla="*/ 560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2160"/>
              </a:p>
            </p:txBody>
          </p:sp>
        </p:grpSp>
        <p:sp>
          <p:nvSpPr>
            <p:cNvPr id="4" name="Freeform 6">
              <a:extLst>
                <a:ext uri="{FF2B5EF4-FFF2-40B4-BE49-F238E27FC236}">
                  <a16:creationId xmlns:a16="http://schemas.microsoft.com/office/drawing/2014/main" id="{B83B4256-A9DC-1E11-D0BA-92437DEDFCC7}"/>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p:spPr>
          <p:txBody>
            <a:bodyPr/>
            <a:lstStyle/>
            <a:p>
              <a:pPr eaLnBrk="1" hangingPunct="1">
                <a:defRPr/>
              </a:pPr>
              <a:endParaRPr lang="it-IT" sz="2160"/>
            </a:p>
          </p:txBody>
        </p:sp>
        <p:sp>
          <p:nvSpPr>
            <p:cNvPr id="5" name="Freeform 7">
              <a:extLst>
                <a:ext uri="{FF2B5EF4-FFF2-40B4-BE49-F238E27FC236}">
                  <a16:creationId xmlns:a16="http://schemas.microsoft.com/office/drawing/2014/main" id="{B188CF03-039D-833B-4B0D-5132C76E8549}"/>
                </a:ext>
              </a:extLst>
            </p:cNvPr>
            <p:cNvSpPr>
              <a:spLocks/>
            </p:cNvSpPr>
            <p:nvPr/>
          </p:nvSpPr>
          <p:spPr bwMode="ltGray">
            <a:xfrm>
              <a:off x="767" y="1155"/>
              <a:ext cx="252" cy="12"/>
            </a:xfrm>
            <a:custGeom>
              <a:avLst/>
              <a:gdLst>
                <a:gd name="T0" fmla="*/ 253 w 251"/>
                <a:gd name="T1" fmla="*/ 0 h 12"/>
                <a:gd name="T2" fmla="*/ 0 w 251"/>
                <a:gd name="T3" fmla="*/ 0 h 12"/>
                <a:gd name="T4" fmla="*/ 0 w 251"/>
                <a:gd name="T5" fmla="*/ 12 h 12"/>
                <a:gd name="T6" fmla="*/ 253 w 251"/>
                <a:gd name="T7" fmla="*/ 12 h 12"/>
                <a:gd name="T8" fmla="*/ 253 w 251"/>
                <a:gd name="T9" fmla="*/ 0 h 12"/>
                <a:gd name="T10" fmla="*/ 253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2160"/>
            </a:p>
          </p:txBody>
        </p:sp>
        <p:sp>
          <p:nvSpPr>
            <p:cNvPr id="6" name="Freeform 8">
              <a:extLst>
                <a:ext uri="{FF2B5EF4-FFF2-40B4-BE49-F238E27FC236}">
                  <a16:creationId xmlns:a16="http://schemas.microsoft.com/office/drawing/2014/main" id="{14A985A5-C374-62C8-8AAD-73EFB86E4FD5}"/>
                </a:ext>
              </a:extLst>
            </p:cNvPr>
            <p:cNvSpPr>
              <a:spLocks/>
            </p:cNvSpPr>
            <p:nvPr/>
          </p:nvSpPr>
          <p:spPr bwMode="ltGray">
            <a:xfrm>
              <a:off x="0" y="1155"/>
              <a:ext cx="351" cy="12"/>
            </a:xfrm>
            <a:custGeom>
              <a:avLst/>
              <a:gdLst>
                <a:gd name="T0" fmla="*/ 0 w 251"/>
                <a:gd name="T1" fmla="*/ 0 h 12"/>
                <a:gd name="T2" fmla="*/ 0 w 251"/>
                <a:gd name="T3" fmla="*/ 12 h 12"/>
                <a:gd name="T4" fmla="*/ 491 w 251"/>
                <a:gd name="T5" fmla="*/ 12 h 12"/>
                <a:gd name="T6" fmla="*/ 491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2160"/>
            </a:p>
          </p:txBody>
        </p:sp>
        <p:grpSp>
          <p:nvGrpSpPr>
            <p:cNvPr id="7" name="Group 9">
              <a:extLst>
                <a:ext uri="{FF2B5EF4-FFF2-40B4-BE49-F238E27FC236}">
                  <a16:creationId xmlns:a16="http://schemas.microsoft.com/office/drawing/2014/main" id="{30840288-2AC1-2C7B-885A-C6B430006D2A}"/>
                </a:ext>
              </a:extLst>
            </p:cNvPr>
            <p:cNvGrpSpPr>
              <a:grpSpLocks/>
            </p:cNvGrpSpPr>
            <p:nvPr/>
          </p:nvGrpSpPr>
          <p:grpSpPr bwMode="auto">
            <a:xfrm>
              <a:off x="348" y="4"/>
              <a:ext cx="5410" cy="4316"/>
              <a:chOff x="348" y="4"/>
              <a:chExt cx="5410" cy="4316"/>
            </a:xfrm>
          </p:grpSpPr>
          <p:sp>
            <p:nvSpPr>
              <p:cNvPr id="8" name="Freeform 10">
                <a:extLst>
                  <a:ext uri="{FF2B5EF4-FFF2-40B4-BE49-F238E27FC236}">
                    <a16:creationId xmlns:a16="http://schemas.microsoft.com/office/drawing/2014/main" id="{B51D585A-6B62-B698-016F-0BEFFEC1395B}"/>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2160"/>
              </a:p>
            </p:txBody>
          </p:sp>
          <p:sp>
            <p:nvSpPr>
              <p:cNvPr id="9" name="Freeform 11">
                <a:extLst>
                  <a:ext uri="{FF2B5EF4-FFF2-40B4-BE49-F238E27FC236}">
                    <a16:creationId xmlns:a16="http://schemas.microsoft.com/office/drawing/2014/main" id="{5E988571-E3AE-230D-61FD-521BDF7E9467}"/>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2160"/>
              </a:p>
            </p:txBody>
          </p:sp>
          <p:sp>
            <p:nvSpPr>
              <p:cNvPr id="10" name="Freeform 12">
                <a:extLst>
                  <a:ext uri="{FF2B5EF4-FFF2-40B4-BE49-F238E27FC236}">
                    <a16:creationId xmlns:a16="http://schemas.microsoft.com/office/drawing/2014/main" id="{0C28A39A-72E6-53BF-BCC3-5BE60124AB19}"/>
                  </a:ext>
                </a:extLst>
              </p:cNvPr>
              <p:cNvSpPr>
                <a:spLocks/>
              </p:cNvSpPr>
              <p:nvPr/>
            </p:nvSpPr>
            <p:spPr bwMode="ltGray">
              <a:xfrm>
                <a:off x="1019" y="1155"/>
                <a:ext cx="4739" cy="12"/>
              </a:xfrm>
              <a:custGeom>
                <a:avLst/>
                <a:gdLst>
                  <a:gd name="T0" fmla="*/ 4754 w 4724"/>
                  <a:gd name="T1" fmla="*/ 0 h 12"/>
                  <a:gd name="T2" fmla="*/ 0 w 4724"/>
                  <a:gd name="T3" fmla="*/ 0 h 12"/>
                  <a:gd name="T4" fmla="*/ 0 w 4724"/>
                  <a:gd name="T5" fmla="*/ 12 h 12"/>
                  <a:gd name="T6" fmla="*/ 4754 w 4724"/>
                  <a:gd name="T7" fmla="*/ 12 h 12"/>
                  <a:gd name="T8" fmla="*/ 4754 w 4724"/>
                  <a:gd name="T9" fmla="*/ 0 h 12"/>
                  <a:gd name="T10" fmla="*/ 4754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2160"/>
              </a:p>
            </p:txBody>
          </p:sp>
          <p:sp>
            <p:nvSpPr>
              <p:cNvPr id="11" name="Freeform 13">
                <a:extLst>
                  <a:ext uri="{FF2B5EF4-FFF2-40B4-BE49-F238E27FC236}">
                    <a16:creationId xmlns:a16="http://schemas.microsoft.com/office/drawing/2014/main" id="{3FDBD7AC-62ED-4000-9C78-2A7D2D603199}"/>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2160"/>
              </a:p>
            </p:txBody>
          </p:sp>
          <p:sp>
            <p:nvSpPr>
              <p:cNvPr id="12" name="Freeform 14">
                <a:extLst>
                  <a:ext uri="{FF2B5EF4-FFF2-40B4-BE49-F238E27FC236}">
                    <a16:creationId xmlns:a16="http://schemas.microsoft.com/office/drawing/2014/main" id="{526FBAFD-BA85-5FED-FA6F-22F0C51B5517}"/>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2160"/>
              </a:p>
            </p:txBody>
          </p:sp>
          <p:sp>
            <p:nvSpPr>
              <p:cNvPr id="13" name="Freeform 15">
                <a:extLst>
                  <a:ext uri="{FF2B5EF4-FFF2-40B4-BE49-F238E27FC236}">
                    <a16:creationId xmlns:a16="http://schemas.microsoft.com/office/drawing/2014/main" id="{BB027FC8-48C2-5D07-EDF7-622DD3076752}"/>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p:spPr>
            <p:txBody>
              <a:bodyPr/>
              <a:lstStyle/>
              <a:p>
                <a:pPr eaLnBrk="1" hangingPunct="1">
                  <a:defRPr/>
                </a:pPr>
                <a:endParaRPr lang="it-IT" sz="2160"/>
              </a:p>
            </p:txBody>
          </p:sp>
        </p:grpSp>
      </p:grpSp>
      <p:sp>
        <p:nvSpPr>
          <p:cNvPr id="5136" name="Rectangle 16"/>
          <p:cNvSpPr>
            <a:spLocks noGrp="1" noChangeArrowheads="1"/>
          </p:cNvSpPr>
          <p:nvPr>
            <p:ph type="ctrTitle" sz="quarter"/>
          </p:nvPr>
        </p:nvSpPr>
        <p:spPr>
          <a:xfrm>
            <a:off x="1706880" y="2396491"/>
            <a:ext cx="11338560" cy="1718310"/>
          </a:xfrm>
        </p:spPr>
        <p:txBody>
          <a:bodyPr anchor="b"/>
          <a:lstStyle>
            <a:lvl1pPr>
              <a:defRPr/>
            </a:lvl1pPr>
          </a:lstStyle>
          <a:p>
            <a:pPr lvl="0"/>
            <a:r>
              <a:rPr lang="it-IT" altLang="it-IT" noProof="0"/>
              <a:t>Fare clic per modificare lo stile del titolo</a:t>
            </a:r>
          </a:p>
        </p:txBody>
      </p:sp>
      <p:sp>
        <p:nvSpPr>
          <p:cNvPr id="5137" name="Rectangle 17"/>
          <p:cNvSpPr>
            <a:spLocks noGrp="1" noChangeArrowheads="1"/>
          </p:cNvSpPr>
          <p:nvPr>
            <p:ph type="subTitle" sz="quarter" idx="1"/>
          </p:nvPr>
        </p:nvSpPr>
        <p:spPr>
          <a:xfrm>
            <a:off x="1706880" y="4663440"/>
            <a:ext cx="10241280" cy="2103120"/>
          </a:xfrm>
        </p:spPr>
        <p:txBody>
          <a:bodyPr/>
          <a:lstStyle>
            <a:lvl1pPr marL="0" indent="0">
              <a:buFont typeface="Wingdings" panose="05000000000000000000" pitchFamily="2" charset="2"/>
              <a:buNone/>
              <a:defRPr/>
            </a:lvl1pPr>
          </a:lstStyle>
          <a:p>
            <a:pPr lvl="0"/>
            <a:r>
              <a:rPr lang="it-IT" altLang="it-IT" noProof="0"/>
              <a:t>Fare clic per modificare lo stile del sottotitolo dello schema</a:t>
            </a:r>
          </a:p>
        </p:txBody>
      </p:sp>
      <p:sp>
        <p:nvSpPr>
          <p:cNvPr id="16" name="Rectangle 18">
            <a:extLst>
              <a:ext uri="{FF2B5EF4-FFF2-40B4-BE49-F238E27FC236}">
                <a16:creationId xmlns:a16="http://schemas.microsoft.com/office/drawing/2014/main" id="{E557FC39-3437-36CE-7526-11FF3E5F8D8F}"/>
              </a:ext>
            </a:extLst>
          </p:cNvPr>
          <p:cNvSpPr>
            <a:spLocks noGrp="1" noChangeArrowheads="1"/>
          </p:cNvSpPr>
          <p:nvPr>
            <p:ph type="dt" sz="quarter" idx="10"/>
          </p:nvPr>
        </p:nvSpPr>
        <p:spPr/>
        <p:txBody>
          <a:bodyPr/>
          <a:lstStyle>
            <a:lvl1pPr>
              <a:defRPr/>
            </a:lvl1pPr>
          </a:lstStyle>
          <a:p>
            <a:pPr>
              <a:defRPr/>
            </a:pPr>
            <a:endParaRPr lang="it-IT" altLang="it-IT"/>
          </a:p>
        </p:txBody>
      </p:sp>
      <p:sp>
        <p:nvSpPr>
          <p:cNvPr id="17" name="Rectangle 19">
            <a:extLst>
              <a:ext uri="{FF2B5EF4-FFF2-40B4-BE49-F238E27FC236}">
                <a16:creationId xmlns:a16="http://schemas.microsoft.com/office/drawing/2014/main" id="{68E9D4AF-1665-856B-04BF-68A4B25515DB}"/>
              </a:ext>
            </a:extLst>
          </p:cNvPr>
          <p:cNvSpPr>
            <a:spLocks noGrp="1" noChangeArrowheads="1"/>
          </p:cNvSpPr>
          <p:nvPr>
            <p:ph type="ftr" sz="quarter" idx="11"/>
          </p:nvPr>
        </p:nvSpPr>
        <p:spPr>
          <a:xfrm>
            <a:off x="5364480" y="7498080"/>
            <a:ext cx="4632960" cy="548640"/>
          </a:xfrm>
        </p:spPr>
        <p:txBody>
          <a:bodyPr/>
          <a:lstStyle>
            <a:lvl1pPr>
              <a:defRPr/>
            </a:lvl1pPr>
          </a:lstStyle>
          <a:p>
            <a:pPr>
              <a:defRPr/>
            </a:pPr>
            <a:endParaRPr lang="it-IT" altLang="it-IT"/>
          </a:p>
        </p:txBody>
      </p:sp>
      <p:sp>
        <p:nvSpPr>
          <p:cNvPr id="18" name="Rectangle 20">
            <a:extLst>
              <a:ext uri="{FF2B5EF4-FFF2-40B4-BE49-F238E27FC236}">
                <a16:creationId xmlns:a16="http://schemas.microsoft.com/office/drawing/2014/main" id="{83B0DD61-0376-88B3-229C-A368FF6AF65C}"/>
              </a:ext>
            </a:extLst>
          </p:cNvPr>
          <p:cNvSpPr>
            <a:spLocks noGrp="1" noChangeArrowheads="1"/>
          </p:cNvSpPr>
          <p:nvPr>
            <p:ph type="sldNum" sz="quarter" idx="12"/>
          </p:nvPr>
        </p:nvSpPr>
        <p:spPr/>
        <p:txBody>
          <a:bodyPr/>
          <a:lstStyle>
            <a:lvl1pPr>
              <a:defRPr/>
            </a:lvl1pPr>
          </a:lstStyle>
          <a:p>
            <a:pPr>
              <a:defRPr/>
            </a:pPr>
            <a:fld id="{88C01F06-2D94-452D-9BFB-2A0DF65D1507}" type="slidenum">
              <a:rPr lang="it-IT" altLang="it-IT"/>
              <a:pPr>
                <a:defRPr/>
              </a:pPr>
              <a:t>‹N›</a:t>
            </a:fld>
            <a:endParaRPr lang="it-IT" altLang="it-IT"/>
          </a:p>
        </p:txBody>
      </p:sp>
    </p:spTree>
    <p:extLst>
      <p:ext uri="{BB962C8B-B14F-4D97-AF65-F5344CB8AC3E}">
        <p14:creationId xmlns:p14="http://schemas.microsoft.com/office/powerpoint/2010/main" val="2234790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a:extLst>
              <a:ext uri="{FF2B5EF4-FFF2-40B4-BE49-F238E27FC236}">
                <a16:creationId xmlns:a16="http://schemas.microsoft.com/office/drawing/2014/main" id="{1D57E170-034B-0B5D-5638-E0A8CD4400F2}"/>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18">
            <a:extLst>
              <a:ext uri="{FF2B5EF4-FFF2-40B4-BE49-F238E27FC236}">
                <a16:creationId xmlns:a16="http://schemas.microsoft.com/office/drawing/2014/main" id="{E5181145-D24B-E6C2-278B-3CBC98F9D5A1}"/>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19">
            <a:extLst>
              <a:ext uri="{FF2B5EF4-FFF2-40B4-BE49-F238E27FC236}">
                <a16:creationId xmlns:a16="http://schemas.microsoft.com/office/drawing/2014/main" id="{714E68B9-526E-95D1-85F1-7CDE68452D90}"/>
              </a:ext>
            </a:extLst>
          </p:cNvPr>
          <p:cNvSpPr>
            <a:spLocks noGrp="1" noChangeArrowheads="1"/>
          </p:cNvSpPr>
          <p:nvPr>
            <p:ph type="sldNum" sz="quarter" idx="12"/>
          </p:nvPr>
        </p:nvSpPr>
        <p:spPr>
          <a:ln/>
        </p:spPr>
        <p:txBody>
          <a:bodyPr/>
          <a:lstStyle>
            <a:lvl1pPr>
              <a:defRPr/>
            </a:lvl1pPr>
          </a:lstStyle>
          <a:p>
            <a:pPr>
              <a:defRPr/>
            </a:pPr>
            <a:fld id="{2ABB56A8-4EC8-4B7E-9F8F-46BF6A210FCA}" type="slidenum">
              <a:rPr lang="it-IT" altLang="it-IT"/>
              <a:pPr>
                <a:defRPr/>
              </a:pPr>
              <a:t>‹N›</a:t>
            </a:fld>
            <a:endParaRPr lang="it-IT" altLang="it-IT"/>
          </a:p>
        </p:txBody>
      </p:sp>
    </p:spTree>
    <p:extLst>
      <p:ext uri="{BB962C8B-B14F-4D97-AF65-F5344CB8AC3E}">
        <p14:creationId xmlns:p14="http://schemas.microsoft.com/office/powerpoint/2010/main" val="4126767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98221" y="2051686"/>
            <a:ext cx="12618720" cy="3423284"/>
          </a:xfrm>
        </p:spPr>
        <p:txBody>
          <a:bodyPr anchor="b"/>
          <a:lstStyle>
            <a:lvl1pPr>
              <a:defRPr sz="7200"/>
            </a:lvl1pPr>
          </a:lstStyle>
          <a:p>
            <a:r>
              <a:rPr lang="it-IT"/>
              <a:t>Fare clic per modificare lo stile del titolo dello schema</a:t>
            </a:r>
          </a:p>
        </p:txBody>
      </p:sp>
      <p:sp>
        <p:nvSpPr>
          <p:cNvPr id="3" name="Segnaposto testo 2"/>
          <p:cNvSpPr>
            <a:spLocks noGrp="1"/>
          </p:cNvSpPr>
          <p:nvPr>
            <p:ph type="body" idx="1"/>
          </p:nvPr>
        </p:nvSpPr>
        <p:spPr>
          <a:xfrm>
            <a:off x="998221" y="5507356"/>
            <a:ext cx="12618720" cy="1800224"/>
          </a:xfrm>
        </p:spPr>
        <p:txBody>
          <a:bodyPr/>
          <a:lstStyle>
            <a:lvl1pPr marL="0" indent="0">
              <a:buNone/>
              <a:defRPr sz="2880"/>
            </a:lvl1pPr>
            <a:lvl2pPr marL="548640" indent="0">
              <a:buNone/>
              <a:defRPr sz="2400"/>
            </a:lvl2pPr>
            <a:lvl3pPr marL="1097280" indent="0">
              <a:buNone/>
              <a:defRPr sz="216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pPr lvl="0"/>
            <a:r>
              <a:rPr lang="it-IT"/>
              <a:t>Fare clic per modificare gli stili del testo dello schema</a:t>
            </a:r>
          </a:p>
        </p:txBody>
      </p:sp>
      <p:sp>
        <p:nvSpPr>
          <p:cNvPr id="4" name="Rectangle 17">
            <a:extLst>
              <a:ext uri="{FF2B5EF4-FFF2-40B4-BE49-F238E27FC236}">
                <a16:creationId xmlns:a16="http://schemas.microsoft.com/office/drawing/2014/main" id="{AA90958B-032C-0D35-9206-BE3BB2B6F2E8}"/>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18">
            <a:extLst>
              <a:ext uri="{FF2B5EF4-FFF2-40B4-BE49-F238E27FC236}">
                <a16:creationId xmlns:a16="http://schemas.microsoft.com/office/drawing/2014/main" id="{2F52862B-4C4F-A8FD-C9E8-9F425FA64E41}"/>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19">
            <a:extLst>
              <a:ext uri="{FF2B5EF4-FFF2-40B4-BE49-F238E27FC236}">
                <a16:creationId xmlns:a16="http://schemas.microsoft.com/office/drawing/2014/main" id="{81558489-3FD2-A032-3090-1BA2AE760E2C}"/>
              </a:ext>
            </a:extLst>
          </p:cNvPr>
          <p:cNvSpPr>
            <a:spLocks noGrp="1" noChangeArrowheads="1"/>
          </p:cNvSpPr>
          <p:nvPr>
            <p:ph type="sldNum" sz="quarter" idx="12"/>
          </p:nvPr>
        </p:nvSpPr>
        <p:spPr>
          <a:ln/>
        </p:spPr>
        <p:txBody>
          <a:bodyPr/>
          <a:lstStyle>
            <a:lvl1pPr>
              <a:defRPr/>
            </a:lvl1pPr>
          </a:lstStyle>
          <a:p>
            <a:pPr>
              <a:defRPr/>
            </a:pPr>
            <a:fld id="{C51BB3B8-5EE7-4ADF-B5BC-2F5511993C88}" type="slidenum">
              <a:rPr lang="it-IT" altLang="it-IT"/>
              <a:pPr>
                <a:defRPr/>
              </a:pPr>
              <a:t>‹N›</a:t>
            </a:fld>
            <a:endParaRPr lang="it-IT" altLang="it-IT"/>
          </a:p>
        </p:txBody>
      </p:sp>
    </p:spTree>
    <p:extLst>
      <p:ext uri="{BB962C8B-B14F-4D97-AF65-F5344CB8AC3E}">
        <p14:creationId xmlns:p14="http://schemas.microsoft.com/office/powerpoint/2010/main" val="2929994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1706880" y="2377440"/>
            <a:ext cx="5913120" cy="49377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7863840" y="2377440"/>
            <a:ext cx="5913120" cy="49377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17">
            <a:extLst>
              <a:ext uri="{FF2B5EF4-FFF2-40B4-BE49-F238E27FC236}">
                <a16:creationId xmlns:a16="http://schemas.microsoft.com/office/drawing/2014/main" id="{566D829A-1BF9-DBEE-D1C5-FF395E99C440}"/>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18">
            <a:extLst>
              <a:ext uri="{FF2B5EF4-FFF2-40B4-BE49-F238E27FC236}">
                <a16:creationId xmlns:a16="http://schemas.microsoft.com/office/drawing/2014/main" id="{BACB3F44-F271-116E-B093-2AB0789D3314}"/>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19">
            <a:extLst>
              <a:ext uri="{FF2B5EF4-FFF2-40B4-BE49-F238E27FC236}">
                <a16:creationId xmlns:a16="http://schemas.microsoft.com/office/drawing/2014/main" id="{2C234500-834B-7954-D1FC-E985C2FAA556}"/>
              </a:ext>
            </a:extLst>
          </p:cNvPr>
          <p:cNvSpPr>
            <a:spLocks noGrp="1" noChangeArrowheads="1"/>
          </p:cNvSpPr>
          <p:nvPr>
            <p:ph type="sldNum" sz="quarter" idx="12"/>
          </p:nvPr>
        </p:nvSpPr>
        <p:spPr>
          <a:ln/>
        </p:spPr>
        <p:txBody>
          <a:bodyPr/>
          <a:lstStyle>
            <a:lvl1pPr>
              <a:defRPr/>
            </a:lvl1pPr>
          </a:lstStyle>
          <a:p>
            <a:pPr>
              <a:defRPr/>
            </a:pPr>
            <a:fld id="{5C1318A0-10B3-42E0-8FEB-06CF4FBEE2C6}" type="slidenum">
              <a:rPr lang="it-IT" altLang="it-IT"/>
              <a:pPr>
                <a:defRPr/>
              </a:pPr>
              <a:t>‹N›</a:t>
            </a:fld>
            <a:endParaRPr lang="it-IT" altLang="it-IT"/>
          </a:p>
        </p:txBody>
      </p:sp>
    </p:spTree>
    <p:extLst>
      <p:ext uri="{BB962C8B-B14F-4D97-AF65-F5344CB8AC3E}">
        <p14:creationId xmlns:p14="http://schemas.microsoft.com/office/powerpoint/2010/main" val="34413845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1008381" y="438150"/>
            <a:ext cx="12618720" cy="1590676"/>
          </a:xfrm>
        </p:spPr>
        <p:txBody>
          <a:bodyPr/>
          <a:lstStyle/>
          <a:p>
            <a:r>
              <a:rPr lang="it-IT"/>
              <a:t>Fare clic per modificare lo stile del titolo dello schema</a:t>
            </a:r>
          </a:p>
        </p:txBody>
      </p:sp>
      <p:sp>
        <p:nvSpPr>
          <p:cNvPr id="3" name="Segnaposto testo 2"/>
          <p:cNvSpPr>
            <a:spLocks noGrp="1"/>
          </p:cNvSpPr>
          <p:nvPr>
            <p:ph type="body" idx="1"/>
          </p:nvPr>
        </p:nvSpPr>
        <p:spPr>
          <a:xfrm>
            <a:off x="1008382" y="2017396"/>
            <a:ext cx="6189979"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it-IT"/>
              <a:t>Fare clic per modificare gli stili del testo dello schema</a:t>
            </a:r>
          </a:p>
        </p:txBody>
      </p:sp>
      <p:sp>
        <p:nvSpPr>
          <p:cNvPr id="4" name="Segnaposto contenuto 3"/>
          <p:cNvSpPr>
            <a:spLocks noGrp="1"/>
          </p:cNvSpPr>
          <p:nvPr>
            <p:ph sz="half" idx="2"/>
          </p:nvPr>
        </p:nvSpPr>
        <p:spPr>
          <a:xfrm>
            <a:off x="1008382" y="3006090"/>
            <a:ext cx="6189979" cy="442150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7406640" y="2017396"/>
            <a:ext cx="6220461"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it-IT"/>
              <a:t>Fare clic per modificare gli stili del testo dello schema</a:t>
            </a:r>
          </a:p>
        </p:txBody>
      </p:sp>
      <p:sp>
        <p:nvSpPr>
          <p:cNvPr id="6" name="Segnaposto contenuto 5"/>
          <p:cNvSpPr>
            <a:spLocks noGrp="1"/>
          </p:cNvSpPr>
          <p:nvPr>
            <p:ph sz="quarter" idx="4"/>
          </p:nvPr>
        </p:nvSpPr>
        <p:spPr>
          <a:xfrm>
            <a:off x="7406640" y="3006090"/>
            <a:ext cx="6220461" cy="442150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17">
            <a:extLst>
              <a:ext uri="{FF2B5EF4-FFF2-40B4-BE49-F238E27FC236}">
                <a16:creationId xmlns:a16="http://schemas.microsoft.com/office/drawing/2014/main" id="{2CD33623-02C7-71F0-99C0-6551175638FF}"/>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18">
            <a:extLst>
              <a:ext uri="{FF2B5EF4-FFF2-40B4-BE49-F238E27FC236}">
                <a16:creationId xmlns:a16="http://schemas.microsoft.com/office/drawing/2014/main" id="{D45DFB2B-23F9-40A8-E9B6-9286E308D2DA}"/>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19">
            <a:extLst>
              <a:ext uri="{FF2B5EF4-FFF2-40B4-BE49-F238E27FC236}">
                <a16:creationId xmlns:a16="http://schemas.microsoft.com/office/drawing/2014/main" id="{6AF42359-8104-7041-16D0-C13620405452}"/>
              </a:ext>
            </a:extLst>
          </p:cNvPr>
          <p:cNvSpPr>
            <a:spLocks noGrp="1" noChangeArrowheads="1"/>
          </p:cNvSpPr>
          <p:nvPr>
            <p:ph type="sldNum" sz="quarter" idx="12"/>
          </p:nvPr>
        </p:nvSpPr>
        <p:spPr>
          <a:ln/>
        </p:spPr>
        <p:txBody>
          <a:bodyPr/>
          <a:lstStyle>
            <a:lvl1pPr>
              <a:defRPr/>
            </a:lvl1pPr>
          </a:lstStyle>
          <a:p>
            <a:pPr>
              <a:defRPr/>
            </a:pPr>
            <a:fld id="{191E5F45-0F9F-4B1C-A27E-06CD540236B6}" type="slidenum">
              <a:rPr lang="it-IT" altLang="it-IT"/>
              <a:pPr>
                <a:defRPr/>
              </a:pPr>
              <a:t>‹N›</a:t>
            </a:fld>
            <a:endParaRPr lang="it-IT" altLang="it-IT"/>
          </a:p>
        </p:txBody>
      </p:sp>
    </p:spTree>
    <p:extLst>
      <p:ext uri="{BB962C8B-B14F-4D97-AF65-F5344CB8AC3E}">
        <p14:creationId xmlns:p14="http://schemas.microsoft.com/office/powerpoint/2010/main" val="23812621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17">
            <a:extLst>
              <a:ext uri="{FF2B5EF4-FFF2-40B4-BE49-F238E27FC236}">
                <a16:creationId xmlns:a16="http://schemas.microsoft.com/office/drawing/2014/main" id="{D3D7EC82-C0DC-924F-D513-0880E815F140}"/>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18">
            <a:extLst>
              <a:ext uri="{FF2B5EF4-FFF2-40B4-BE49-F238E27FC236}">
                <a16:creationId xmlns:a16="http://schemas.microsoft.com/office/drawing/2014/main" id="{4C2365D1-A23A-D679-9B5F-06B3218EF642}"/>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19">
            <a:extLst>
              <a:ext uri="{FF2B5EF4-FFF2-40B4-BE49-F238E27FC236}">
                <a16:creationId xmlns:a16="http://schemas.microsoft.com/office/drawing/2014/main" id="{EF4620D0-B18A-2680-DA41-877CB3A08BDD}"/>
              </a:ext>
            </a:extLst>
          </p:cNvPr>
          <p:cNvSpPr>
            <a:spLocks noGrp="1" noChangeArrowheads="1"/>
          </p:cNvSpPr>
          <p:nvPr>
            <p:ph type="sldNum" sz="quarter" idx="12"/>
          </p:nvPr>
        </p:nvSpPr>
        <p:spPr>
          <a:ln/>
        </p:spPr>
        <p:txBody>
          <a:bodyPr/>
          <a:lstStyle>
            <a:lvl1pPr>
              <a:defRPr/>
            </a:lvl1pPr>
          </a:lstStyle>
          <a:p>
            <a:pPr>
              <a:defRPr/>
            </a:pPr>
            <a:fld id="{B28A926C-F63E-438F-8632-752A5D0B1E68}" type="slidenum">
              <a:rPr lang="it-IT" altLang="it-IT"/>
              <a:pPr>
                <a:defRPr/>
              </a:pPr>
              <a:t>‹N›</a:t>
            </a:fld>
            <a:endParaRPr lang="it-IT" altLang="it-IT"/>
          </a:p>
        </p:txBody>
      </p:sp>
    </p:spTree>
    <p:extLst>
      <p:ext uri="{BB962C8B-B14F-4D97-AF65-F5344CB8AC3E}">
        <p14:creationId xmlns:p14="http://schemas.microsoft.com/office/powerpoint/2010/main" val="2161905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14F2CC8D-615C-80A6-B00F-9AF2689756CC}"/>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18">
            <a:extLst>
              <a:ext uri="{FF2B5EF4-FFF2-40B4-BE49-F238E27FC236}">
                <a16:creationId xmlns:a16="http://schemas.microsoft.com/office/drawing/2014/main" id="{3770E3A2-6A77-92D2-13AB-3B7889C722FF}"/>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19">
            <a:extLst>
              <a:ext uri="{FF2B5EF4-FFF2-40B4-BE49-F238E27FC236}">
                <a16:creationId xmlns:a16="http://schemas.microsoft.com/office/drawing/2014/main" id="{124B8D2E-5F3F-98CD-360F-D3EE14BFE42F}"/>
              </a:ext>
            </a:extLst>
          </p:cNvPr>
          <p:cNvSpPr>
            <a:spLocks noGrp="1" noChangeArrowheads="1"/>
          </p:cNvSpPr>
          <p:nvPr>
            <p:ph type="sldNum" sz="quarter" idx="12"/>
          </p:nvPr>
        </p:nvSpPr>
        <p:spPr>
          <a:ln/>
        </p:spPr>
        <p:txBody>
          <a:bodyPr/>
          <a:lstStyle>
            <a:lvl1pPr>
              <a:defRPr/>
            </a:lvl1pPr>
          </a:lstStyle>
          <a:p>
            <a:pPr>
              <a:defRPr/>
            </a:pPr>
            <a:fld id="{6A9FAA6E-62A2-4AB1-B9D7-2774C735E1FB}" type="slidenum">
              <a:rPr lang="it-IT" altLang="it-IT"/>
              <a:pPr>
                <a:defRPr/>
              </a:pPr>
              <a:t>‹N›</a:t>
            </a:fld>
            <a:endParaRPr lang="it-IT" altLang="it-IT"/>
          </a:p>
        </p:txBody>
      </p:sp>
    </p:spTree>
    <p:extLst>
      <p:ext uri="{BB962C8B-B14F-4D97-AF65-F5344CB8AC3E}">
        <p14:creationId xmlns:p14="http://schemas.microsoft.com/office/powerpoint/2010/main" val="2968912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it-IT"/>
          </a:p>
        </p:txBody>
      </p:sp>
      <p:sp>
        <p:nvSpPr>
          <p:cNvPr id="3" name="Shape 1"/>
          <p:cNvSpPr/>
          <p:nvPr/>
        </p:nvSpPr>
        <p:spPr>
          <a:xfrm>
            <a:off x="0" y="0"/>
            <a:ext cx="14630400" cy="8229600"/>
          </a:xfrm>
          <a:prstGeom prst="rect">
            <a:avLst/>
          </a:prstGeom>
          <a:solidFill>
            <a:srgbClr val="FFFFFF"/>
          </a:solidFill>
          <a:ln/>
        </p:spPr>
        <p:txBody>
          <a:bodyPr/>
          <a:lstStyle/>
          <a:p>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008382" y="548640"/>
            <a:ext cx="4719320" cy="1920240"/>
          </a:xfrm>
        </p:spPr>
        <p:txBody>
          <a:bodyPr anchor="b"/>
          <a:lstStyle>
            <a:lvl1pPr>
              <a:defRPr sz="3840"/>
            </a:lvl1pPr>
          </a:lstStyle>
          <a:p>
            <a:r>
              <a:rPr lang="it-IT"/>
              <a:t>Fare clic per modificare lo stile del titolo dello schema</a:t>
            </a:r>
          </a:p>
        </p:txBody>
      </p:sp>
      <p:sp>
        <p:nvSpPr>
          <p:cNvPr id="3" name="Segnaposto contenuto 2"/>
          <p:cNvSpPr>
            <a:spLocks noGrp="1"/>
          </p:cNvSpPr>
          <p:nvPr>
            <p:ph idx="1"/>
          </p:nvPr>
        </p:nvSpPr>
        <p:spPr>
          <a:xfrm>
            <a:off x="6220461"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1008382" y="2468880"/>
            <a:ext cx="4719320"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it-IT"/>
              <a:t>Fare clic per modificare gli stili del testo dello schema</a:t>
            </a:r>
          </a:p>
        </p:txBody>
      </p:sp>
      <p:sp>
        <p:nvSpPr>
          <p:cNvPr id="5" name="Rectangle 17">
            <a:extLst>
              <a:ext uri="{FF2B5EF4-FFF2-40B4-BE49-F238E27FC236}">
                <a16:creationId xmlns:a16="http://schemas.microsoft.com/office/drawing/2014/main" id="{4B61E506-1E42-B93E-8AFA-2EECBA58E2FE}"/>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18">
            <a:extLst>
              <a:ext uri="{FF2B5EF4-FFF2-40B4-BE49-F238E27FC236}">
                <a16:creationId xmlns:a16="http://schemas.microsoft.com/office/drawing/2014/main" id="{ACD083F5-8785-33B1-E71D-286BAA0CD7A4}"/>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19">
            <a:extLst>
              <a:ext uri="{FF2B5EF4-FFF2-40B4-BE49-F238E27FC236}">
                <a16:creationId xmlns:a16="http://schemas.microsoft.com/office/drawing/2014/main" id="{7DC5C776-A16A-4AF4-42E9-F9188A88E0F7}"/>
              </a:ext>
            </a:extLst>
          </p:cNvPr>
          <p:cNvSpPr>
            <a:spLocks noGrp="1" noChangeArrowheads="1"/>
          </p:cNvSpPr>
          <p:nvPr>
            <p:ph type="sldNum" sz="quarter" idx="12"/>
          </p:nvPr>
        </p:nvSpPr>
        <p:spPr>
          <a:ln/>
        </p:spPr>
        <p:txBody>
          <a:bodyPr/>
          <a:lstStyle>
            <a:lvl1pPr>
              <a:defRPr/>
            </a:lvl1pPr>
          </a:lstStyle>
          <a:p>
            <a:pPr>
              <a:defRPr/>
            </a:pPr>
            <a:fld id="{6FE1ED23-04AE-4787-948D-BE7B0497A6ED}" type="slidenum">
              <a:rPr lang="it-IT" altLang="it-IT"/>
              <a:pPr>
                <a:defRPr/>
              </a:pPr>
              <a:t>‹N›</a:t>
            </a:fld>
            <a:endParaRPr lang="it-IT" altLang="it-IT"/>
          </a:p>
        </p:txBody>
      </p:sp>
    </p:spTree>
    <p:extLst>
      <p:ext uri="{BB962C8B-B14F-4D97-AF65-F5344CB8AC3E}">
        <p14:creationId xmlns:p14="http://schemas.microsoft.com/office/powerpoint/2010/main" val="3777718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008382" y="548640"/>
            <a:ext cx="4719320" cy="1920240"/>
          </a:xfrm>
        </p:spPr>
        <p:txBody>
          <a:bodyPr anchor="b"/>
          <a:lstStyle>
            <a:lvl1pPr>
              <a:defRPr sz="3840"/>
            </a:lvl1pPr>
          </a:lstStyle>
          <a:p>
            <a:r>
              <a:rPr lang="it-IT"/>
              <a:t>Fare clic per modificare lo stile del titolo dello schema</a:t>
            </a:r>
          </a:p>
        </p:txBody>
      </p:sp>
      <p:sp>
        <p:nvSpPr>
          <p:cNvPr id="3" name="Segnaposto immagine 2"/>
          <p:cNvSpPr>
            <a:spLocks noGrp="1"/>
          </p:cNvSpPr>
          <p:nvPr>
            <p:ph type="pic" idx="1"/>
          </p:nvPr>
        </p:nvSpPr>
        <p:spPr>
          <a:xfrm>
            <a:off x="6220461"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it-IT" noProof="0"/>
          </a:p>
        </p:txBody>
      </p:sp>
      <p:sp>
        <p:nvSpPr>
          <p:cNvPr id="4" name="Segnaposto testo 3"/>
          <p:cNvSpPr>
            <a:spLocks noGrp="1"/>
          </p:cNvSpPr>
          <p:nvPr>
            <p:ph type="body" sz="half" idx="2"/>
          </p:nvPr>
        </p:nvSpPr>
        <p:spPr>
          <a:xfrm>
            <a:off x="1008382" y="2468880"/>
            <a:ext cx="4719320"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it-IT"/>
              <a:t>Fare clic per modificare gli stili del testo dello schema</a:t>
            </a:r>
          </a:p>
        </p:txBody>
      </p:sp>
      <p:sp>
        <p:nvSpPr>
          <p:cNvPr id="5" name="Rectangle 17">
            <a:extLst>
              <a:ext uri="{FF2B5EF4-FFF2-40B4-BE49-F238E27FC236}">
                <a16:creationId xmlns:a16="http://schemas.microsoft.com/office/drawing/2014/main" id="{6103B9BF-88F5-F872-F90E-677EAA08D37A}"/>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18">
            <a:extLst>
              <a:ext uri="{FF2B5EF4-FFF2-40B4-BE49-F238E27FC236}">
                <a16:creationId xmlns:a16="http://schemas.microsoft.com/office/drawing/2014/main" id="{0D33DBD6-DBF8-0C98-FB75-588771EE142E}"/>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19">
            <a:extLst>
              <a:ext uri="{FF2B5EF4-FFF2-40B4-BE49-F238E27FC236}">
                <a16:creationId xmlns:a16="http://schemas.microsoft.com/office/drawing/2014/main" id="{0E343D69-95C0-D19D-5C91-0612A26EE7E8}"/>
              </a:ext>
            </a:extLst>
          </p:cNvPr>
          <p:cNvSpPr>
            <a:spLocks noGrp="1" noChangeArrowheads="1"/>
          </p:cNvSpPr>
          <p:nvPr>
            <p:ph type="sldNum" sz="quarter" idx="12"/>
          </p:nvPr>
        </p:nvSpPr>
        <p:spPr>
          <a:ln/>
        </p:spPr>
        <p:txBody>
          <a:bodyPr/>
          <a:lstStyle>
            <a:lvl1pPr>
              <a:defRPr/>
            </a:lvl1pPr>
          </a:lstStyle>
          <a:p>
            <a:pPr>
              <a:defRPr/>
            </a:pPr>
            <a:fld id="{8C0BA014-BBD2-4FBD-9B50-63992C128A57}" type="slidenum">
              <a:rPr lang="it-IT" altLang="it-IT"/>
              <a:pPr>
                <a:defRPr/>
              </a:pPr>
              <a:t>‹N›</a:t>
            </a:fld>
            <a:endParaRPr lang="it-IT" altLang="it-IT"/>
          </a:p>
        </p:txBody>
      </p:sp>
    </p:spTree>
    <p:extLst>
      <p:ext uri="{BB962C8B-B14F-4D97-AF65-F5344CB8AC3E}">
        <p14:creationId xmlns:p14="http://schemas.microsoft.com/office/powerpoint/2010/main" val="2968265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a:extLst>
              <a:ext uri="{FF2B5EF4-FFF2-40B4-BE49-F238E27FC236}">
                <a16:creationId xmlns:a16="http://schemas.microsoft.com/office/drawing/2014/main" id="{357600F2-E381-9335-414A-B09A6CC97DEE}"/>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18">
            <a:extLst>
              <a:ext uri="{FF2B5EF4-FFF2-40B4-BE49-F238E27FC236}">
                <a16:creationId xmlns:a16="http://schemas.microsoft.com/office/drawing/2014/main" id="{47315CD4-FF24-06DA-D53F-B93F6ECB0210}"/>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19">
            <a:extLst>
              <a:ext uri="{FF2B5EF4-FFF2-40B4-BE49-F238E27FC236}">
                <a16:creationId xmlns:a16="http://schemas.microsoft.com/office/drawing/2014/main" id="{FC334AD6-9DC4-007E-E4FF-AEC68C1F0E32}"/>
              </a:ext>
            </a:extLst>
          </p:cNvPr>
          <p:cNvSpPr>
            <a:spLocks noGrp="1" noChangeArrowheads="1"/>
          </p:cNvSpPr>
          <p:nvPr>
            <p:ph type="sldNum" sz="quarter" idx="12"/>
          </p:nvPr>
        </p:nvSpPr>
        <p:spPr>
          <a:ln/>
        </p:spPr>
        <p:txBody>
          <a:bodyPr/>
          <a:lstStyle>
            <a:lvl1pPr>
              <a:defRPr/>
            </a:lvl1pPr>
          </a:lstStyle>
          <a:p>
            <a:pPr>
              <a:defRPr/>
            </a:pPr>
            <a:fld id="{6BDD535B-097B-401B-AFE4-9DC8DFDB41F7}" type="slidenum">
              <a:rPr lang="it-IT" altLang="it-IT"/>
              <a:pPr>
                <a:defRPr/>
              </a:pPr>
              <a:t>‹N›</a:t>
            </a:fld>
            <a:endParaRPr lang="it-IT" altLang="it-IT"/>
          </a:p>
        </p:txBody>
      </p:sp>
    </p:spTree>
    <p:extLst>
      <p:ext uri="{BB962C8B-B14F-4D97-AF65-F5344CB8AC3E}">
        <p14:creationId xmlns:p14="http://schemas.microsoft.com/office/powerpoint/2010/main" val="1230414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10759440" y="365760"/>
            <a:ext cx="3017520" cy="6949440"/>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1706880" y="365760"/>
            <a:ext cx="8808720" cy="694944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a:extLst>
              <a:ext uri="{FF2B5EF4-FFF2-40B4-BE49-F238E27FC236}">
                <a16:creationId xmlns:a16="http://schemas.microsoft.com/office/drawing/2014/main" id="{8A00784F-F2E4-ACEA-00F6-65203D7F124F}"/>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18">
            <a:extLst>
              <a:ext uri="{FF2B5EF4-FFF2-40B4-BE49-F238E27FC236}">
                <a16:creationId xmlns:a16="http://schemas.microsoft.com/office/drawing/2014/main" id="{7D0E2B2D-FE41-1A68-AA79-9280CA023858}"/>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19">
            <a:extLst>
              <a:ext uri="{FF2B5EF4-FFF2-40B4-BE49-F238E27FC236}">
                <a16:creationId xmlns:a16="http://schemas.microsoft.com/office/drawing/2014/main" id="{B8E0E754-A55E-B37C-CE29-DADE03E6AFDF}"/>
              </a:ext>
            </a:extLst>
          </p:cNvPr>
          <p:cNvSpPr>
            <a:spLocks noGrp="1" noChangeArrowheads="1"/>
          </p:cNvSpPr>
          <p:nvPr>
            <p:ph type="sldNum" sz="quarter" idx="12"/>
          </p:nvPr>
        </p:nvSpPr>
        <p:spPr>
          <a:ln/>
        </p:spPr>
        <p:txBody>
          <a:bodyPr/>
          <a:lstStyle>
            <a:lvl1pPr>
              <a:defRPr/>
            </a:lvl1pPr>
          </a:lstStyle>
          <a:p>
            <a:pPr>
              <a:defRPr/>
            </a:pPr>
            <a:fld id="{D71A6782-2603-4FB6-AB17-4743471E955A}" type="slidenum">
              <a:rPr lang="it-IT" altLang="it-IT"/>
              <a:pPr>
                <a:defRPr/>
              </a:pPr>
              <a:t>‹N›</a:t>
            </a:fld>
            <a:endParaRPr lang="it-IT" altLang="it-IT"/>
          </a:p>
        </p:txBody>
      </p:sp>
    </p:spTree>
    <p:extLst>
      <p:ext uri="{BB962C8B-B14F-4D97-AF65-F5344CB8AC3E}">
        <p14:creationId xmlns:p14="http://schemas.microsoft.com/office/powerpoint/2010/main" val="224045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1706880" y="365761"/>
            <a:ext cx="12070080" cy="1718310"/>
          </a:xfrm>
        </p:spPr>
        <p:txBody>
          <a:bodyPr/>
          <a:lstStyle/>
          <a:p>
            <a:r>
              <a:rPr lang="it-IT"/>
              <a:t>Fare clic per modificare lo stile del titolo dello schema</a:t>
            </a:r>
          </a:p>
        </p:txBody>
      </p:sp>
      <p:sp>
        <p:nvSpPr>
          <p:cNvPr id="3" name="Segnaposto tabella 2"/>
          <p:cNvSpPr>
            <a:spLocks noGrp="1"/>
          </p:cNvSpPr>
          <p:nvPr>
            <p:ph type="tbl" idx="1"/>
          </p:nvPr>
        </p:nvSpPr>
        <p:spPr>
          <a:xfrm>
            <a:off x="1706880" y="2377440"/>
            <a:ext cx="12070080" cy="4937760"/>
          </a:xfrm>
        </p:spPr>
        <p:txBody>
          <a:bodyPr/>
          <a:lstStyle/>
          <a:p>
            <a:pPr lvl="0"/>
            <a:endParaRPr lang="it-IT" noProof="0"/>
          </a:p>
        </p:txBody>
      </p:sp>
      <p:sp>
        <p:nvSpPr>
          <p:cNvPr id="4" name="Rectangle 17">
            <a:extLst>
              <a:ext uri="{FF2B5EF4-FFF2-40B4-BE49-F238E27FC236}">
                <a16:creationId xmlns:a16="http://schemas.microsoft.com/office/drawing/2014/main" id="{0016710E-E104-9171-DC9C-FA740E20F0AE}"/>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18">
            <a:extLst>
              <a:ext uri="{FF2B5EF4-FFF2-40B4-BE49-F238E27FC236}">
                <a16:creationId xmlns:a16="http://schemas.microsoft.com/office/drawing/2014/main" id="{223105D4-59B9-CAA7-2D39-204169E50B59}"/>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19">
            <a:extLst>
              <a:ext uri="{FF2B5EF4-FFF2-40B4-BE49-F238E27FC236}">
                <a16:creationId xmlns:a16="http://schemas.microsoft.com/office/drawing/2014/main" id="{88429C5B-949E-6325-E381-2252655589D1}"/>
              </a:ext>
            </a:extLst>
          </p:cNvPr>
          <p:cNvSpPr>
            <a:spLocks noGrp="1" noChangeArrowheads="1"/>
          </p:cNvSpPr>
          <p:nvPr>
            <p:ph type="sldNum" sz="quarter" idx="12"/>
          </p:nvPr>
        </p:nvSpPr>
        <p:spPr>
          <a:ln/>
        </p:spPr>
        <p:txBody>
          <a:bodyPr/>
          <a:lstStyle>
            <a:lvl1pPr>
              <a:defRPr/>
            </a:lvl1pPr>
          </a:lstStyle>
          <a:p>
            <a:pPr>
              <a:defRPr/>
            </a:pPr>
            <a:fld id="{0F44350F-FB02-4649-9BE0-5C2D0B989C47}" type="slidenum">
              <a:rPr lang="it-IT" altLang="it-IT"/>
              <a:pPr>
                <a:defRPr/>
              </a:pPr>
              <a:t>‹N›</a:t>
            </a:fld>
            <a:endParaRPr lang="it-IT" altLang="it-IT"/>
          </a:p>
        </p:txBody>
      </p:sp>
    </p:spTree>
    <p:extLst>
      <p:ext uri="{BB962C8B-B14F-4D97-AF65-F5344CB8AC3E}">
        <p14:creationId xmlns:p14="http://schemas.microsoft.com/office/powerpoint/2010/main" val="1063619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1706880" y="365760"/>
            <a:ext cx="12070080" cy="694944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17">
            <a:extLst>
              <a:ext uri="{FF2B5EF4-FFF2-40B4-BE49-F238E27FC236}">
                <a16:creationId xmlns:a16="http://schemas.microsoft.com/office/drawing/2014/main" id="{A08101B7-BC6D-31D0-5E32-0201557C4A5E}"/>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18">
            <a:extLst>
              <a:ext uri="{FF2B5EF4-FFF2-40B4-BE49-F238E27FC236}">
                <a16:creationId xmlns:a16="http://schemas.microsoft.com/office/drawing/2014/main" id="{7747E83E-E40D-02F7-6946-8D94D6E9B726}"/>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19">
            <a:extLst>
              <a:ext uri="{FF2B5EF4-FFF2-40B4-BE49-F238E27FC236}">
                <a16:creationId xmlns:a16="http://schemas.microsoft.com/office/drawing/2014/main" id="{A87A090D-1D5E-AB05-321C-3F96FC6A8951}"/>
              </a:ext>
            </a:extLst>
          </p:cNvPr>
          <p:cNvSpPr>
            <a:spLocks noGrp="1" noChangeArrowheads="1"/>
          </p:cNvSpPr>
          <p:nvPr>
            <p:ph type="sldNum" sz="quarter" idx="12"/>
          </p:nvPr>
        </p:nvSpPr>
        <p:spPr>
          <a:ln/>
        </p:spPr>
        <p:txBody>
          <a:bodyPr/>
          <a:lstStyle>
            <a:lvl1pPr>
              <a:defRPr/>
            </a:lvl1pPr>
          </a:lstStyle>
          <a:p>
            <a:pPr>
              <a:defRPr/>
            </a:pPr>
            <a:fld id="{5B4D1A30-502A-471A-99BB-1519298A7196}" type="slidenum">
              <a:rPr lang="it-IT" altLang="it-IT"/>
              <a:pPr>
                <a:defRPr/>
              </a:pPr>
              <a:t>‹N›</a:t>
            </a:fld>
            <a:endParaRPr lang="it-IT" altLang="it-IT"/>
          </a:p>
        </p:txBody>
      </p:sp>
    </p:spTree>
    <p:extLst>
      <p:ext uri="{BB962C8B-B14F-4D97-AF65-F5344CB8AC3E}">
        <p14:creationId xmlns:p14="http://schemas.microsoft.com/office/powerpoint/2010/main" val="1432157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it-IT"/>
          </a:p>
        </p:txBody>
      </p:sp>
      <p:sp>
        <p:nvSpPr>
          <p:cNvPr id="3" name="Shape 1"/>
          <p:cNvSpPr/>
          <p:nvPr/>
        </p:nvSpPr>
        <p:spPr>
          <a:xfrm>
            <a:off x="0" y="0"/>
            <a:ext cx="14630400" cy="8229600"/>
          </a:xfrm>
          <a:prstGeom prst="rect">
            <a:avLst/>
          </a:prstGeom>
          <a:solidFill>
            <a:srgbClr val="FFFFFF"/>
          </a:solidFill>
          <a:ln/>
        </p:spPr>
        <p:txBody>
          <a:bodyPr/>
          <a:lstStyle/>
          <a:p>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it-IT"/>
          </a:p>
        </p:txBody>
      </p:sp>
      <p:sp>
        <p:nvSpPr>
          <p:cNvPr id="3" name="Shape 1"/>
          <p:cNvSpPr/>
          <p:nvPr/>
        </p:nvSpPr>
        <p:spPr>
          <a:xfrm>
            <a:off x="0" y="0"/>
            <a:ext cx="14630400" cy="8229600"/>
          </a:xfrm>
          <a:prstGeom prst="rect">
            <a:avLst/>
          </a:prstGeom>
          <a:solidFill>
            <a:srgbClr val="FFFFFF"/>
          </a:solidFill>
          <a:ln/>
        </p:spPr>
        <p:txBody>
          <a:bodyPr/>
          <a:lstStyle/>
          <a:p>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it-IT"/>
          </a:p>
        </p:txBody>
      </p:sp>
      <p:sp>
        <p:nvSpPr>
          <p:cNvPr id="3" name="Shape 1"/>
          <p:cNvSpPr/>
          <p:nvPr/>
        </p:nvSpPr>
        <p:spPr>
          <a:xfrm>
            <a:off x="0" y="0"/>
            <a:ext cx="14630400" cy="8229600"/>
          </a:xfrm>
          <a:prstGeom prst="rect">
            <a:avLst/>
          </a:prstGeom>
          <a:solidFill>
            <a:srgbClr val="FFFFFF"/>
          </a:solidFill>
          <a:ln/>
        </p:spPr>
        <p:txBody>
          <a:bodyPr/>
          <a:lstStyle/>
          <a:p>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it-IT"/>
          </a:p>
        </p:txBody>
      </p:sp>
      <p:sp>
        <p:nvSpPr>
          <p:cNvPr id="3" name="Shape 1"/>
          <p:cNvSpPr/>
          <p:nvPr/>
        </p:nvSpPr>
        <p:spPr>
          <a:xfrm>
            <a:off x="0" y="0"/>
            <a:ext cx="14630400" cy="8229600"/>
          </a:xfrm>
          <a:prstGeom prst="rect">
            <a:avLst/>
          </a:prstGeom>
          <a:solidFill>
            <a:srgbClr val="FFFFFF"/>
          </a:solidFill>
          <a:ln/>
        </p:spPr>
        <p:txBody>
          <a:bodyPr/>
          <a:lstStyle/>
          <a:p>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it-IT"/>
          </a:p>
        </p:txBody>
      </p:sp>
      <p:sp>
        <p:nvSpPr>
          <p:cNvPr id="3" name="Shape 1"/>
          <p:cNvSpPr/>
          <p:nvPr/>
        </p:nvSpPr>
        <p:spPr>
          <a:xfrm>
            <a:off x="0" y="0"/>
            <a:ext cx="14630400" cy="8229600"/>
          </a:xfrm>
          <a:prstGeom prst="rect">
            <a:avLst/>
          </a:prstGeom>
          <a:solidFill>
            <a:srgbClr val="FFFFFF"/>
          </a:solidFill>
          <a:ln/>
        </p:spPr>
        <p:txBody>
          <a:bodyPr/>
          <a:lstStyle/>
          <a:p>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it-IT"/>
          </a:p>
        </p:txBody>
      </p:sp>
      <p:sp>
        <p:nvSpPr>
          <p:cNvPr id="3" name="Shape 1"/>
          <p:cNvSpPr/>
          <p:nvPr/>
        </p:nvSpPr>
        <p:spPr>
          <a:xfrm>
            <a:off x="0" y="0"/>
            <a:ext cx="14630400" cy="8229600"/>
          </a:xfrm>
          <a:prstGeom prst="rect">
            <a:avLst/>
          </a:prstGeom>
          <a:solidFill>
            <a:srgbClr val="FFFFFF"/>
          </a:solidFill>
          <a:ln/>
        </p:spPr>
        <p:txBody>
          <a:bodyPr/>
          <a:lstStyle/>
          <a:p>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93" r:id="rId2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490EC4DA-3C1C-F034-058D-93484167AFBB}"/>
              </a:ext>
            </a:extLst>
          </p:cNvPr>
          <p:cNvGrpSpPr>
            <a:grpSpLocks/>
          </p:cNvGrpSpPr>
          <p:nvPr/>
        </p:nvGrpSpPr>
        <p:grpSpPr bwMode="auto">
          <a:xfrm>
            <a:off x="1" y="7620"/>
            <a:ext cx="14625320" cy="8221980"/>
            <a:chOff x="0" y="4"/>
            <a:chExt cx="5758" cy="4316"/>
          </a:xfrm>
        </p:grpSpPr>
        <p:sp>
          <p:nvSpPr>
            <p:cNvPr id="1032" name="Freeform 3">
              <a:extLst>
                <a:ext uri="{FF2B5EF4-FFF2-40B4-BE49-F238E27FC236}">
                  <a16:creationId xmlns:a16="http://schemas.microsoft.com/office/drawing/2014/main" id="{4D71F6F5-DDDF-F6CD-D645-F55DEB58D946}"/>
                </a:ext>
              </a:extLst>
            </p:cNvPr>
            <p:cNvSpPr>
              <a:spLocks/>
            </p:cNvSpPr>
            <p:nvPr/>
          </p:nvSpPr>
          <p:spPr bwMode="hidden">
            <a:xfrm>
              <a:off x="558" y="1161"/>
              <a:ext cx="5200" cy="3159"/>
            </a:xfrm>
            <a:custGeom>
              <a:avLst/>
              <a:gdLst>
                <a:gd name="T0" fmla="*/ 0 w 5184"/>
                <a:gd name="T1" fmla="*/ 3159 h 3159"/>
                <a:gd name="T2" fmla="*/ 5216 w 5184"/>
                <a:gd name="T3" fmla="*/ 3159 h 3159"/>
                <a:gd name="T4" fmla="*/ 5216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2160"/>
            </a:p>
          </p:txBody>
        </p:sp>
        <p:sp>
          <p:nvSpPr>
            <p:cNvPr id="1033" name="Freeform 4">
              <a:extLst>
                <a:ext uri="{FF2B5EF4-FFF2-40B4-BE49-F238E27FC236}">
                  <a16:creationId xmlns:a16="http://schemas.microsoft.com/office/drawing/2014/main" id="{D61685DE-007E-1DED-633E-FD8F40227C7D}"/>
                </a:ext>
              </a:extLst>
            </p:cNvPr>
            <p:cNvSpPr>
              <a:spLocks/>
            </p:cNvSpPr>
            <p:nvPr/>
          </p:nvSpPr>
          <p:spPr bwMode="hidden">
            <a:xfrm>
              <a:off x="0" y="1161"/>
              <a:ext cx="558" cy="3159"/>
            </a:xfrm>
            <a:custGeom>
              <a:avLst/>
              <a:gdLst>
                <a:gd name="T0" fmla="*/ 0 w 556"/>
                <a:gd name="T1" fmla="*/ 0 h 3159"/>
                <a:gd name="T2" fmla="*/ 0 w 556"/>
                <a:gd name="T3" fmla="*/ 3159 h 3159"/>
                <a:gd name="T4" fmla="*/ 560 w 556"/>
                <a:gd name="T5" fmla="*/ 3159 h 3159"/>
                <a:gd name="T6" fmla="*/ 560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2160"/>
            </a:p>
          </p:txBody>
        </p:sp>
        <p:grpSp>
          <p:nvGrpSpPr>
            <p:cNvPr id="1034" name="Group 5">
              <a:extLst>
                <a:ext uri="{FF2B5EF4-FFF2-40B4-BE49-F238E27FC236}">
                  <a16:creationId xmlns:a16="http://schemas.microsoft.com/office/drawing/2014/main" id="{6D25CD58-E1B4-65B8-68C6-57D9745280A7}"/>
                </a:ext>
              </a:extLst>
            </p:cNvPr>
            <p:cNvGrpSpPr>
              <a:grpSpLocks/>
            </p:cNvGrpSpPr>
            <p:nvPr userDrawn="1"/>
          </p:nvGrpSpPr>
          <p:grpSpPr bwMode="auto">
            <a:xfrm>
              <a:off x="0" y="4"/>
              <a:ext cx="5758" cy="4316"/>
              <a:chOff x="0" y="4"/>
              <a:chExt cx="5758" cy="4316"/>
            </a:xfrm>
          </p:grpSpPr>
          <p:sp>
            <p:nvSpPr>
              <p:cNvPr id="1035" name="Freeform 6">
                <a:extLst>
                  <a:ext uri="{FF2B5EF4-FFF2-40B4-BE49-F238E27FC236}">
                    <a16:creationId xmlns:a16="http://schemas.microsoft.com/office/drawing/2014/main" id="{87F75640-296C-D95F-4B56-9DB1FE033616}"/>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2160"/>
              </a:p>
            </p:txBody>
          </p:sp>
          <p:sp>
            <p:nvSpPr>
              <p:cNvPr id="1036" name="Freeform 7">
                <a:extLst>
                  <a:ext uri="{FF2B5EF4-FFF2-40B4-BE49-F238E27FC236}">
                    <a16:creationId xmlns:a16="http://schemas.microsoft.com/office/drawing/2014/main" id="{8250E718-55EB-6B81-204F-E2328425F7B1}"/>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2160"/>
              </a:p>
            </p:txBody>
          </p:sp>
          <p:sp>
            <p:nvSpPr>
              <p:cNvPr id="1037" name="Freeform 8">
                <a:extLst>
                  <a:ext uri="{FF2B5EF4-FFF2-40B4-BE49-F238E27FC236}">
                    <a16:creationId xmlns:a16="http://schemas.microsoft.com/office/drawing/2014/main" id="{C078E0C0-D3E6-078B-0278-9BE1099C154D}"/>
                  </a:ext>
                </a:extLst>
              </p:cNvPr>
              <p:cNvSpPr>
                <a:spLocks/>
              </p:cNvSpPr>
              <p:nvPr/>
            </p:nvSpPr>
            <p:spPr bwMode="ltGray">
              <a:xfrm>
                <a:off x="1019" y="1155"/>
                <a:ext cx="4739" cy="12"/>
              </a:xfrm>
              <a:custGeom>
                <a:avLst/>
                <a:gdLst>
                  <a:gd name="T0" fmla="*/ 4754 w 4724"/>
                  <a:gd name="T1" fmla="*/ 0 h 12"/>
                  <a:gd name="T2" fmla="*/ 0 w 4724"/>
                  <a:gd name="T3" fmla="*/ 0 h 12"/>
                  <a:gd name="T4" fmla="*/ 0 w 4724"/>
                  <a:gd name="T5" fmla="*/ 12 h 12"/>
                  <a:gd name="T6" fmla="*/ 4754 w 4724"/>
                  <a:gd name="T7" fmla="*/ 12 h 12"/>
                  <a:gd name="T8" fmla="*/ 4754 w 4724"/>
                  <a:gd name="T9" fmla="*/ 0 h 12"/>
                  <a:gd name="T10" fmla="*/ 4754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2160"/>
              </a:p>
            </p:txBody>
          </p:sp>
          <p:sp>
            <p:nvSpPr>
              <p:cNvPr id="1038" name="Freeform 9">
                <a:extLst>
                  <a:ext uri="{FF2B5EF4-FFF2-40B4-BE49-F238E27FC236}">
                    <a16:creationId xmlns:a16="http://schemas.microsoft.com/office/drawing/2014/main" id="{12D4BB41-2E07-4BEB-22D3-22DEDCCC4A99}"/>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2160"/>
              </a:p>
            </p:txBody>
          </p:sp>
          <p:sp>
            <p:nvSpPr>
              <p:cNvPr id="1039" name="Freeform 10">
                <a:extLst>
                  <a:ext uri="{FF2B5EF4-FFF2-40B4-BE49-F238E27FC236}">
                    <a16:creationId xmlns:a16="http://schemas.microsoft.com/office/drawing/2014/main" id="{74AA6BD0-CE93-4AF8-E796-68836CC3FA3F}"/>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2160"/>
              </a:p>
            </p:txBody>
          </p:sp>
          <p:sp>
            <p:nvSpPr>
              <p:cNvPr id="4107" name="Freeform 11">
                <a:extLst>
                  <a:ext uri="{FF2B5EF4-FFF2-40B4-BE49-F238E27FC236}">
                    <a16:creationId xmlns:a16="http://schemas.microsoft.com/office/drawing/2014/main" id="{5183A76B-6DDD-505D-AAF9-455EE7C0ED1C}"/>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p:spPr>
            <p:txBody>
              <a:bodyPr/>
              <a:lstStyle/>
              <a:p>
                <a:pPr eaLnBrk="1" hangingPunct="1">
                  <a:defRPr/>
                </a:pPr>
                <a:endParaRPr lang="it-IT" sz="2160"/>
              </a:p>
            </p:txBody>
          </p:sp>
          <p:sp>
            <p:nvSpPr>
              <p:cNvPr id="1041" name="Freeform 12">
                <a:extLst>
                  <a:ext uri="{FF2B5EF4-FFF2-40B4-BE49-F238E27FC236}">
                    <a16:creationId xmlns:a16="http://schemas.microsoft.com/office/drawing/2014/main" id="{CE47673B-6EA1-0CA8-73A4-716412395E2F}"/>
                  </a:ext>
                </a:extLst>
              </p:cNvPr>
              <p:cNvSpPr>
                <a:spLocks/>
              </p:cNvSpPr>
              <p:nvPr/>
            </p:nvSpPr>
            <p:spPr bwMode="ltGray">
              <a:xfrm>
                <a:off x="0" y="1155"/>
                <a:ext cx="351" cy="12"/>
              </a:xfrm>
              <a:custGeom>
                <a:avLst/>
                <a:gdLst>
                  <a:gd name="T0" fmla="*/ 0 w 251"/>
                  <a:gd name="T1" fmla="*/ 0 h 12"/>
                  <a:gd name="T2" fmla="*/ 0 w 251"/>
                  <a:gd name="T3" fmla="*/ 12 h 12"/>
                  <a:gd name="T4" fmla="*/ 491 w 251"/>
                  <a:gd name="T5" fmla="*/ 12 h 12"/>
                  <a:gd name="T6" fmla="*/ 491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2160"/>
              </a:p>
            </p:txBody>
          </p:sp>
          <p:sp>
            <p:nvSpPr>
              <p:cNvPr id="1042" name="Freeform 13">
                <a:extLst>
                  <a:ext uri="{FF2B5EF4-FFF2-40B4-BE49-F238E27FC236}">
                    <a16:creationId xmlns:a16="http://schemas.microsoft.com/office/drawing/2014/main" id="{C2E19C3A-11FC-7F81-9F0D-97A053F8A594}"/>
                  </a:ext>
                </a:extLst>
              </p:cNvPr>
              <p:cNvSpPr>
                <a:spLocks/>
              </p:cNvSpPr>
              <p:nvPr/>
            </p:nvSpPr>
            <p:spPr bwMode="ltGray">
              <a:xfrm>
                <a:off x="767" y="1155"/>
                <a:ext cx="252" cy="12"/>
              </a:xfrm>
              <a:custGeom>
                <a:avLst/>
                <a:gdLst>
                  <a:gd name="T0" fmla="*/ 253 w 251"/>
                  <a:gd name="T1" fmla="*/ 0 h 12"/>
                  <a:gd name="T2" fmla="*/ 0 w 251"/>
                  <a:gd name="T3" fmla="*/ 0 h 12"/>
                  <a:gd name="T4" fmla="*/ 0 w 251"/>
                  <a:gd name="T5" fmla="*/ 12 h 12"/>
                  <a:gd name="T6" fmla="*/ 253 w 251"/>
                  <a:gd name="T7" fmla="*/ 12 h 12"/>
                  <a:gd name="T8" fmla="*/ 253 w 251"/>
                  <a:gd name="T9" fmla="*/ 0 h 12"/>
                  <a:gd name="T10" fmla="*/ 253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2160"/>
              </a:p>
            </p:txBody>
          </p:sp>
          <p:sp>
            <p:nvSpPr>
              <p:cNvPr id="4110" name="Freeform 14">
                <a:extLst>
                  <a:ext uri="{FF2B5EF4-FFF2-40B4-BE49-F238E27FC236}">
                    <a16:creationId xmlns:a16="http://schemas.microsoft.com/office/drawing/2014/main" id="{01DC0003-6D51-3AAD-372D-8EA26945E193}"/>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p:spPr>
            <p:txBody>
              <a:bodyPr/>
              <a:lstStyle/>
              <a:p>
                <a:pPr eaLnBrk="1" hangingPunct="1">
                  <a:defRPr/>
                </a:pPr>
                <a:endParaRPr lang="it-IT" sz="2160"/>
              </a:p>
            </p:txBody>
          </p:sp>
        </p:grpSp>
      </p:grpSp>
      <p:sp>
        <p:nvSpPr>
          <p:cNvPr id="4111" name="Rectangle 15">
            <a:extLst>
              <a:ext uri="{FF2B5EF4-FFF2-40B4-BE49-F238E27FC236}">
                <a16:creationId xmlns:a16="http://schemas.microsoft.com/office/drawing/2014/main" id="{8C508BC8-5B0E-E1C1-79EC-278E45379D89}"/>
              </a:ext>
            </a:extLst>
          </p:cNvPr>
          <p:cNvSpPr>
            <a:spLocks noGrp="1" noChangeArrowheads="1"/>
          </p:cNvSpPr>
          <p:nvPr>
            <p:ph type="title"/>
          </p:nvPr>
        </p:nvSpPr>
        <p:spPr bwMode="auto">
          <a:xfrm>
            <a:off x="1706880" y="365761"/>
            <a:ext cx="12070080" cy="171831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4112" name="Rectangle 16">
            <a:extLst>
              <a:ext uri="{FF2B5EF4-FFF2-40B4-BE49-F238E27FC236}">
                <a16:creationId xmlns:a16="http://schemas.microsoft.com/office/drawing/2014/main" id="{51E19127-41CD-ADF6-D645-6E134D272C62}"/>
              </a:ext>
            </a:extLst>
          </p:cNvPr>
          <p:cNvSpPr>
            <a:spLocks noGrp="1" noChangeArrowheads="1"/>
          </p:cNvSpPr>
          <p:nvPr>
            <p:ph type="body" idx="1"/>
          </p:nvPr>
        </p:nvSpPr>
        <p:spPr bwMode="auto">
          <a:xfrm>
            <a:off x="1706880" y="2377440"/>
            <a:ext cx="12070080" cy="493776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113" name="Rectangle 17">
            <a:extLst>
              <a:ext uri="{FF2B5EF4-FFF2-40B4-BE49-F238E27FC236}">
                <a16:creationId xmlns:a16="http://schemas.microsoft.com/office/drawing/2014/main" id="{2B66ECB5-2DBE-2EDC-AA1C-AB92AE876149}"/>
              </a:ext>
            </a:extLst>
          </p:cNvPr>
          <p:cNvSpPr>
            <a:spLocks noGrp="1" noChangeArrowheads="1"/>
          </p:cNvSpPr>
          <p:nvPr>
            <p:ph type="dt" sz="half" idx="2"/>
          </p:nvPr>
        </p:nvSpPr>
        <p:spPr bwMode="auto">
          <a:xfrm>
            <a:off x="1706880" y="7498080"/>
            <a:ext cx="3048000" cy="54864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it-IT" altLang="it-IT"/>
          </a:p>
        </p:txBody>
      </p:sp>
      <p:sp>
        <p:nvSpPr>
          <p:cNvPr id="4114" name="Rectangle 18">
            <a:extLst>
              <a:ext uri="{FF2B5EF4-FFF2-40B4-BE49-F238E27FC236}">
                <a16:creationId xmlns:a16="http://schemas.microsoft.com/office/drawing/2014/main" id="{EE218AD7-2C9A-CC4E-E47E-78FF0666465A}"/>
              </a:ext>
            </a:extLst>
          </p:cNvPr>
          <p:cNvSpPr>
            <a:spLocks noGrp="1" noChangeArrowheads="1"/>
          </p:cNvSpPr>
          <p:nvPr>
            <p:ph type="ftr" sz="quarter" idx="3"/>
          </p:nvPr>
        </p:nvSpPr>
        <p:spPr bwMode="auto">
          <a:xfrm>
            <a:off x="5486400" y="7498080"/>
            <a:ext cx="4632960" cy="54864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it-IT" altLang="it-IT"/>
          </a:p>
        </p:txBody>
      </p:sp>
      <p:sp>
        <p:nvSpPr>
          <p:cNvPr id="4115" name="Rectangle 19">
            <a:extLst>
              <a:ext uri="{FF2B5EF4-FFF2-40B4-BE49-F238E27FC236}">
                <a16:creationId xmlns:a16="http://schemas.microsoft.com/office/drawing/2014/main" id="{8962D1A7-FE88-C5F0-A490-F9C739E3AE5E}"/>
              </a:ext>
            </a:extLst>
          </p:cNvPr>
          <p:cNvSpPr>
            <a:spLocks noGrp="1" noChangeArrowheads="1"/>
          </p:cNvSpPr>
          <p:nvPr>
            <p:ph type="sldNum" sz="quarter" idx="4"/>
          </p:nvPr>
        </p:nvSpPr>
        <p:spPr bwMode="auto">
          <a:xfrm>
            <a:off x="10728960" y="7498080"/>
            <a:ext cx="3048000" cy="54864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86519943-4C59-4CDE-99EB-D2B2FE43776D}" type="slidenum">
              <a:rPr lang="it-IT" altLang="it-IT"/>
              <a:pPr>
                <a:defRPr/>
              </a:pPr>
              <a:t>‹N›</a:t>
            </a:fld>
            <a:endParaRPr lang="it-IT" altLang="it-IT"/>
          </a:p>
        </p:txBody>
      </p:sp>
    </p:spTree>
    <p:extLst>
      <p:ext uri="{BB962C8B-B14F-4D97-AF65-F5344CB8AC3E}">
        <p14:creationId xmlns:p14="http://schemas.microsoft.com/office/powerpoint/2010/main" val="3160311964"/>
      </p:ext>
    </p:extLst>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xStyles>
    <p:titleStyle>
      <a:lvl1pPr algn="l" rtl="0" eaLnBrk="0" fontAlgn="base" hangingPunct="0">
        <a:spcBef>
          <a:spcPct val="0"/>
        </a:spcBef>
        <a:spcAft>
          <a:spcPct val="0"/>
        </a:spcAft>
        <a:defRPr sz="5280" b="1"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5280" b="1">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5280" b="1">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5280" b="1">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5280" b="1">
          <a:solidFill>
            <a:schemeClr val="tx2"/>
          </a:solidFill>
          <a:effectLst>
            <a:outerShdw blurRad="38100" dist="38100" dir="2700000" algn="tl">
              <a:srgbClr val="000000"/>
            </a:outerShdw>
          </a:effectLst>
          <a:latin typeface="Tahoma" panose="020B0604030504040204" pitchFamily="34" charset="0"/>
        </a:defRPr>
      </a:lvl5pPr>
      <a:lvl6pPr marL="548640" algn="l" rtl="0" fontAlgn="base">
        <a:spcBef>
          <a:spcPct val="0"/>
        </a:spcBef>
        <a:spcAft>
          <a:spcPct val="0"/>
        </a:spcAft>
        <a:defRPr sz="5280" b="1">
          <a:solidFill>
            <a:schemeClr val="tx2"/>
          </a:solidFill>
          <a:effectLst>
            <a:outerShdw blurRad="38100" dist="38100" dir="2700000" algn="tl">
              <a:srgbClr val="000000"/>
            </a:outerShdw>
          </a:effectLst>
          <a:latin typeface="Tahoma" panose="020B0604030504040204" pitchFamily="34" charset="0"/>
        </a:defRPr>
      </a:lvl6pPr>
      <a:lvl7pPr marL="1097280" algn="l" rtl="0" fontAlgn="base">
        <a:spcBef>
          <a:spcPct val="0"/>
        </a:spcBef>
        <a:spcAft>
          <a:spcPct val="0"/>
        </a:spcAft>
        <a:defRPr sz="5280" b="1">
          <a:solidFill>
            <a:schemeClr val="tx2"/>
          </a:solidFill>
          <a:effectLst>
            <a:outerShdw blurRad="38100" dist="38100" dir="2700000" algn="tl">
              <a:srgbClr val="000000"/>
            </a:outerShdw>
          </a:effectLst>
          <a:latin typeface="Tahoma" panose="020B0604030504040204" pitchFamily="34" charset="0"/>
        </a:defRPr>
      </a:lvl7pPr>
      <a:lvl8pPr marL="1645920" algn="l" rtl="0" fontAlgn="base">
        <a:spcBef>
          <a:spcPct val="0"/>
        </a:spcBef>
        <a:spcAft>
          <a:spcPct val="0"/>
        </a:spcAft>
        <a:defRPr sz="5280" b="1">
          <a:solidFill>
            <a:schemeClr val="tx2"/>
          </a:solidFill>
          <a:effectLst>
            <a:outerShdw blurRad="38100" dist="38100" dir="2700000" algn="tl">
              <a:srgbClr val="000000"/>
            </a:outerShdw>
          </a:effectLst>
          <a:latin typeface="Tahoma" panose="020B0604030504040204" pitchFamily="34" charset="0"/>
        </a:defRPr>
      </a:lvl8pPr>
      <a:lvl9pPr marL="2194560" algn="l" rtl="0" fontAlgn="base">
        <a:spcBef>
          <a:spcPct val="0"/>
        </a:spcBef>
        <a:spcAft>
          <a:spcPct val="0"/>
        </a:spcAft>
        <a:defRPr sz="5280" b="1">
          <a:solidFill>
            <a:schemeClr val="tx2"/>
          </a:solidFill>
          <a:effectLst>
            <a:outerShdw blurRad="38100" dist="38100" dir="2700000" algn="tl">
              <a:srgbClr val="000000"/>
            </a:outerShdw>
          </a:effectLst>
          <a:latin typeface="Tahoma" panose="020B0604030504040204" pitchFamily="34" charset="0"/>
        </a:defRPr>
      </a:lvl9pPr>
    </p:titleStyle>
    <p:bodyStyle>
      <a:lvl1pPr marL="411480" indent="-411480" algn="l" rtl="0" eaLnBrk="0" fontAlgn="base" hangingPunct="0">
        <a:spcBef>
          <a:spcPct val="20000"/>
        </a:spcBef>
        <a:spcAft>
          <a:spcPct val="0"/>
        </a:spcAft>
        <a:buClr>
          <a:schemeClr val="hlink"/>
        </a:buClr>
        <a:buSzPct val="70000"/>
        <a:buFont typeface="Wingdings" panose="05000000000000000000" pitchFamily="2" charset="2"/>
        <a:buChar char="n"/>
        <a:defRPr sz="3840" kern="1200">
          <a:solidFill>
            <a:schemeClr val="tx1"/>
          </a:solidFill>
          <a:effectLst>
            <a:outerShdw blurRad="38100" dist="38100" dir="2700000" algn="tl">
              <a:srgbClr val="000000"/>
            </a:outerShdw>
          </a:effectLst>
          <a:latin typeface="+mn-lt"/>
          <a:ea typeface="+mn-ea"/>
          <a:cs typeface="+mn-cs"/>
        </a:defRPr>
      </a:lvl1pPr>
      <a:lvl2pPr marL="891540" indent="-342900" algn="l" rtl="0" eaLnBrk="0" fontAlgn="base" hangingPunct="0">
        <a:spcBef>
          <a:spcPct val="20000"/>
        </a:spcBef>
        <a:spcAft>
          <a:spcPct val="0"/>
        </a:spcAft>
        <a:buClr>
          <a:schemeClr val="tx1"/>
        </a:buClr>
        <a:buChar char="–"/>
        <a:defRPr sz="3360" kern="1200">
          <a:solidFill>
            <a:schemeClr val="tx1"/>
          </a:solidFill>
          <a:effectLst>
            <a:outerShdw blurRad="38100" dist="38100" dir="2700000" algn="tl">
              <a:srgbClr val="000000"/>
            </a:outerShdw>
          </a:effectLst>
          <a:latin typeface="+mn-lt"/>
          <a:ea typeface="+mn-ea"/>
          <a:cs typeface="+mn-cs"/>
        </a:defRPr>
      </a:lvl2pPr>
      <a:lvl3pPr marL="1371600" indent="-274320" algn="l" rtl="0" eaLnBrk="0" fontAlgn="base" hangingPunct="0">
        <a:spcBef>
          <a:spcPct val="20000"/>
        </a:spcBef>
        <a:spcAft>
          <a:spcPct val="0"/>
        </a:spcAft>
        <a:buClr>
          <a:schemeClr val="hlink"/>
        </a:buClr>
        <a:buSzPct val="70000"/>
        <a:buFont typeface="Wingdings" panose="05000000000000000000" pitchFamily="2" charset="2"/>
        <a:buChar char="n"/>
        <a:defRPr sz="2880" kern="1200">
          <a:solidFill>
            <a:schemeClr val="tx1"/>
          </a:solidFill>
          <a:effectLst>
            <a:outerShdw blurRad="38100" dist="38100" dir="2700000" algn="tl">
              <a:srgbClr val="000000"/>
            </a:outerShdw>
          </a:effectLst>
          <a:latin typeface="+mn-lt"/>
          <a:ea typeface="+mn-ea"/>
          <a:cs typeface="+mn-cs"/>
        </a:defRPr>
      </a:lvl3pPr>
      <a:lvl4pPr marL="1920240" indent="-274320" algn="l" rtl="0" eaLnBrk="0" fontAlgn="base" hangingPunct="0">
        <a:spcBef>
          <a:spcPct val="20000"/>
        </a:spcBef>
        <a:spcAft>
          <a:spcPct val="0"/>
        </a:spcAft>
        <a:buClr>
          <a:schemeClr val="tx1"/>
        </a:buClr>
        <a:buChar char="–"/>
        <a:defRPr sz="2400" kern="1200">
          <a:solidFill>
            <a:schemeClr val="tx1"/>
          </a:solidFill>
          <a:effectLst>
            <a:outerShdw blurRad="38100" dist="38100" dir="2700000" algn="tl">
              <a:srgbClr val="000000"/>
            </a:outerShdw>
          </a:effectLst>
          <a:latin typeface="+mn-lt"/>
          <a:ea typeface="+mn-ea"/>
          <a:cs typeface="+mn-cs"/>
        </a:defRPr>
      </a:lvl4pPr>
      <a:lvl5pPr marL="2468880" indent="-274320" algn="l" rtl="0" eaLnBrk="0" fontAlgn="base" hangingPunct="0">
        <a:spcBef>
          <a:spcPct val="20000"/>
        </a:spcBef>
        <a:spcAft>
          <a:spcPct val="0"/>
        </a:spcAft>
        <a:buClr>
          <a:schemeClr val="hlink"/>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it-IT"/>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40.emf"/></Relationships>
</file>

<file path=ppt/slides/_rels/slide11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46.emf"/></Relationships>
</file>

<file path=ppt/slides/_rels/slide12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50.e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4.xml"/><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oleObject" Target="../embeddings/oleObject1.bin"/><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oleObject" Target="../embeddings/oleObject2.bin"/><Relationship Id="rId1" Type="http://schemas.openxmlformats.org/officeDocument/2006/relationships/slideLayout" Target="../slideLayouts/slideLayout26.xml"/><Relationship Id="rId5" Type="http://schemas.openxmlformats.org/officeDocument/2006/relationships/image" Target="../media/image19.png"/><Relationship Id="rId4" Type="http://schemas.openxmlformats.org/officeDocument/2006/relationships/oleObject" Target="../embeddings/oleObject3.bin"/></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oleObject" Target="../embeddings/oleObject4.bin"/><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23.jpeg"/><Relationship Id="rId4" Type="http://schemas.openxmlformats.org/officeDocument/2006/relationships/hyperlink" Target="http://www.google.it/url?sa=i&amp;rct=j&amp;q=&amp;esrc=s&amp;frm=1&amp;source=images&amp;cd=&amp;cad=rja&amp;uact=8&amp;ved=0CAcQjRxqFQoTCMej7s3o1cgCFYhIFAod7t8Gnw&amp;url=http://www.medicalexpo.it/prod/cso-costruzione-strumenti-oftalmici/product-80142-503184.html&amp;psig=AFQjCNGXZ2_zkCaS1_5y1NDA-yT27CJVvA&amp;ust=1445594274215944"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oleObject" Target="../embeddings/oleObject5.bin"/><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in diagonale 7"/>
          <p:cNvSpPr/>
          <p:nvPr/>
        </p:nvSpPr>
        <p:spPr>
          <a:xfrm>
            <a:off x="683596" y="3096221"/>
            <a:ext cx="12974368" cy="2414823"/>
          </a:xfrm>
          <a:prstGeom prst="round2Diag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endParaRPr lang="it-IT" sz="4800" b="1" dirty="0">
              <a:solidFill>
                <a:schemeClr val="accent5"/>
              </a:solidFill>
              <a:latin typeface="Times New Roman" panose="02020603050405020304" pitchFamily="18" charset="0"/>
              <a:cs typeface="Times New Roman" panose="02020603050405020304" pitchFamily="18" charset="0"/>
            </a:endParaRPr>
          </a:p>
        </p:txBody>
      </p:sp>
      <p:sp>
        <p:nvSpPr>
          <p:cNvPr id="23" name="Rettangolo 22">
            <a:extLst>
              <a:ext uri="{FF2B5EF4-FFF2-40B4-BE49-F238E27FC236}">
                <a16:creationId xmlns:a16="http://schemas.microsoft.com/office/drawing/2014/main" id="{C6C5661A-EA52-4258-B433-D809CECFB92B}"/>
              </a:ext>
            </a:extLst>
          </p:cNvPr>
          <p:cNvSpPr/>
          <p:nvPr/>
        </p:nvSpPr>
        <p:spPr>
          <a:xfrm>
            <a:off x="11235066" y="6984514"/>
            <a:ext cx="137833" cy="8453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60" dirty="0"/>
          </a:p>
        </p:txBody>
      </p:sp>
      <p:sp>
        <p:nvSpPr>
          <p:cNvPr id="2" name="Sottotitolo 1"/>
          <p:cNvSpPr>
            <a:spLocks noGrp="1"/>
          </p:cNvSpPr>
          <p:nvPr>
            <p:ph type="subTitle" idx="4294967295"/>
          </p:nvPr>
        </p:nvSpPr>
        <p:spPr>
          <a:xfrm>
            <a:off x="733718" y="3352545"/>
            <a:ext cx="12185650" cy="2238375"/>
          </a:xfrm>
        </p:spPr>
        <p:txBody>
          <a:bodyPr>
            <a:noAutofit/>
          </a:bodyPr>
          <a:lstStyle/>
          <a:p>
            <a:pPr marL="0" indent="0" algn="ctr">
              <a:buNone/>
            </a:pPr>
            <a:r>
              <a:rPr lang="it-IT" sz="4000" b="1" dirty="0">
                <a:solidFill>
                  <a:schemeClr val="accent1">
                    <a:lumMod val="75000"/>
                  </a:schemeClr>
                </a:solidFill>
              </a:rPr>
              <a:t>RADIAZIONI IONIZZANTI</a:t>
            </a:r>
          </a:p>
          <a:p>
            <a:pPr marL="0" indent="0" algn="ctr">
              <a:buNone/>
            </a:pPr>
            <a:r>
              <a:rPr lang="it-IT" sz="4000" b="1" dirty="0">
                <a:solidFill>
                  <a:schemeClr val="accent1">
                    <a:lumMod val="75000"/>
                  </a:schemeClr>
                </a:solidFill>
              </a:rPr>
              <a:t>ERGONOMIA</a:t>
            </a:r>
          </a:p>
          <a:p>
            <a:pPr marL="0" indent="0">
              <a:buNone/>
            </a:pPr>
            <a:endParaRPr lang="it-IT" sz="4000" b="1" dirty="0">
              <a:solidFill>
                <a:schemeClr val="accent1">
                  <a:lumMod val="75000"/>
                </a:schemeClr>
              </a:solidFill>
            </a:endParaRPr>
          </a:p>
        </p:txBody>
      </p:sp>
      <p:sp>
        <p:nvSpPr>
          <p:cNvPr id="6" name="Rettangolo 5"/>
          <p:cNvSpPr/>
          <p:nvPr/>
        </p:nvSpPr>
        <p:spPr>
          <a:xfrm>
            <a:off x="3252540" y="1972322"/>
            <a:ext cx="7427689" cy="923330"/>
          </a:xfrm>
          <a:prstGeom prst="rect">
            <a:avLst/>
          </a:prstGeom>
        </p:spPr>
        <p:txBody>
          <a:bodyPr wrap="square">
            <a:spAutoFit/>
          </a:bodyPr>
          <a:lstStyle/>
          <a:p>
            <a:pPr algn="ctr"/>
            <a:r>
              <a:rPr lang="it-IT" sz="5400" b="1" dirty="0">
                <a:solidFill>
                  <a:schemeClr val="accent1">
                    <a:lumMod val="50000"/>
                  </a:schemeClr>
                </a:solidFill>
                <a:latin typeface="Calibri" panose="020F0502020204030204" pitchFamily="34" charset="0"/>
                <a:ea typeface="SimSun" panose="02010600030101010101" pitchFamily="2" charset="-122"/>
                <a:cs typeface="Tahoma" panose="020B0604030504040204" pitchFamily="34" charset="0"/>
              </a:rPr>
              <a:t>MEDICINA DEL LAVORO</a:t>
            </a:r>
            <a:endParaRPr lang="it-IT" sz="5400" b="1" dirty="0">
              <a:solidFill>
                <a:schemeClr val="accent1">
                  <a:lumMod val="50000"/>
                </a:schemeClr>
              </a:solidFill>
            </a:endParaRPr>
          </a:p>
        </p:txBody>
      </p:sp>
      <p:sp>
        <p:nvSpPr>
          <p:cNvPr id="7" name="Rettangolo 6"/>
          <p:cNvSpPr/>
          <p:nvPr/>
        </p:nvSpPr>
        <p:spPr>
          <a:xfrm>
            <a:off x="3456936" y="6153423"/>
            <a:ext cx="7427689" cy="1384995"/>
          </a:xfrm>
          <a:prstGeom prst="rect">
            <a:avLst/>
          </a:prstGeom>
          <a:ln w="12700">
            <a:solidFill>
              <a:schemeClr val="accent1">
                <a:lumMod val="50000"/>
              </a:schemeClr>
            </a:solidFill>
          </a:ln>
        </p:spPr>
        <p:txBody>
          <a:bodyPr wrap="square">
            <a:spAutoFit/>
          </a:bodyPr>
          <a:lstStyle/>
          <a:p>
            <a:pPr algn="ctr"/>
            <a:r>
              <a:rPr lang="it-IT" sz="2800" b="1" dirty="0">
                <a:solidFill>
                  <a:srgbClr val="002060"/>
                </a:solidFill>
                <a:cs typeface="Times New Roman" panose="02020603050405020304" pitchFamily="18" charset="0"/>
              </a:rPr>
              <a:t>PROF.SSA NATASCHA PASCALE</a:t>
            </a:r>
          </a:p>
          <a:p>
            <a:pPr algn="ctr"/>
            <a:r>
              <a:rPr lang="it-IT" sz="2800" b="1" dirty="0">
                <a:solidFill>
                  <a:srgbClr val="002060"/>
                </a:solidFill>
                <a:cs typeface="Times New Roman" panose="02020603050405020304" pitchFamily="18" charset="0"/>
              </a:rPr>
              <a:t>DOCENTE A CONTRATTO </a:t>
            </a:r>
          </a:p>
          <a:p>
            <a:pPr algn="ctr"/>
            <a:r>
              <a:rPr lang="it-IT" sz="2800" b="1" dirty="0">
                <a:solidFill>
                  <a:srgbClr val="002060"/>
                </a:solidFill>
                <a:cs typeface="Times New Roman" panose="02020603050405020304" pitchFamily="18" charset="0"/>
              </a:rPr>
              <a:t>DIREZIONE SANITARIA IRCCS CROB</a:t>
            </a:r>
          </a:p>
        </p:txBody>
      </p:sp>
      <p:pic>
        <p:nvPicPr>
          <p:cNvPr id="4" name="Immagine 3"/>
          <p:cNvPicPr>
            <a:picLocks noChangeAspect="1"/>
          </p:cNvPicPr>
          <p:nvPr/>
        </p:nvPicPr>
        <p:blipFill>
          <a:blip r:embed="rId2"/>
          <a:stretch>
            <a:fillRect/>
          </a:stretch>
        </p:blipFill>
        <p:spPr>
          <a:xfrm>
            <a:off x="11762494" y="70511"/>
            <a:ext cx="2571750" cy="2571750"/>
          </a:xfrm>
          <a:prstGeom prst="rect">
            <a:avLst/>
          </a:prstGeom>
        </p:spPr>
      </p:pic>
      <p:pic>
        <p:nvPicPr>
          <p:cNvPr id="5" name="Immagine 4">
            <a:extLst>
              <a:ext uri="{FF2B5EF4-FFF2-40B4-BE49-F238E27FC236}">
                <a16:creationId xmlns:a16="http://schemas.microsoft.com/office/drawing/2014/main" id="{9FBFC2F6-797C-13E4-B528-E7EBACE8911E}"/>
              </a:ext>
            </a:extLst>
          </p:cNvPr>
          <p:cNvPicPr>
            <a:picLocks noChangeAspect="1"/>
          </p:cNvPicPr>
          <p:nvPr/>
        </p:nvPicPr>
        <p:blipFill>
          <a:blip r:embed="rId3"/>
          <a:stretch>
            <a:fillRect/>
          </a:stretch>
        </p:blipFill>
        <p:spPr>
          <a:xfrm>
            <a:off x="132758" y="86395"/>
            <a:ext cx="4467849" cy="1705213"/>
          </a:xfrm>
          <a:prstGeom prst="rect">
            <a:avLst/>
          </a:prstGeom>
        </p:spPr>
      </p:pic>
    </p:spTree>
    <p:extLst>
      <p:ext uri="{BB962C8B-B14F-4D97-AF65-F5344CB8AC3E}">
        <p14:creationId xmlns:p14="http://schemas.microsoft.com/office/powerpoint/2010/main" val="2717269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0648" name="Rectangle 24064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650" name="Rectangle 24064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4630397" cy="190889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652" name="Rectangle 24065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738366" cy="190889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654" name="Rectangle 24065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38358" y="-1"/>
            <a:ext cx="4892038" cy="190889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656" name="Rectangle 24065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220" y="-1"/>
            <a:ext cx="14079175" cy="191691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642" name="Rectangle 2">
            <a:extLst>
              <a:ext uri="{FF2B5EF4-FFF2-40B4-BE49-F238E27FC236}">
                <a16:creationId xmlns:a16="http://schemas.microsoft.com/office/drawing/2014/main" id="{D4829BF2-502A-34B0-252B-4EB1EE1B0801}"/>
              </a:ext>
            </a:extLst>
          </p:cNvPr>
          <p:cNvSpPr>
            <a:spLocks noGrp="1" noChangeArrowheads="1"/>
          </p:cNvSpPr>
          <p:nvPr>
            <p:ph type="title" idx="4294967295"/>
          </p:nvPr>
        </p:nvSpPr>
        <p:spPr>
          <a:xfrm>
            <a:off x="1645918" y="353445"/>
            <a:ext cx="11875142" cy="1240403"/>
          </a:xfrm>
          <a:prstGeom prst="rect">
            <a:avLst/>
          </a:prstGeom>
        </p:spPr>
        <p:txBody>
          <a:bodyPr vert="horz" lIns="91440" tIns="45720" rIns="91440" bIns="45720" rtlCol="0" anchor="ctr">
            <a:normAutofit/>
          </a:bodyPr>
          <a:lstStyle/>
          <a:p>
            <a:pPr algn="l">
              <a:lnSpc>
                <a:spcPct val="90000"/>
              </a:lnSpc>
              <a:defRPr/>
            </a:pPr>
            <a:r>
              <a:rPr lang="en-US" altLang="it-IT" sz="4800" kern="1200">
                <a:solidFill>
                  <a:srgbClr val="FFFFFF"/>
                </a:solidFill>
                <a:latin typeface="+mj-lt"/>
                <a:ea typeface="+mj-ea"/>
                <a:cs typeface="+mj-cs"/>
              </a:rPr>
              <a:t>Interazione delle particelle beta con la materia</a:t>
            </a:r>
          </a:p>
        </p:txBody>
      </p:sp>
      <p:sp>
        <p:nvSpPr>
          <p:cNvPr id="240643" name="Rectangle 3">
            <a:extLst>
              <a:ext uri="{FF2B5EF4-FFF2-40B4-BE49-F238E27FC236}">
                <a16:creationId xmlns:a16="http://schemas.microsoft.com/office/drawing/2014/main" id="{1BC4B06E-3BD0-8FD0-F756-9F2B2A9D7E66}"/>
              </a:ext>
            </a:extLst>
          </p:cNvPr>
          <p:cNvSpPr>
            <a:spLocks noGrp="1" noChangeArrowheads="1"/>
          </p:cNvSpPr>
          <p:nvPr>
            <p:ph type="body" idx="4294967295"/>
          </p:nvPr>
        </p:nvSpPr>
        <p:spPr>
          <a:xfrm>
            <a:off x="1645918" y="2781836"/>
            <a:ext cx="11668838" cy="4420030"/>
          </a:xfrm>
          <a:prstGeom prst="rect">
            <a:avLst/>
          </a:prstGeom>
        </p:spPr>
        <p:txBody>
          <a:bodyPr vert="horz" lIns="91440" tIns="45720" rIns="91440" bIns="45720" rtlCol="0" anchor="ctr">
            <a:normAutofit/>
          </a:bodyPr>
          <a:lstStyle/>
          <a:p>
            <a:pPr indent="-228600">
              <a:lnSpc>
                <a:spcPct val="90000"/>
              </a:lnSpc>
              <a:defRPr/>
            </a:pPr>
            <a:r>
              <a:rPr lang="en-US" altLang="it-IT" sz="2400"/>
              <a:t>Le particelle beta hanno un comportamento intermedio tra le alfa e le elettromagnetiche, penetrando per una lunghezza intermedia all’interno della materia.</a:t>
            </a:r>
          </a:p>
          <a:p>
            <a:pPr indent="-228600">
              <a:lnSpc>
                <a:spcPct val="90000"/>
              </a:lnSpc>
              <a:defRPr/>
            </a:pPr>
            <a:r>
              <a:rPr lang="en-US" altLang="it-IT" sz="2400"/>
              <a:t>Risultano pericolose per contaminazione esterna sulla cute (radiodermite) ed interna o incorporazione in organi specifici (es. radioiodio per la tiroide)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3A1CEEB-809F-70B7-245C-F4689AF4BCFB}"/>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dirty="0" err="1">
                <a:solidFill>
                  <a:srgbClr val="FFFFFF"/>
                </a:solidFill>
                <a:latin typeface="+mj-lt"/>
                <a:ea typeface="+mj-ea"/>
                <a:cs typeface="+mj-cs"/>
              </a:rPr>
              <a:t>Giudizio</a:t>
            </a:r>
            <a:r>
              <a:rPr lang="en-US" sz="4800" kern="1200" dirty="0">
                <a:solidFill>
                  <a:srgbClr val="FFFFFF"/>
                </a:solidFill>
                <a:latin typeface="+mj-lt"/>
                <a:ea typeface="+mj-ea"/>
                <a:cs typeface="+mj-cs"/>
              </a:rPr>
              <a:t> di </a:t>
            </a:r>
            <a:r>
              <a:rPr lang="en-US" sz="4800" kern="1200" dirty="0" err="1">
                <a:solidFill>
                  <a:srgbClr val="FFFFFF"/>
                </a:solidFill>
                <a:latin typeface="+mj-lt"/>
                <a:ea typeface="+mj-ea"/>
                <a:cs typeface="+mj-cs"/>
              </a:rPr>
              <a:t>idoneità</a:t>
            </a:r>
            <a:r>
              <a:rPr lang="en-US" sz="4800" kern="1200" dirty="0">
                <a:solidFill>
                  <a:srgbClr val="FFFFFF"/>
                </a:solidFill>
                <a:latin typeface="+mj-lt"/>
                <a:ea typeface="+mj-ea"/>
                <a:cs typeface="+mj-cs"/>
              </a:rPr>
              <a:t> in visita </a:t>
            </a:r>
            <a:r>
              <a:rPr lang="en-US" sz="4800" kern="1200" dirty="0" err="1">
                <a:solidFill>
                  <a:srgbClr val="FFFFFF"/>
                </a:solidFill>
                <a:latin typeface="+mj-lt"/>
                <a:ea typeface="+mj-ea"/>
                <a:cs typeface="+mj-cs"/>
              </a:rPr>
              <a:t>periodica-straordinaria</a:t>
            </a:r>
            <a:endParaRPr lang="en-US" sz="4800" kern="1200" dirty="0">
              <a:solidFill>
                <a:srgbClr val="FFFFFF"/>
              </a:solidFill>
              <a:latin typeface="+mj-lt"/>
              <a:ea typeface="+mj-ea"/>
              <a:cs typeface="+mj-cs"/>
            </a:endParaRPr>
          </a:p>
        </p:txBody>
      </p:sp>
      <p:sp>
        <p:nvSpPr>
          <p:cNvPr id="3" name="Segnaposto contenuto 2">
            <a:extLst>
              <a:ext uri="{FF2B5EF4-FFF2-40B4-BE49-F238E27FC236}">
                <a16:creationId xmlns:a16="http://schemas.microsoft.com/office/drawing/2014/main" id="{5DB0BDC3-79D5-139A-38B8-F9A92EB1C89F}"/>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marL="0" indent="-228600">
              <a:lnSpc>
                <a:spcPct val="90000"/>
              </a:lnSpc>
              <a:defRPr/>
            </a:pPr>
            <a:r>
              <a:rPr lang="en-US" sz="2400"/>
              <a:t>In base alle risultanze delle visite mediche di cui ai commi 1 e 2, il medico autorizzato esprime per i lavoratori uno dei seguenti giudizi: </a:t>
            </a:r>
          </a:p>
          <a:p>
            <a:pPr marL="480060" lvl="1" indent="-228600">
              <a:lnSpc>
                <a:spcPct val="90000"/>
              </a:lnSpc>
              <a:buFont typeface="Arial" panose="020B0604020202020204" pitchFamily="34" charset="0"/>
              <a:buChar char="•"/>
              <a:defRPr/>
            </a:pPr>
            <a:r>
              <a:rPr lang="en-US" sz="2400"/>
              <a:t>a) idonei; </a:t>
            </a:r>
          </a:p>
          <a:p>
            <a:pPr marL="480060" lvl="1" indent="-228600">
              <a:lnSpc>
                <a:spcPct val="90000"/>
              </a:lnSpc>
              <a:buFont typeface="Arial" panose="020B0604020202020204" pitchFamily="34" charset="0"/>
              <a:buChar char="•"/>
              <a:defRPr/>
            </a:pPr>
            <a:r>
              <a:rPr lang="en-US" sz="2400"/>
              <a:t>b) idonei a determinate condizioni; </a:t>
            </a:r>
          </a:p>
          <a:p>
            <a:pPr marL="480060" lvl="1" indent="-228600">
              <a:lnSpc>
                <a:spcPct val="90000"/>
              </a:lnSpc>
              <a:buFont typeface="Arial" panose="020B0604020202020204" pitchFamily="34" charset="0"/>
              <a:buChar char="•"/>
              <a:defRPr/>
            </a:pPr>
            <a:r>
              <a:rPr lang="en-US" sz="2400"/>
              <a:t>c) non idonei; </a:t>
            </a:r>
          </a:p>
          <a:p>
            <a:pPr marL="480060" lvl="1" indent="-228600">
              <a:lnSpc>
                <a:spcPct val="90000"/>
              </a:lnSpc>
              <a:buFont typeface="Arial" panose="020B0604020202020204" pitchFamily="34" charset="0"/>
              <a:buChar char="•"/>
              <a:defRPr/>
            </a:pPr>
            <a:r>
              <a:rPr lang="en-US" sz="2400"/>
              <a:t>d) lavoratori sottoposti a sorveglianza sanitaria dopo la cessazione del lavoro che li ha esposti alle radiazioni ionizzanti</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882BCC-1A17-A2B9-B563-369AD4335CC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57A7562-5EF8-9AB4-A5A0-F327AEA47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2AC321FE-FD75-9E33-9294-238201E450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8DCBF8-FB26-AC9C-0769-1E75F83680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0DF7D03-4275-3015-9823-43EB42743E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54CA293-308C-6B00-0ED4-E096A13FE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6483C8A0-56D6-61B9-B558-25DFD6B69A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0F7D92C4-766C-6A60-8506-552C4CF08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6E4C603-1C3E-1573-E133-65A285D9EEEE}"/>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dirty="0" err="1">
                <a:solidFill>
                  <a:srgbClr val="FFFFFF"/>
                </a:solidFill>
                <a:latin typeface="+mj-lt"/>
                <a:ea typeface="+mj-ea"/>
                <a:cs typeface="+mj-cs"/>
              </a:rPr>
              <a:t>Sorveglianza</a:t>
            </a:r>
            <a:r>
              <a:rPr lang="en-US" sz="4800" kern="1200" dirty="0">
                <a:solidFill>
                  <a:srgbClr val="FFFFFF"/>
                </a:solidFill>
                <a:latin typeface="+mj-lt"/>
                <a:ea typeface="+mj-ea"/>
                <a:cs typeface="+mj-cs"/>
              </a:rPr>
              <a:t> Sanitaria</a:t>
            </a:r>
          </a:p>
        </p:txBody>
      </p:sp>
      <p:sp>
        <p:nvSpPr>
          <p:cNvPr id="3" name="Segnaposto contenuto 2">
            <a:extLst>
              <a:ext uri="{FF2B5EF4-FFF2-40B4-BE49-F238E27FC236}">
                <a16:creationId xmlns:a16="http://schemas.microsoft.com/office/drawing/2014/main" id="{20B9B8F7-6E94-7E75-A2C8-CDEC05E145C2}"/>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marL="0" indent="-228600">
              <a:lnSpc>
                <a:spcPct val="90000"/>
              </a:lnSpc>
              <a:defRPr/>
            </a:pPr>
            <a:r>
              <a:rPr lang="it-IT" sz="2400" dirty="0"/>
              <a:t>Il datore di lavoro dispone la prosecuzione della sorveglianza sanitaria per il tempo ritenuto opportuno, a giudizio del medico autorizzato, nei confronti dei lavoratori allontanati dal rischio perché non idonei o trasferiti ad attività che non espongono ai rischi derivanti dalle radiazioni ionizzanti. </a:t>
            </a:r>
          </a:p>
          <a:p>
            <a:pPr marL="0" indent="-228600">
              <a:lnSpc>
                <a:spcPct val="90000"/>
              </a:lnSpc>
              <a:defRPr/>
            </a:pPr>
            <a:r>
              <a:rPr lang="it-IT" sz="2400" dirty="0"/>
              <a:t>Anche per tali lavoratori il medico formula il giudizio di idoneità ai sensi del comma 3, al fine di un loro eventuale reinserimento in attività con radiazioni</a:t>
            </a:r>
            <a:endParaRPr lang="en-US" sz="2400" dirty="0"/>
          </a:p>
        </p:txBody>
      </p:sp>
    </p:spTree>
    <p:extLst>
      <p:ext uri="{BB962C8B-B14F-4D97-AF65-F5344CB8AC3E}">
        <p14:creationId xmlns:p14="http://schemas.microsoft.com/office/powerpoint/2010/main" val="36196731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50A369-DF1A-CF96-7A15-B32526C07B0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E1628F-B9F1-1133-E477-C051E0128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BBFB0A50-1C3E-3EAC-2D19-2A6474A20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A6FD10-8C10-EAA3-BF81-E53775A31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C4CD906-F2DF-36A2-3051-01537D2B9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36A8EA-2300-111C-0A0A-59AFDB3B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2892DB95-5432-4F7A-C60F-3B222D2B4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99477BC6-54FD-FC5B-5432-F10D4177C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19BAF80-9498-E2D4-F2F7-3F9DC8B32F8C}"/>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dirty="0" err="1">
                <a:solidFill>
                  <a:srgbClr val="FFFFFF"/>
                </a:solidFill>
                <a:latin typeface="+mj-lt"/>
                <a:ea typeface="+mj-ea"/>
                <a:cs typeface="+mj-cs"/>
              </a:rPr>
              <a:t>Sorveglianza</a:t>
            </a:r>
            <a:r>
              <a:rPr lang="en-US" sz="4800" kern="1200" dirty="0">
                <a:solidFill>
                  <a:srgbClr val="FFFFFF"/>
                </a:solidFill>
                <a:latin typeface="+mj-lt"/>
                <a:ea typeface="+mj-ea"/>
                <a:cs typeface="+mj-cs"/>
              </a:rPr>
              <a:t> Sanitaria</a:t>
            </a:r>
          </a:p>
        </p:txBody>
      </p:sp>
      <p:sp>
        <p:nvSpPr>
          <p:cNvPr id="3" name="Segnaposto contenuto 2">
            <a:extLst>
              <a:ext uri="{FF2B5EF4-FFF2-40B4-BE49-F238E27FC236}">
                <a16:creationId xmlns:a16="http://schemas.microsoft.com/office/drawing/2014/main" id="{28C0E501-D3E2-056C-0BAC-04679E5DF3A2}"/>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marL="0" indent="-228600">
              <a:lnSpc>
                <a:spcPct val="90000"/>
              </a:lnSpc>
              <a:defRPr/>
            </a:pPr>
            <a:r>
              <a:rPr lang="it-IT" sz="2400" dirty="0"/>
              <a:t> Il datore di lavoro ha l'obbligo di allontanare immediatamente dal lavoro comportante esposizione a rischi derivanti dalle radiazioni ionizzanti i lavoratori che alla visita medica risultino, a giudizio del medico autorizzato, non idonei.</a:t>
            </a:r>
          </a:p>
          <a:p>
            <a:pPr marL="0" indent="-228600">
              <a:lnSpc>
                <a:spcPct val="90000"/>
              </a:lnSpc>
              <a:defRPr/>
            </a:pPr>
            <a:r>
              <a:rPr lang="it-IT" sz="2400" dirty="0"/>
              <a:t> Detti lavoratori non possono proseguire l'attività cui erano adibiti, né altre attività che li espongano ai rischi derivanti dalle radiazioni ionizzanti, se non dopo essere stati riconosciuti nuovamente idonei dal medico autorizzato.</a:t>
            </a:r>
          </a:p>
          <a:p>
            <a:pPr marL="0" indent="-228600">
              <a:lnSpc>
                <a:spcPct val="90000"/>
              </a:lnSpc>
              <a:defRPr/>
            </a:pPr>
            <a:r>
              <a:rPr lang="it-IT" sz="2400" dirty="0"/>
              <a:t> Il medico autorizzato richiede al datore di lavoro l'allontanamento dal lavoro dei lavoratori non idonei e propone il reinserimento di essi quando accerta la cessazione dello stato di non idoneità.</a:t>
            </a:r>
          </a:p>
          <a:p>
            <a:pPr marL="0" indent="-228600">
              <a:lnSpc>
                <a:spcPct val="90000"/>
              </a:lnSpc>
              <a:defRPr/>
            </a:pPr>
            <a:endParaRPr lang="en-US" sz="2400" dirty="0"/>
          </a:p>
        </p:txBody>
      </p:sp>
    </p:spTree>
    <p:extLst>
      <p:ext uri="{BB962C8B-B14F-4D97-AF65-F5344CB8AC3E}">
        <p14:creationId xmlns:p14="http://schemas.microsoft.com/office/powerpoint/2010/main" val="16796162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2090B68-59A5-F9EF-4EDC-042A2DFE8F91}"/>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a:solidFill>
                  <a:srgbClr val="FFFFFF"/>
                </a:solidFill>
                <a:latin typeface="+mj-lt"/>
                <a:ea typeface="+mj-ea"/>
                <a:cs typeface="+mj-cs"/>
              </a:rPr>
              <a:t>Ricorso avverso il giudizio di idoneità</a:t>
            </a:r>
          </a:p>
        </p:txBody>
      </p:sp>
      <p:sp>
        <p:nvSpPr>
          <p:cNvPr id="3" name="Segnaposto contenuto 2">
            <a:extLst>
              <a:ext uri="{FF2B5EF4-FFF2-40B4-BE49-F238E27FC236}">
                <a16:creationId xmlns:a16="http://schemas.microsoft.com/office/drawing/2014/main" id="{62189A91-F757-8A63-5DBF-FF4D964556EE}"/>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sz="2400"/>
              <a:t>Avverso il giudizio in materia di idoneità medica all'esposizione alle radiazioni ionizzanti è ammesso ricorso, entro il termine di trenta giorni dalla data di comunicazione del giudizio stesso, al Ministero del lavoro e delle politiche sociali.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E1EB5E7-77C4-5D47-DF33-B36180F0CB12}"/>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a:solidFill>
                  <a:srgbClr val="FFFFFF"/>
                </a:solidFill>
                <a:latin typeface="+mj-lt"/>
                <a:ea typeface="+mj-ea"/>
                <a:cs typeface="+mj-cs"/>
              </a:rPr>
              <a:t>Sorveglianza sanitaria eccezionale</a:t>
            </a:r>
          </a:p>
        </p:txBody>
      </p:sp>
      <p:sp>
        <p:nvSpPr>
          <p:cNvPr id="3" name="Segnaposto contenuto 2">
            <a:extLst>
              <a:ext uri="{FF2B5EF4-FFF2-40B4-BE49-F238E27FC236}">
                <a16:creationId xmlns:a16="http://schemas.microsoft.com/office/drawing/2014/main" id="{85FBE045-F31B-371A-8C70-12138711019B}"/>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sz="2400" dirty="0"/>
              <a:t>Il </a:t>
            </a:r>
            <a:r>
              <a:rPr lang="en-US" sz="2400" dirty="0" err="1"/>
              <a:t>datore</a:t>
            </a:r>
            <a:r>
              <a:rPr lang="en-US" sz="2400" dirty="0"/>
              <a:t> di </a:t>
            </a:r>
            <a:r>
              <a:rPr lang="en-US" sz="2400" dirty="0" err="1"/>
              <a:t>lavoro</a:t>
            </a:r>
            <a:r>
              <a:rPr lang="en-US" sz="2400" dirty="0"/>
              <a:t> </a:t>
            </a:r>
            <a:r>
              <a:rPr lang="en-US" sz="2400" dirty="0" err="1"/>
              <a:t>provvede</a:t>
            </a:r>
            <a:r>
              <a:rPr lang="en-US" sz="2400" dirty="0"/>
              <a:t> </a:t>
            </a:r>
            <a:r>
              <a:rPr lang="en-US" sz="2400" dirty="0" err="1"/>
              <a:t>inoltre</a:t>
            </a:r>
            <a:r>
              <a:rPr lang="en-US" sz="2400" dirty="0"/>
              <a:t>, </a:t>
            </a:r>
            <a:r>
              <a:rPr lang="en-US" sz="2400" dirty="0" err="1"/>
              <a:t>affinché</a:t>
            </a:r>
            <a:r>
              <a:rPr lang="en-US" sz="2400" dirty="0"/>
              <a:t> </a:t>
            </a:r>
            <a:r>
              <a:rPr lang="en-US" sz="2400" dirty="0" err="1"/>
              <a:t>siano</a:t>
            </a:r>
            <a:r>
              <a:rPr lang="en-US" sz="2400" dirty="0"/>
              <a:t> </a:t>
            </a:r>
            <a:r>
              <a:rPr lang="en-US" sz="2400" dirty="0" err="1"/>
              <a:t>sottoposti</a:t>
            </a:r>
            <a:r>
              <a:rPr lang="en-US" sz="2400" dirty="0"/>
              <a:t> a visita medica </a:t>
            </a:r>
            <a:r>
              <a:rPr lang="en-US" sz="2400" dirty="0" err="1"/>
              <a:t>eccezionale</a:t>
            </a:r>
            <a:r>
              <a:rPr lang="en-US" sz="2400" dirty="0"/>
              <a:t>, da </a:t>
            </a:r>
            <a:r>
              <a:rPr lang="en-US" sz="2400" dirty="0" err="1"/>
              <a:t>parte</a:t>
            </a:r>
            <a:r>
              <a:rPr lang="en-US" sz="2400" dirty="0"/>
              <a:t> di un medico </a:t>
            </a:r>
            <a:r>
              <a:rPr lang="en-US" sz="2400" dirty="0" err="1"/>
              <a:t>autorizzato</a:t>
            </a:r>
            <a:r>
              <a:rPr lang="en-US" sz="2400" dirty="0"/>
              <a:t>, </a:t>
            </a:r>
            <a:r>
              <a:rPr lang="en-US" sz="2400" dirty="0" err="1"/>
              <a:t>i</a:t>
            </a:r>
            <a:r>
              <a:rPr lang="en-US" sz="2400" dirty="0"/>
              <a:t> </a:t>
            </a:r>
            <a:r>
              <a:rPr lang="en-US" sz="2400" dirty="0" err="1"/>
              <a:t>lavoratori</a:t>
            </a:r>
            <a:r>
              <a:rPr lang="en-US" sz="2400" dirty="0"/>
              <a:t> </a:t>
            </a:r>
            <a:r>
              <a:rPr lang="en-US" sz="2400" dirty="0" err="1"/>
              <a:t>che</a:t>
            </a:r>
            <a:r>
              <a:rPr lang="en-US" sz="2400" dirty="0"/>
              <a:t> </a:t>
            </a:r>
            <a:r>
              <a:rPr lang="en-US" sz="2400" dirty="0" err="1"/>
              <a:t>abbiano</a:t>
            </a:r>
            <a:r>
              <a:rPr lang="en-US" sz="2400" dirty="0"/>
              <a:t> subito </a:t>
            </a:r>
            <a:r>
              <a:rPr lang="en-US" sz="2400" dirty="0" err="1"/>
              <a:t>una</a:t>
            </a:r>
            <a:r>
              <a:rPr lang="en-US" sz="2400" dirty="0"/>
              <a:t> </a:t>
            </a:r>
            <a:r>
              <a:rPr lang="en-US" sz="2400" dirty="0" err="1"/>
              <a:t>esposizione</a:t>
            </a:r>
            <a:r>
              <a:rPr lang="en-US" sz="2400" dirty="0"/>
              <a:t> tale da </a:t>
            </a:r>
            <a:r>
              <a:rPr lang="en-US" sz="2400" dirty="0" err="1"/>
              <a:t>comportare</a:t>
            </a:r>
            <a:r>
              <a:rPr lang="en-US" sz="2400" dirty="0"/>
              <a:t> il </a:t>
            </a:r>
            <a:r>
              <a:rPr lang="en-US" sz="2400" dirty="0" err="1"/>
              <a:t>superamento</a:t>
            </a:r>
            <a:r>
              <a:rPr lang="en-US" sz="2400" dirty="0"/>
              <a:t> di uno </a:t>
            </a:r>
            <a:r>
              <a:rPr lang="en-US" sz="2400" dirty="0" err="1"/>
              <a:t>qualsiasi</a:t>
            </a:r>
            <a:r>
              <a:rPr lang="en-US" sz="2400" dirty="0"/>
              <a:t> </a:t>
            </a:r>
            <a:r>
              <a:rPr lang="en-US" sz="2400" dirty="0" err="1"/>
              <a:t>dei</a:t>
            </a:r>
            <a:r>
              <a:rPr lang="en-US" sz="2400" dirty="0"/>
              <a:t> </a:t>
            </a:r>
            <a:r>
              <a:rPr lang="en-US" sz="2400" dirty="0" err="1"/>
              <a:t>valori</a:t>
            </a:r>
            <a:r>
              <a:rPr lang="en-US" sz="2400" dirty="0"/>
              <a:t> </a:t>
            </a:r>
            <a:r>
              <a:rPr lang="en-US" sz="2400" dirty="0" err="1"/>
              <a:t>stabiliti</a:t>
            </a:r>
            <a:r>
              <a:rPr lang="en-US" sz="2400" dirty="0"/>
              <a:t> ai sensi </a:t>
            </a:r>
            <a:r>
              <a:rPr lang="en-US" sz="2400" dirty="0" err="1"/>
              <a:t>dell'articolo</a:t>
            </a:r>
            <a:r>
              <a:rPr lang="en-US" sz="2400" dirty="0"/>
              <a:t> 146.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288" name="Rectangle 22528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5290" name="Rectangle 22528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292" name="Rectangle 22529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294" name="Rectangle 22529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296" name="Rectangle 22529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298" name="Freeform: Shape 22529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5300" name="Rectangle 22529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282" name="Rectangle 2">
            <a:extLst>
              <a:ext uri="{FF2B5EF4-FFF2-40B4-BE49-F238E27FC236}">
                <a16:creationId xmlns:a16="http://schemas.microsoft.com/office/drawing/2014/main" id="{FA603678-20CA-7195-D2E6-180E295CBE64}"/>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kern="1200">
                <a:solidFill>
                  <a:srgbClr val="FFFFFF"/>
                </a:solidFill>
                <a:latin typeface="+mj-lt"/>
                <a:ea typeface="+mj-ea"/>
                <a:cs typeface="+mj-cs"/>
              </a:rPr>
              <a:t>Sorveglianza Medica</a:t>
            </a:r>
          </a:p>
        </p:txBody>
      </p:sp>
      <p:sp>
        <p:nvSpPr>
          <p:cNvPr id="225283" name="Rectangle 3">
            <a:extLst>
              <a:ext uri="{FF2B5EF4-FFF2-40B4-BE49-F238E27FC236}">
                <a16:creationId xmlns:a16="http://schemas.microsoft.com/office/drawing/2014/main" id="{BFCA8F14-A87B-39C1-7C3A-4D4547586465}"/>
              </a:ext>
            </a:extLst>
          </p:cNvPr>
          <p:cNvSpPr>
            <a:spLocks noGrp="1" noChangeArrowheads="1"/>
          </p:cNvSpPr>
          <p:nvPr>
            <p:ph type="body"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altLang="it-IT" sz="2400"/>
              <a:t>La sorveglianza medica costituisce una misura di tutela specifica del lavoratore nei confronti del rischio da Radiazioni Ionizzanti</a:t>
            </a:r>
          </a:p>
          <a:p>
            <a:pPr indent="-228600">
              <a:lnSpc>
                <a:spcPct val="90000"/>
              </a:lnSpc>
              <a:defRPr/>
            </a:pPr>
            <a:r>
              <a:rPr lang="en-US" altLang="it-IT" sz="2400"/>
              <a:t>Si attua mediante visite mediche programmate e controlli strumentali, di laboratorio e specialistici atti a valutare:</a:t>
            </a:r>
          </a:p>
          <a:p>
            <a:pPr lvl="1" indent="-228600">
              <a:lnSpc>
                <a:spcPct val="90000"/>
              </a:lnSpc>
              <a:buFont typeface="Arial" panose="020B0604020202020204" pitchFamily="34" charset="0"/>
              <a:buChar char="•"/>
              <a:defRPr/>
            </a:pPr>
            <a:r>
              <a:rPr lang="en-US" altLang="it-IT" sz="2400" i="1"/>
              <a:t>Stato di salute generale</a:t>
            </a:r>
          </a:p>
          <a:p>
            <a:pPr lvl="1" indent="-228600">
              <a:lnSpc>
                <a:spcPct val="90000"/>
              </a:lnSpc>
              <a:buFont typeface="Arial" panose="020B0604020202020204" pitchFamily="34" charset="0"/>
              <a:buChar char="•"/>
              <a:defRPr/>
            </a:pPr>
            <a:r>
              <a:rPr lang="en-US" altLang="it-IT" sz="2400" i="1"/>
              <a:t>Funzionalità di organi ed apparati critici per l’esposizione</a:t>
            </a:r>
          </a:p>
          <a:p>
            <a:pPr lvl="1" indent="-228600">
              <a:lnSpc>
                <a:spcPct val="90000"/>
              </a:lnSpc>
              <a:buFont typeface="Arial" panose="020B0604020202020204" pitchFamily="34" charset="0"/>
              <a:buChar char="•"/>
              <a:defRPr/>
            </a:pPr>
            <a:r>
              <a:rPr lang="en-US" altLang="it-IT" sz="2400" i="1"/>
              <a:t>Eventuali condizioni di ipersuscettibilità individuale</a:t>
            </a:r>
          </a:p>
          <a:p>
            <a:pPr lvl="1" indent="-228600">
              <a:lnSpc>
                <a:spcPct val="90000"/>
              </a:lnSpc>
              <a:buFont typeface="Arial" panose="020B0604020202020204" pitchFamily="34" charset="0"/>
              <a:buChar char="•"/>
              <a:defRPr/>
            </a:pPr>
            <a:endParaRPr lang="en-US" altLang="it-IT" sz="2400" i="1"/>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6312" name="Rectangle 2263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14" name="Rectangle 2263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6" name="Rectangle 2263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8" name="Rectangle 2263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20" name="Rectangle 2263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22" name="Freeform: Shape 2263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4" name="Rectangle 2263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29E5F57E-227D-80BE-1763-3E907693679A}"/>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kern="1200">
                <a:solidFill>
                  <a:srgbClr val="FFFFFF"/>
                </a:solidFill>
                <a:latin typeface="+mj-lt"/>
                <a:ea typeface="+mj-ea"/>
                <a:cs typeface="+mj-cs"/>
              </a:rPr>
              <a:t>Sorveglianza Medica</a:t>
            </a:r>
          </a:p>
        </p:txBody>
      </p:sp>
      <p:sp>
        <p:nvSpPr>
          <p:cNvPr id="226307" name="Rectangle 3">
            <a:extLst>
              <a:ext uri="{FF2B5EF4-FFF2-40B4-BE49-F238E27FC236}">
                <a16:creationId xmlns:a16="http://schemas.microsoft.com/office/drawing/2014/main" id="{90C217D8-D56E-A74C-0DBE-BB47FE7B280D}"/>
              </a:ext>
            </a:extLst>
          </p:cNvPr>
          <p:cNvSpPr>
            <a:spLocks noGrp="1" noChangeArrowheads="1"/>
          </p:cNvSpPr>
          <p:nvPr>
            <p:ph type="body" idx="4294967295"/>
          </p:nvPr>
        </p:nvSpPr>
        <p:spPr>
          <a:xfrm>
            <a:off x="5772310" y="779376"/>
            <a:ext cx="7866417" cy="6655256"/>
          </a:xfrm>
          <a:prstGeom prst="rect">
            <a:avLst/>
          </a:prstGeom>
        </p:spPr>
        <p:txBody>
          <a:bodyPr vert="horz" lIns="91440" tIns="45720" rIns="91440" bIns="45720" rtlCol="0" anchor="ctr">
            <a:normAutofit/>
          </a:bodyPr>
          <a:lstStyle/>
          <a:p>
            <a:pPr lvl="1" indent="-228600">
              <a:lnSpc>
                <a:spcPct val="90000"/>
              </a:lnSpc>
              <a:buFont typeface="Arial" panose="020B0604020202020204" pitchFamily="34" charset="0"/>
              <a:buChar char="•"/>
              <a:defRPr/>
            </a:pPr>
            <a:r>
              <a:rPr lang="en-US" altLang="it-IT" sz="2400" i="1"/>
              <a:t>Stato di salute generale</a:t>
            </a:r>
          </a:p>
          <a:p>
            <a:pPr lvl="2">
              <a:lnSpc>
                <a:spcPct val="90000"/>
              </a:lnSpc>
              <a:defRPr/>
            </a:pPr>
            <a:r>
              <a:rPr lang="en-US" altLang="it-IT" i="1"/>
              <a:t>Funzionalità psico-fisica</a:t>
            </a:r>
          </a:p>
          <a:p>
            <a:pPr lvl="1" indent="-228600">
              <a:lnSpc>
                <a:spcPct val="90000"/>
              </a:lnSpc>
              <a:buFont typeface="Arial" panose="020B0604020202020204" pitchFamily="34" charset="0"/>
              <a:buChar char="•"/>
              <a:defRPr/>
            </a:pPr>
            <a:r>
              <a:rPr lang="en-US" altLang="it-IT" sz="2400" i="1"/>
              <a:t>Funzionalità di organi ed apparati critici per l’esposizione</a:t>
            </a:r>
          </a:p>
          <a:p>
            <a:pPr lvl="2">
              <a:lnSpc>
                <a:spcPct val="90000"/>
              </a:lnSpc>
              <a:defRPr/>
            </a:pPr>
            <a:r>
              <a:rPr lang="en-US" altLang="it-IT" i="1"/>
              <a:t>Cute</a:t>
            </a:r>
          </a:p>
          <a:p>
            <a:pPr lvl="2">
              <a:lnSpc>
                <a:spcPct val="90000"/>
              </a:lnSpc>
              <a:defRPr/>
            </a:pPr>
            <a:r>
              <a:rPr lang="en-US" altLang="it-IT" i="1"/>
              <a:t>Organi emopoietici </a:t>
            </a:r>
          </a:p>
          <a:p>
            <a:pPr lvl="2">
              <a:lnSpc>
                <a:spcPct val="90000"/>
              </a:lnSpc>
              <a:defRPr/>
            </a:pPr>
            <a:r>
              <a:rPr lang="en-US" altLang="it-IT" i="1"/>
              <a:t>Cristallino</a:t>
            </a:r>
          </a:p>
          <a:p>
            <a:pPr lvl="2">
              <a:lnSpc>
                <a:spcPct val="90000"/>
              </a:lnSpc>
              <a:defRPr/>
            </a:pPr>
            <a:r>
              <a:rPr lang="en-US" altLang="it-IT" i="1"/>
              <a:t>Altri (tiroide, etc)</a:t>
            </a:r>
          </a:p>
          <a:p>
            <a:pPr lvl="1" indent="-228600">
              <a:lnSpc>
                <a:spcPct val="90000"/>
              </a:lnSpc>
              <a:buFont typeface="Arial" panose="020B0604020202020204" pitchFamily="34" charset="0"/>
              <a:buChar char="•"/>
              <a:defRPr/>
            </a:pPr>
            <a:r>
              <a:rPr lang="en-US" altLang="it-IT" sz="2400" i="1"/>
              <a:t>Eventuali condizioni di ipersuscettibilità individuale</a:t>
            </a:r>
          </a:p>
          <a:p>
            <a:pPr lvl="2">
              <a:lnSpc>
                <a:spcPct val="90000"/>
              </a:lnSpc>
              <a:defRPr/>
            </a:pPr>
            <a:r>
              <a:rPr lang="en-US" altLang="it-IT" i="1"/>
              <a:t>Genetico – ereditarie (sindromi familiari)</a:t>
            </a:r>
          </a:p>
          <a:p>
            <a:pPr lvl="2">
              <a:lnSpc>
                <a:spcPct val="90000"/>
              </a:lnSpc>
              <a:defRPr/>
            </a:pPr>
            <a:r>
              <a:rPr lang="en-US" altLang="it-IT" i="1"/>
              <a:t>Patologiche individuali (malattie pregresse o in atto)</a:t>
            </a:r>
          </a:p>
          <a:p>
            <a:pPr lvl="2">
              <a:lnSpc>
                <a:spcPct val="90000"/>
              </a:lnSpc>
              <a:defRPr/>
            </a:pPr>
            <a:r>
              <a:rPr lang="en-US" altLang="it-IT" i="1"/>
              <a:t>Ambientali (fumo di sigaretta, inquinanti, etc)</a:t>
            </a:r>
          </a:p>
          <a:p>
            <a:pPr lvl="1" indent="-228600">
              <a:lnSpc>
                <a:spcPct val="90000"/>
              </a:lnSpc>
              <a:buFont typeface="Arial" panose="020B0604020202020204" pitchFamily="34" charset="0"/>
              <a:buChar char="•"/>
              <a:defRPr/>
            </a:pPr>
            <a:endParaRPr lang="en-US" altLang="it-IT" sz="2400" i="1"/>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27EA07-9071-0188-37BE-D417BE45682A}"/>
            </a:ext>
          </a:extLst>
        </p:cNvPr>
        <p:cNvGrpSpPr/>
        <p:nvPr/>
      </p:nvGrpSpPr>
      <p:grpSpPr>
        <a:xfrm>
          <a:off x="0" y="0"/>
          <a:ext cx="0" cy="0"/>
          <a:chOff x="0" y="0"/>
          <a:chExt cx="0" cy="0"/>
        </a:xfrm>
      </p:grpSpPr>
      <p:sp useBgFill="1">
        <p:nvSpPr>
          <p:cNvPr id="226329" name="Rectangle 22632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31" name="Rectangle 22633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7231"/>
            <a:ext cx="14630398" cy="5248954"/>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33" name="Rectangle 22633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463" y="-4718209"/>
            <a:ext cx="5249468" cy="146304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35" name="Rectangle 22633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4035" y="-4444642"/>
            <a:ext cx="5248954" cy="14083775"/>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37" name="Rectangle 22633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27228"/>
            <a:ext cx="10250982" cy="5248951"/>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39" name="Freeform: Shape 22633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7134517" y="-1238463"/>
            <a:ext cx="5988176" cy="5326956"/>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06" name="Rectangle 2">
            <a:extLst>
              <a:ext uri="{FF2B5EF4-FFF2-40B4-BE49-F238E27FC236}">
                <a16:creationId xmlns:a16="http://schemas.microsoft.com/office/drawing/2014/main" id="{CB463430-D8B6-7FCB-0562-13138CFFB648}"/>
              </a:ext>
            </a:extLst>
          </p:cNvPr>
          <p:cNvSpPr>
            <a:spLocks noGrp="1" noChangeArrowheads="1"/>
          </p:cNvSpPr>
          <p:nvPr>
            <p:ph type="title" idx="4294967295"/>
          </p:nvPr>
        </p:nvSpPr>
        <p:spPr>
          <a:xfrm>
            <a:off x="546624" y="882127"/>
            <a:ext cx="13900896" cy="3514164"/>
          </a:xfrm>
          <a:prstGeom prst="rect">
            <a:avLst/>
          </a:prstGeom>
        </p:spPr>
        <p:txBody>
          <a:bodyPr vert="horz" lIns="91440" tIns="45720" rIns="91440" bIns="45720" rtlCol="0" anchor="b">
            <a:normAutofit/>
          </a:bodyPr>
          <a:lstStyle/>
          <a:p>
            <a:pPr algn="l">
              <a:lnSpc>
                <a:spcPct val="90000"/>
              </a:lnSpc>
              <a:defRPr/>
            </a:pPr>
            <a:r>
              <a:rPr lang="en-US" altLang="it-IT" sz="5800" kern="1200" dirty="0">
                <a:solidFill>
                  <a:srgbClr val="FFFFFF"/>
                </a:solidFill>
                <a:latin typeface="+mj-lt"/>
                <a:ea typeface="+mj-ea"/>
                <a:cs typeface="+mj-cs"/>
              </a:rPr>
              <a:t>ERGONOMIA OCCUPAZIONALE</a:t>
            </a:r>
            <a:br>
              <a:rPr lang="en-US" altLang="it-IT" sz="5800" kern="1200" dirty="0">
                <a:solidFill>
                  <a:srgbClr val="FFFFFF"/>
                </a:solidFill>
                <a:latin typeface="+mj-lt"/>
                <a:ea typeface="+mj-ea"/>
                <a:cs typeface="+mj-cs"/>
              </a:rPr>
            </a:br>
            <a:r>
              <a:rPr lang="it-IT" altLang="it-IT" sz="5800" kern="1200" dirty="0">
                <a:solidFill>
                  <a:srgbClr val="FFFFFF"/>
                </a:solidFill>
                <a:latin typeface="+mj-lt"/>
                <a:ea typeface="+mj-ea"/>
                <a:cs typeface="+mj-cs"/>
              </a:rPr>
              <a:t>Principi generali</a:t>
            </a:r>
            <a:endParaRPr lang="en-US" altLang="it-IT" sz="5800" kern="1200" dirty="0">
              <a:solidFill>
                <a:srgbClr val="FFFFFF"/>
              </a:solidFill>
              <a:latin typeface="+mj-lt"/>
              <a:ea typeface="+mj-ea"/>
              <a:cs typeface="+mj-cs"/>
            </a:endParaRPr>
          </a:p>
        </p:txBody>
      </p:sp>
    </p:spTree>
    <p:extLst>
      <p:ext uri="{BB962C8B-B14F-4D97-AF65-F5344CB8AC3E}">
        <p14:creationId xmlns:p14="http://schemas.microsoft.com/office/powerpoint/2010/main" val="35680562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A899D1-8CCD-2AA2-9588-77B38F823183}"/>
            </a:ext>
          </a:extLst>
        </p:cNvPr>
        <p:cNvGrpSpPr/>
        <p:nvPr/>
      </p:nvGrpSpPr>
      <p:grpSpPr>
        <a:xfrm>
          <a:off x="0" y="0"/>
          <a:ext cx="0" cy="0"/>
          <a:chOff x="0" y="0"/>
          <a:chExt cx="0" cy="0"/>
        </a:xfrm>
      </p:grpSpPr>
      <p:sp useBgFill="1">
        <p:nvSpPr>
          <p:cNvPr id="226355" name="Rectangle 226354">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26357" name="Rectangle 226356">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90"/>
            <a:ext cx="14630398" cy="1891146"/>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59" name="Rectangle 22635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8" y="42"/>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61" name="Rectangle 226360">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4" y="-6369332"/>
            <a:ext cx="1891735" cy="146304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63" name="Rectangle 226362">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520" y="1183"/>
            <a:ext cx="5164107" cy="1890553"/>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68F697D2-C335-B68B-55B1-13B617A79E0E}"/>
              </a:ext>
            </a:extLst>
          </p:cNvPr>
          <p:cNvSpPr>
            <a:spLocks noGrp="1" noChangeArrowheads="1"/>
          </p:cNvSpPr>
          <p:nvPr>
            <p:ph type="title" idx="4294967295"/>
          </p:nvPr>
        </p:nvSpPr>
        <p:spPr>
          <a:xfrm>
            <a:off x="839656" y="423792"/>
            <a:ext cx="8509560" cy="1078297"/>
          </a:xfrm>
          <a:prstGeom prst="rect">
            <a:avLst/>
          </a:prstGeom>
        </p:spPr>
        <p:txBody>
          <a:bodyPr vert="horz" lIns="91440" tIns="45720" rIns="91440" bIns="45720" rtlCol="0" anchor="ctr">
            <a:normAutofit/>
          </a:bodyPr>
          <a:lstStyle/>
          <a:p>
            <a:pPr algn="l">
              <a:lnSpc>
                <a:spcPct val="90000"/>
              </a:lnSpc>
              <a:defRPr/>
            </a:pPr>
            <a:r>
              <a:rPr lang="en-US" altLang="it-IT" sz="3400">
                <a:solidFill>
                  <a:srgbClr val="FFFFFF"/>
                </a:solidFill>
              </a:rPr>
              <a:t>ERGONOMIA OCCUPAZIONALE</a:t>
            </a:r>
            <a:br>
              <a:rPr lang="en-US" altLang="it-IT" sz="3400">
                <a:solidFill>
                  <a:srgbClr val="FFFFFF"/>
                </a:solidFill>
              </a:rPr>
            </a:br>
            <a:r>
              <a:rPr lang="en-US" altLang="it-IT" sz="3400">
                <a:solidFill>
                  <a:srgbClr val="FFFFFF"/>
                </a:solidFill>
              </a:rPr>
              <a:t>Principi generali</a:t>
            </a:r>
          </a:p>
        </p:txBody>
      </p:sp>
      <p:pic>
        <p:nvPicPr>
          <p:cNvPr id="5" name="Immagine 4">
            <a:extLst>
              <a:ext uri="{FF2B5EF4-FFF2-40B4-BE49-F238E27FC236}">
                <a16:creationId xmlns:a16="http://schemas.microsoft.com/office/drawing/2014/main" id="{C1520E8B-E40F-CFAA-F7B6-179A4535D22B}"/>
              </a:ext>
            </a:extLst>
          </p:cNvPr>
          <p:cNvPicPr>
            <a:picLocks noChangeAspect="1"/>
          </p:cNvPicPr>
          <p:nvPr/>
        </p:nvPicPr>
        <p:blipFill>
          <a:blip r:embed="rId2"/>
          <a:stretch>
            <a:fillRect/>
          </a:stretch>
        </p:blipFill>
        <p:spPr>
          <a:xfrm>
            <a:off x="3205628" y="6231878"/>
            <a:ext cx="7616515" cy="2025123"/>
          </a:xfrm>
          <a:prstGeom prst="rect">
            <a:avLst/>
          </a:prstGeom>
        </p:spPr>
      </p:pic>
      <p:pic>
        <p:nvPicPr>
          <p:cNvPr id="3" name="Immagine 2">
            <a:extLst>
              <a:ext uri="{FF2B5EF4-FFF2-40B4-BE49-F238E27FC236}">
                <a16:creationId xmlns:a16="http://schemas.microsoft.com/office/drawing/2014/main" id="{0FB54528-774A-EB2D-8B25-94368F8744A3}"/>
              </a:ext>
            </a:extLst>
          </p:cNvPr>
          <p:cNvPicPr>
            <a:picLocks noChangeAspect="1"/>
          </p:cNvPicPr>
          <p:nvPr/>
        </p:nvPicPr>
        <p:blipFill>
          <a:blip r:embed="rId3"/>
          <a:stretch>
            <a:fillRect/>
          </a:stretch>
        </p:blipFill>
        <p:spPr>
          <a:xfrm>
            <a:off x="2916053" y="1924697"/>
            <a:ext cx="8037699" cy="4274221"/>
          </a:xfrm>
          <a:prstGeom prst="rect">
            <a:avLst/>
          </a:prstGeom>
        </p:spPr>
      </p:pic>
    </p:spTree>
    <p:extLst>
      <p:ext uri="{BB962C8B-B14F-4D97-AF65-F5344CB8AC3E}">
        <p14:creationId xmlns:p14="http://schemas.microsoft.com/office/powerpoint/2010/main" val="9968399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AE1207-57F3-5F2C-3A62-A5ABE4CACA2E}"/>
            </a:ext>
          </a:extLst>
        </p:cNvPr>
        <p:cNvGrpSpPr/>
        <p:nvPr/>
      </p:nvGrpSpPr>
      <p:grpSpPr>
        <a:xfrm>
          <a:off x="0" y="0"/>
          <a:ext cx="0" cy="0"/>
          <a:chOff x="0" y="0"/>
          <a:chExt cx="0" cy="0"/>
        </a:xfrm>
      </p:grpSpPr>
      <p:sp useBgFill="1">
        <p:nvSpPr>
          <p:cNvPr id="226344" name="Rectangle 226343">
            <a:extLst>
              <a:ext uri="{FF2B5EF4-FFF2-40B4-BE49-F238E27FC236}">
                <a16:creationId xmlns:a16="http://schemas.microsoft.com/office/drawing/2014/main" id="{6D9C87E1-534E-9182-01B9-9C36DDF2C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46" name="Rectangle 226345">
            <a:extLst>
              <a:ext uri="{FF2B5EF4-FFF2-40B4-BE49-F238E27FC236}">
                <a16:creationId xmlns:a16="http://schemas.microsoft.com/office/drawing/2014/main" id="{FDBA13EC-EBCE-386E-599C-EEFDD0B40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01047" y="1701046"/>
            <a:ext cx="8250982" cy="4848893"/>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48" name="Rectangle 226347">
            <a:extLst>
              <a:ext uri="{FF2B5EF4-FFF2-40B4-BE49-F238E27FC236}">
                <a16:creationId xmlns:a16="http://schemas.microsoft.com/office/drawing/2014/main" id="{AC3003F7-71A5-EBB1-1E19-4239D8E86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90194" y="3192568"/>
            <a:ext cx="5226713" cy="4846324"/>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50" name="Rectangle 226349">
            <a:extLst>
              <a:ext uri="{FF2B5EF4-FFF2-40B4-BE49-F238E27FC236}">
                <a16:creationId xmlns:a16="http://schemas.microsoft.com/office/drawing/2014/main" id="{380113FB-03D2-7C9F-DE84-4F36AD2A1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17058" y="1965702"/>
            <a:ext cx="8229086" cy="429768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52" name="Freeform: Shape 226351">
            <a:extLst>
              <a:ext uri="{FF2B5EF4-FFF2-40B4-BE49-F238E27FC236}">
                <a16:creationId xmlns:a16="http://schemas.microsoft.com/office/drawing/2014/main" id="{BD4BACF1-9DF2-CD70-EB40-25A63FE3A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96826" y="1441574"/>
            <a:ext cx="5769962" cy="49063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06" name="Rectangle 2">
            <a:extLst>
              <a:ext uri="{FF2B5EF4-FFF2-40B4-BE49-F238E27FC236}">
                <a16:creationId xmlns:a16="http://schemas.microsoft.com/office/drawing/2014/main" id="{325F88FE-B6D5-A1EE-487A-79A48E32F653}"/>
              </a:ext>
            </a:extLst>
          </p:cNvPr>
          <p:cNvSpPr>
            <a:spLocks noGrp="1" noChangeArrowheads="1"/>
          </p:cNvSpPr>
          <p:nvPr>
            <p:ph type="title" idx="4294967295"/>
          </p:nvPr>
        </p:nvSpPr>
        <p:spPr>
          <a:xfrm>
            <a:off x="792049" y="3320527"/>
            <a:ext cx="3456993" cy="3686287"/>
          </a:xfrm>
          <a:prstGeom prst="rect">
            <a:avLst/>
          </a:prstGeom>
        </p:spPr>
        <p:txBody>
          <a:bodyPr vert="horz" lIns="91440" tIns="45720" rIns="91440" bIns="45720" rtlCol="0" anchor="t">
            <a:normAutofit/>
          </a:bodyPr>
          <a:lstStyle/>
          <a:p>
            <a:pPr algn="l">
              <a:lnSpc>
                <a:spcPct val="90000"/>
              </a:lnSpc>
              <a:defRPr/>
            </a:pPr>
            <a:r>
              <a:rPr lang="en-US" altLang="it-IT" sz="3700" kern="1200">
                <a:solidFill>
                  <a:srgbClr val="FFFFFF"/>
                </a:solidFill>
                <a:latin typeface="+mj-lt"/>
                <a:ea typeface="+mj-ea"/>
                <a:cs typeface="+mj-cs"/>
              </a:rPr>
              <a:t>ERGONOMIA OCCUPAZIONALE</a:t>
            </a:r>
            <a:br>
              <a:rPr lang="en-US" altLang="it-IT" sz="3700" kern="1200">
                <a:solidFill>
                  <a:srgbClr val="FFFFFF"/>
                </a:solidFill>
                <a:latin typeface="+mj-lt"/>
                <a:ea typeface="+mj-ea"/>
                <a:cs typeface="+mj-cs"/>
              </a:rPr>
            </a:br>
            <a:r>
              <a:rPr lang="en-US" altLang="it-IT" sz="3700" kern="1200">
                <a:solidFill>
                  <a:srgbClr val="FFFFFF"/>
                </a:solidFill>
                <a:latin typeface="+mj-lt"/>
                <a:ea typeface="+mj-ea"/>
                <a:cs typeface="+mj-cs"/>
              </a:rPr>
              <a:t>Principi generali</a:t>
            </a:r>
          </a:p>
        </p:txBody>
      </p:sp>
      <p:pic>
        <p:nvPicPr>
          <p:cNvPr id="4" name="Immagine 3">
            <a:extLst>
              <a:ext uri="{FF2B5EF4-FFF2-40B4-BE49-F238E27FC236}">
                <a16:creationId xmlns:a16="http://schemas.microsoft.com/office/drawing/2014/main" id="{9C3A29BC-A474-EDBE-04F0-BBC2DB74D3F8}"/>
              </a:ext>
            </a:extLst>
          </p:cNvPr>
          <p:cNvPicPr>
            <a:picLocks noChangeAspect="1"/>
          </p:cNvPicPr>
          <p:nvPr/>
        </p:nvPicPr>
        <p:blipFill>
          <a:blip r:embed="rId2"/>
          <a:stretch>
            <a:fillRect/>
          </a:stretch>
        </p:blipFill>
        <p:spPr>
          <a:xfrm>
            <a:off x="4972607" y="1190571"/>
            <a:ext cx="8949447" cy="1169581"/>
          </a:xfrm>
          <a:prstGeom prst="rect">
            <a:avLst/>
          </a:prstGeom>
        </p:spPr>
      </p:pic>
      <p:pic>
        <p:nvPicPr>
          <p:cNvPr id="7" name="Immagine 6">
            <a:extLst>
              <a:ext uri="{FF2B5EF4-FFF2-40B4-BE49-F238E27FC236}">
                <a16:creationId xmlns:a16="http://schemas.microsoft.com/office/drawing/2014/main" id="{39A806F5-648D-F5DF-FA9B-D279F31C7D50}"/>
              </a:ext>
            </a:extLst>
          </p:cNvPr>
          <p:cNvPicPr>
            <a:picLocks noChangeAspect="1"/>
          </p:cNvPicPr>
          <p:nvPr/>
        </p:nvPicPr>
        <p:blipFill>
          <a:blip r:embed="rId3"/>
          <a:stretch>
            <a:fillRect/>
          </a:stretch>
        </p:blipFill>
        <p:spPr>
          <a:xfrm>
            <a:off x="5604965" y="3182215"/>
            <a:ext cx="8317089" cy="700923"/>
          </a:xfrm>
          <a:prstGeom prst="rect">
            <a:avLst/>
          </a:prstGeom>
        </p:spPr>
      </p:pic>
      <p:pic>
        <p:nvPicPr>
          <p:cNvPr id="9" name="Immagine 8">
            <a:extLst>
              <a:ext uri="{FF2B5EF4-FFF2-40B4-BE49-F238E27FC236}">
                <a16:creationId xmlns:a16="http://schemas.microsoft.com/office/drawing/2014/main" id="{3D964243-67A3-98D4-05E8-943B59A8EC2B}"/>
              </a:ext>
            </a:extLst>
          </p:cNvPr>
          <p:cNvPicPr>
            <a:picLocks noChangeAspect="1"/>
          </p:cNvPicPr>
          <p:nvPr/>
        </p:nvPicPr>
        <p:blipFill>
          <a:blip r:embed="rId4"/>
          <a:stretch>
            <a:fillRect/>
          </a:stretch>
        </p:blipFill>
        <p:spPr>
          <a:xfrm>
            <a:off x="5604964" y="5102279"/>
            <a:ext cx="8317089" cy="1936750"/>
          </a:xfrm>
          <a:prstGeom prst="rect">
            <a:avLst/>
          </a:prstGeom>
        </p:spPr>
      </p:pic>
    </p:spTree>
    <p:extLst>
      <p:ext uri="{BB962C8B-B14F-4D97-AF65-F5344CB8AC3E}">
        <p14:creationId xmlns:p14="http://schemas.microsoft.com/office/powerpoint/2010/main" val="2014578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1671" name="Rectangle 241670">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673" name="Rectangle 24167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7231"/>
            <a:ext cx="14630398" cy="5248954"/>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675" name="Rectangle 241674">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463" y="-4718209"/>
            <a:ext cx="5249468" cy="146304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677" name="Rectangle 24167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4035" y="-4444642"/>
            <a:ext cx="5248954" cy="14083775"/>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679" name="Rectangle 241678">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27228"/>
            <a:ext cx="10250982" cy="5248951"/>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681" name="Freeform: Shape 241680">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7134517" y="-1238463"/>
            <a:ext cx="5988176" cy="5326956"/>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1666" name="Rectangle 2">
            <a:extLst>
              <a:ext uri="{FF2B5EF4-FFF2-40B4-BE49-F238E27FC236}">
                <a16:creationId xmlns:a16="http://schemas.microsoft.com/office/drawing/2014/main" id="{7D175588-C15F-01B5-960F-C02FA87B95EE}"/>
              </a:ext>
            </a:extLst>
          </p:cNvPr>
          <p:cNvSpPr>
            <a:spLocks noGrp="1" noChangeArrowheads="1"/>
          </p:cNvSpPr>
          <p:nvPr>
            <p:ph type="ctrTitle" idx="4294967295"/>
          </p:nvPr>
        </p:nvSpPr>
        <p:spPr>
          <a:xfrm>
            <a:off x="1577788" y="882127"/>
            <a:ext cx="12064516" cy="3514164"/>
          </a:xfrm>
          <a:prstGeom prst="rect">
            <a:avLst/>
          </a:prstGeom>
        </p:spPr>
        <p:txBody>
          <a:bodyPr vert="horz" lIns="91440" tIns="45720" rIns="91440" bIns="45720" rtlCol="0" anchor="b">
            <a:normAutofit/>
          </a:bodyPr>
          <a:lstStyle/>
          <a:p>
            <a:pPr algn="l">
              <a:lnSpc>
                <a:spcPct val="90000"/>
              </a:lnSpc>
              <a:defRPr/>
            </a:pPr>
            <a:r>
              <a:rPr lang="en-US" altLang="it-IT" sz="5800" kern="1200">
                <a:solidFill>
                  <a:srgbClr val="FFFFFF"/>
                </a:solidFill>
                <a:latin typeface="+mj-lt"/>
                <a:ea typeface="+mj-ea"/>
                <a:cs typeface="+mj-cs"/>
              </a:rPr>
              <a:t>Principali grandezze ed unità dosimetriche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41666"/>
                                        </p:tgtEl>
                                        <p:attrNameLst>
                                          <p:attrName>style.visibility</p:attrName>
                                        </p:attrNameLst>
                                      </p:cBhvr>
                                      <p:to>
                                        <p:strVal val="visible"/>
                                      </p:to>
                                    </p:set>
                                    <p:animEffect transition="in" filter="fade">
                                      <p:cBhvr>
                                        <p:cTn id="7" dur="1000"/>
                                        <p:tgtEl>
                                          <p:spTgt spid="241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6"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2EF55D-4582-9BB7-6D6C-F57973F6A8EC}"/>
            </a:ext>
          </a:extLst>
        </p:cNvPr>
        <p:cNvGrpSpPr/>
        <p:nvPr/>
      </p:nvGrpSpPr>
      <p:grpSpPr>
        <a:xfrm>
          <a:off x="0" y="0"/>
          <a:ext cx="0" cy="0"/>
          <a:chOff x="0" y="0"/>
          <a:chExt cx="0" cy="0"/>
        </a:xfrm>
      </p:grpSpPr>
      <p:sp useBgFill="1">
        <p:nvSpPr>
          <p:cNvPr id="226357" name="Rectangle 22635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59" name="Rectangle 226358">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01047" y="1701046"/>
            <a:ext cx="8250982" cy="4848893"/>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61" name="Rectangle 226360">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90194" y="3192568"/>
            <a:ext cx="5226713" cy="4846324"/>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63" name="Rectangle 226362">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17058" y="1965702"/>
            <a:ext cx="8229086" cy="429768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65" name="Freeform: Shape 226364">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96826" y="1441574"/>
            <a:ext cx="5769962" cy="49063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06" name="Rectangle 2">
            <a:extLst>
              <a:ext uri="{FF2B5EF4-FFF2-40B4-BE49-F238E27FC236}">
                <a16:creationId xmlns:a16="http://schemas.microsoft.com/office/drawing/2014/main" id="{7DE93C0A-5D7F-43E7-CCAF-7ECE0B19D650}"/>
              </a:ext>
            </a:extLst>
          </p:cNvPr>
          <p:cNvSpPr>
            <a:spLocks noGrp="1" noChangeArrowheads="1"/>
          </p:cNvSpPr>
          <p:nvPr>
            <p:ph type="title" idx="4294967295"/>
          </p:nvPr>
        </p:nvSpPr>
        <p:spPr>
          <a:xfrm>
            <a:off x="792049" y="3320527"/>
            <a:ext cx="3456993" cy="3686287"/>
          </a:xfrm>
          <a:prstGeom prst="rect">
            <a:avLst/>
          </a:prstGeom>
        </p:spPr>
        <p:txBody>
          <a:bodyPr vert="horz" lIns="91440" tIns="45720" rIns="91440" bIns="45720" rtlCol="0" anchor="t">
            <a:normAutofit/>
          </a:bodyPr>
          <a:lstStyle/>
          <a:p>
            <a:pPr algn="l">
              <a:lnSpc>
                <a:spcPct val="90000"/>
              </a:lnSpc>
              <a:defRPr/>
            </a:pPr>
            <a:r>
              <a:rPr lang="en-US" altLang="it-IT" sz="3700" kern="1200">
                <a:solidFill>
                  <a:srgbClr val="FFFFFF"/>
                </a:solidFill>
                <a:latin typeface="+mj-lt"/>
                <a:ea typeface="+mj-ea"/>
                <a:cs typeface="+mj-cs"/>
              </a:rPr>
              <a:t>ERGONOMIA OCCUPAZIONALE</a:t>
            </a:r>
            <a:br>
              <a:rPr lang="en-US" altLang="it-IT" sz="3700" kern="1200">
                <a:solidFill>
                  <a:srgbClr val="FFFFFF"/>
                </a:solidFill>
                <a:latin typeface="+mj-lt"/>
                <a:ea typeface="+mj-ea"/>
                <a:cs typeface="+mj-cs"/>
              </a:rPr>
            </a:br>
            <a:r>
              <a:rPr lang="en-US" altLang="it-IT" sz="3700" kern="1200">
                <a:solidFill>
                  <a:srgbClr val="FFFFFF"/>
                </a:solidFill>
                <a:latin typeface="+mj-lt"/>
                <a:ea typeface="+mj-ea"/>
                <a:cs typeface="+mj-cs"/>
              </a:rPr>
              <a:t>Principi generali</a:t>
            </a:r>
          </a:p>
        </p:txBody>
      </p:sp>
      <p:pic>
        <p:nvPicPr>
          <p:cNvPr id="6" name="Immagine 5">
            <a:extLst>
              <a:ext uri="{FF2B5EF4-FFF2-40B4-BE49-F238E27FC236}">
                <a16:creationId xmlns:a16="http://schemas.microsoft.com/office/drawing/2014/main" id="{37E67736-52E3-05F4-70BA-CF9B0BFF2699}"/>
              </a:ext>
            </a:extLst>
          </p:cNvPr>
          <p:cNvPicPr>
            <a:picLocks noChangeAspect="1"/>
          </p:cNvPicPr>
          <p:nvPr/>
        </p:nvPicPr>
        <p:blipFill>
          <a:blip r:embed="rId2"/>
          <a:stretch>
            <a:fillRect/>
          </a:stretch>
        </p:blipFill>
        <p:spPr>
          <a:xfrm>
            <a:off x="5402913" y="670943"/>
            <a:ext cx="8670898" cy="6887712"/>
          </a:xfrm>
          <a:prstGeom prst="rect">
            <a:avLst/>
          </a:prstGeom>
        </p:spPr>
      </p:pic>
    </p:spTree>
    <p:extLst>
      <p:ext uri="{BB962C8B-B14F-4D97-AF65-F5344CB8AC3E}">
        <p14:creationId xmlns:p14="http://schemas.microsoft.com/office/powerpoint/2010/main" val="32843475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BF36AE-E1EC-02CD-2103-A2CA7385C9FE}"/>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29B00FC7-6E2C-42C9-F37E-F7A5F5122949}"/>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kern="1200">
                <a:solidFill>
                  <a:srgbClr val="FFFFFF"/>
                </a:solidFill>
                <a:latin typeface="+mj-lt"/>
                <a:ea typeface="+mj-ea"/>
                <a:cs typeface="+mj-cs"/>
              </a:rPr>
              <a:t>LA POSTURA</a:t>
            </a:r>
          </a:p>
        </p:txBody>
      </p:sp>
      <p:sp>
        <p:nvSpPr>
          <p:cNvPr id="3" name="CasellaDiTesto 2">
            <a:extLst>
              <a:ext uri="{FF2B5EF4-FFF2-40B4-BE49-F238E27FC236}">
                <a16:creationId xmlns:a16="http://schemas.microsoft.com/office/drawing/2014/main" id="{8C998851-B7F4-41A2-D64D-8AE5ABC04E47}"/>
              </a:ext>
            </a:extLst>
          </p:cNvPr>
          <p:cNvSpPr txBox="1"/>
          <p:nvPr/>
        </p:nvSpPr>
        <p:spPr>
          <a:xfrm>
            <a:off x="5772310" y="779376"/>
            <a:ext cx="7866417" cy="6655256"/>
          </a:xfrm>
          <a:prstGeom prst="rect">
            <a:avLst/>
          </a:prstGeom>
        </p:spPr>
        <p:txBody>
          <a:bodyPr vert="horz" lIns="91440" tIns="45720" rIns="91440" bIns="45720" rtlCol="0" anchor="ctr">
            <a:normAutofit/>
          </a:bodyPr>
          <a:lstStyle/>
          <a:p>
            <a:pPr>
              <a:lnSpc>
                <a:spcPct val="90000"/>
              </a:lnSpc>
              <a:spcAft>
                <a:spcPts val="600"/>
              </a:spcAft>
            </a:pPr>
            <a:r>
              <a:rPr lang="en-US" sz="2200" dirty="0"/>
              <a:t>E’ </a:t>
            </a:r>
            <a:r>
              <a:rPr lang="en-US" sz="2200" dirty="0" err="1"/>
              <a:t>l’atteggiamento</a:t>
            </a:r>
            <a:r>
              <a:rPr lang="en-US" sz="2200" dirty="0"/>
              <a:t> </a:t>
            </a:r>
            <a:r>
              <a:rPr lang="en-US" sz="2200" dirty="0" err="1"/>
              <a:t>assunto</a:t>
            </a:r>
            <a:r>
              <a:rPr lang="en-US" sz="2200" dirty="0"/>
              <a:t>, in </a:t>
            </a:r>
            <a:r>
              <a:rPr lang="en-US" sz="2200" dirty="0" err="1"/>
              <a:t>condizioni</a:t>
            </a:r>
            <a:r>
              <a:rPr lang="en-US" sz="2200" dirty="0"/>
              <a:t> </a:t>
            </a:r>
            <a:r>
              <a:rPr lang="en-US" sz="2200" dirty="0" err="1"/>
              <a:t>statiche</a:t>
            </a:r>
            <a:r>
              <a:rPr lang="en-US" sz="2200" dirty="0"/>
              <a:t> e </a:t>
            </a:r>
            <a:r>
              <a:rPr lang="en-US" sz="2200" dirty="0" err="1"/>
              <a:t>dinamiche</a:t>
            </a:r>
            <a:endParaRPr lang="en-US" sz="2200" dirty="0"/>
          </a:p>
          <a:p>
            <a:pPr>
              <a:lnSpc>
                <a:spcPct val="90000"/>
              </a:lnSpc>
              <a:spcAft>
                <a:spcPts val="600"/>
              </a:spcAft>
            </a:pPr>
            <a:r>
              <a:rPr lang="en-US" sz="2200" dirty="0"/>
              <a:t>dal </a:t>
            </a:r>
            <a:r>
              <a:rPr lang="en-US" sz="2200" dirty="0" err="1"/>
              <a:t>corpo</a:t>
            </a:r>
            <a:r>
              <a:rPr lang="en-US" sz="2200" dirty="0"/>
              <a:t> </a:t>
            </a:r>
            <a:r>
              <a:rPr lang="en-US" sz="2200" dirty="0" err="1"/>
              <a:t>umano</a:t>
            </a:r>
            <a:r>
              <a:rPr lang="en-US" sz="2200" dirty="0"/>
              <a:t>, </a:t>
            </a:r>
            <a:r>
              <a:rPr lang="en-US" sz="2200" dirty="0" err="1"/>
              <a:t>nel</a:t>
            </a:r>
            <a:r>
              <a:rPr lang="en-US" sz="2200" dirty="0"/>
              <a:t> </a:t>
            </a:r>
            <a:r>
              <a:rPr lang="en-US" sz="2200" dirty="0" err="1"/>
              <a:t>rapporto</a:t>
            </a:r>
            <a:r>
              <a:rPr lang="en-US" sz="2200" dirty="0"/>
              <a:t> </a:t>
            </a:r>
            <a:r>
              <a:rPr lang="en-US" sz="2200" dirty="0" err="1"/>
              <a:t>tra</a:t>
            </a:r>
            <a:r>
              <a:rPr lang="en-US" sz="2200" dirty="0"/>
              <a:t> le sue parti </a:t>
            </a:r>
            <a:r>
              <a:rPr lang="en-US" sz="2200" dirty="0" err="1"/>
              <a:t>mobili</a:t>
            </a:r>
            <a:r>
              <a:rPr lang="en-US" sz="2200" dirty="0"/>
              <a:t>, le </a:t>
            </a:r>
            <a:r>
              <a:rPr lang="en-US" sz="2200" dirty="0" err="1"/>
              <a:t>une</a:t>
            </a:r>
            <a:r>
              <a:rPr lang="en-US" sz="2200" dirty="0"/>
              <a:t> rispetto alle </a:t>
            </a:r>
            <a:r>
              <a:rPr lang="en-US" sz="2200" dirty="0" err="1"/>
              <a:t>altre</a:t>
            </a:r>
            <a:r>
              <a:rPr lang="en-US" sz="2200" dirty="0"/>
              <a:t>, per </a:t>
            </a:r>
            <a:r>
              <a:rPr lang="en-US" sz="2200" dirty="0" err="1"/>
              <a:t>effetto</a:t>
            </a:r>
            <a:r>
              <a:rPr lang="en-US" sz="2200" dirty="0"/>
              <a:t> di </a:t>
            </a:r>
            <a:r>
              <a:rPr lang="en-US" sz="2200" dirty="0" err="1"/>
              <a:t>un’attività</a:t>
            </a:r>
            <a:r>
              <a:rPr lang="en-US" sz="2200" dirty="0"/>
              <a:t>, </a:t>
            </a:r>
            <a:r>
              <a:rPr lang="en-US" sz="2200" dirty="0" err="1"/>
              <a:t>anche</a:t>
            </a:r>
            <a:r>
              <a:rPr lang="en-US" sz="2200" dirty="0"/>
              <a:t> se </a:t>
            </a:r>
            <a:r>
              <a:rPr lang="en-US" sz="2200" dirty="0" err="1"/>
              <a:t>involontaria</a:t>
            </a:r>
            <a:r>
              <a:rPr lang="en-US" sz="2200" dirty="0"/>
              <a:t>, di </a:t>
            </a:r>
            <a:r>
              <a:rPr lang="en-US" sz="2200" dirty="0" err="1"/>
              <a:t>contrazione</a:t>
            </a:r>
            <a:r>
              <a:rPr lang="en-US" sz="2200" dirty="0"/>
              <a:t> della nostra </a:t>
            </a:r>
            <a:r>
              <a:rPr lang="en-US" sz="2200" dirty="0" err="1"/>
              <a:t>muscolatura</a:t>
            </a:r>
            <a:r>
              <a:rPr lang="en-US" sz="2200" dirty="0"/>
              <a:t> </a:t>
            </a:r>
            <a:r>
              <a:rPr lang="en-US" sz="2200" dirty="0" err="1"/>
              <a:t>scheletrica</a:t>
            </a:r>
            <a:r>
              <a:rPr lang="en-US" sz="2200" dirty="0"/>
              <a:t>.</a:t>
            </a:r>
          </a:p>
          <a:p>
            <a:pPr>
              <a:lnSpc>
                <a:spcPct val="90000"/>
              </a:lnSpc>
              <a:spcAft>
                <a:spcPts val="600"/>
              </a:spcAft>
            </a:pPr>
            <a:endParaRPr lang="en-US" sz="2200" dirty="0"/>
          </a:p>
          <a:p>
            <a:pPr>
              <a:lnSpc>
                <a:spcPct val="90000"/>
              </a:lnSpc>
              <a:spcAft>
                <a:spcPts val="600"/>
              </a:spcAft>
            </a:pPr>
            <a:r>
              <a:rPr lang="en-US" sz="2200" dirty="0"/>
              <a:t>E’ il </a:t>
            </a:r>
            <a:r>
              <a:rPr lang="en-US" sz="2200" dirty="0" err="1"/>
              <a:t>controllo</a:t>
            </a:r>
            <a:r>
              <a:rPr lang="en-US" sz="2200" dirty="0"/>
              <a:t> </a:t>
            </a:r>
            <a:r>
              <a:rPr lang="en-US" sz="2200" dirty="0" err="1"/>
              <a:t>posturale</a:t>
            </a:r>
            <a:r>
              <a:rPr lang="en-US" sz="2200" dirty="0"/>
              <a:t> </a:t>
            </a:r>
            <a:r>
              <a:rPr lang="en-US" sz="2200" dirty="0" err="1"/>
              <a:t>che</a:t>
            </a:r>
            <a:r>
              <a:rPr lang="en-US" sz="2200" dirty="0"/>
              <a:t> </a:t>
            </a:r>
            <a:r>
              <a:rPr lang="en-US" sz="2200" dirty="0" err="1"/>
              <a:t>consente</a:t>
            </a:r>
            <a:r>
              <a:rPr lang="en-US" sz="2200" dirty="0"/>
              <a:t> </a:t>
            </a:r>
            <a:r>
              <a:rPr lang="en-US" sz="2200" dirty="0" err="1"/>
              <a:t>l’ortostatismo</a:t>
            </a:r>
            <a:r>
              <a:rPr lang="en-US" sz="2200" dirty="0"/>
              <a:t> in </a:t>
            </a:r>
            <a:r>
              <a:rPr lang="en-US" sz="2200" dirty="0" err="1"/>
              <a:t>statica</a:t>
            </a:r>
            <a:r>
              <a:rPr lang="en-US" sz="2200" dirty="0"/>
              <a:t>, </a:t>
            </a:r>
            <a:r>
              <a:rPr lang="en-US" sz="2200" dirty="0" err="1"/>
              <a:t>attraverso</a:t>
            </a:r>
            <a:r>
              <a:rPr lang="en-US" sz="2200" dirty="0"/>
              <a:t> </a:t>
            </a:r>
            <a:r>
              <a:rPr lang="en-US" sz="2200" dirty="0" err="1"/>
              <a:t>un’adeguata</a:t>
            </a:r>
            <a:r>
              <a:rPr lang="en-US" sz="2200" dirty="0"/>
              <a:t> </a:t>
            </a:r>
            <a:r>
              <a:rPr lang="en-US" sz="2200" dirty="0" err="1"/>
              <a:t>contrazione</a:t>
            </a:r>
            <a:r>
              <a:rPr lang="en-US" sz="2200" dirty="0"/>
              <a:t> </a:t>
            </a:r>
            <a:r>
              <a:rPr lang="en-US" sz="2200" dirty="0" err="1"/>
              <a:t>dei</a:t>
            </a:r>
            <a:r>
              <a:rPr lang="en-US" sz="2200" dirty="0"/>
              <a:t> </a:t>
            </a:r>
            <a:r>
              <a:rPr lang="en-US" sz="2200" dirty="0" err="1"/>
              <a:t>muscoli</a:t>
            </a:r>
            <a:r>
              <a:rPr lang="en-US" sz="2200" dirty="0"/>
              <a:t> </a:t>
            </a:r>
            <a:r>
              <a:rPr lang="en-US" sz="2200" dirty="0" err="1"/>
              <a:t>antigravitari</a:t>
            </a:r>
            <a:r>
              <a:rPr lang="en-US" sz="2200" dirty="0"/>
              <a:t>, </a:t>
            </a:r>
            <a:r>
              <a:rPr lang="en-US" sz="2200" dirty="0" err="1"/>
              <a:t>oppure</a:t>
            </a:r>
            <a:r>
              <a:rPr lang="en-US" sz="2200" dirty="0"/>
              <a:t> in </a:t>
            </a:r>
            <a:r>
              <a:rPr lang="en-US" sz="2200" dirty="0" err="1"/>
              <a:t>dinamica</a:t>
            </a:r>
            <a:r>
              <a:rPr lang="en-US" sz="2200" dirty="0"/>
              <a:t>, </a:t>
            </a:r>
            <a:r>
              <a:rPr lang="en-US" sz="2200" dirty="0" err="1"/>
              <a:t>grazie</a:t>
            </a:r>
            <a:r>
              <a:rPr lang="en-US" sz="2200" dirty="0"/>
              <a:t> al </a:t>
            </a:r>
            <a:r>
              <a:rPr lang="en-US" sz="2200" dirty="0" err="1"/>
              <a:t>controllo</a:t>
            </a:r>
            <a:r>
              <a:rPr lang="en-US" sz="2200" dirty="0"/>
              <a:t> </a:t>
            </a:r>
            <a:r>
              <a:rPr lang="en-US" sz="2200" dirty="0" err="1"/>
              <a:t>integrato</a:t>
            </a:r>
            <a:r>
              <a:rPr lang="en-US" sz="2200" dirty="0"/>
              <a:t> </a:t>
            </a:r>
            <a:r>
              <a:rPr lang="en-US" sz="2200" dirty="0" err="1"/>
              <a:t>dei</a:t>
            </a:r>
            <a:r>
              <a:rPr lang="en-US" sz="2200" dirty="0"/>
              <a:t> </a:t>
            </a:r>
            <a:r>
              <a:rPr lang="en-US" sz="2200" dirty="0" err="1"/>
              <a:t>muscoli</a:t>
            </a:r>
            <a:r>
              <a:rPr lang="en-US" sz="2200" dirty="0"/>
              <a:t> </a:t>
            </a:r>
            <a:r>
              <a:rPr lang="en-US" sz="2200" dirty="0" err="1"/>
              <a:t>flessori</a:t>
            </a:r>
            <a:r>
              <a:rPr lang="en-US" sz="2200" dirty="0"/>
              <a:t> ed </a:t>
            </a:r>
            <a:r>
              <a:rPr lang="en-US" sz="2200" dirty="0" err="1"/>
              <a:t>estensori</a:t>
            </a:r>
            <a:r>
              <a:rPr lang="en-US" sz="2200" dirty="0"/>
              <a:t> e </a:t>
            </a:r>
            <a:r>
              <a:rPr lang="en-US" sz="2200" dirty="0" err="1"/>
              <a:t>permette</a:t>
            </a:r>
            <a:r>
              <a:rPr lang="en-US" sz="2200" dirty="0"/>
              <a:t> la </a:t>
            </a:r>
            <a:r>
              <a:rPr lang="en-US" sz="2200" dirty="0" err="1"/>
              <a:t>giusta</a:t>
            </a:r>
            <a:r>
              <a:rPr lang="en-US" sz="2200" dirty="0"/>
              <a:t> </a:t>
            </a:r>
            <a:r>
              <a:rPr lang="en-US" sz="2200" dirty="0" err="1"/>
              <a:t>elaborazione</a:t>
            </a:r>
            <a:r>
              <a:rPr lang="en-US" sz="2200" dirty="0"/>
              <a:t> di </a:t>
            </a:r>
            <a:r>
              <a:rPr lang="en-US" sz="2200" dirty="0" err="1"/>
              <a:t>qualunque</a:t>
            </a:r>
            <a:r>
              <a:rPr lang="en-US" sz="2200" dirty="0"/>
              <a:t> </a:t>
            </a:r>
            <a:r>
              <a:rPr lang="en-US" sz="2200" dirty="0" err="1"/>
              <a:t>movimento</a:t>
            </a:r>
            <a:r>
              <a:rPr lang="en-US" sz="2200" dirty="0"/>
              <a:t> </a:t>
            </a:r>
            <a:r>
              <a:rPr lang="en-US" sz="2200" dirty="0" err="1"/>
              <a:t>corporeo</a:t>
            </a:r>
            <a:r>
              <a:rPr lang="en-US" sz="2200" dirty="0"/>
              <a:t>.</a:t>
            </a:r>
          </a:p>
        </p:txBody>
      </p:sp>
    </p:spTree>
    <p:extLst>
      <p:ext uri="{BB962C8B-B14F-4D97-AF65-F5344CB8AC3E}">
        <p14:creationId xmlns:p14="http://schemas.microsoft.com/office/powerpoint/2010/main" val="219528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B36BD4-7E1C-CCF4-C0F4-52CA467E2A12}"/>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C6F4C8C1-04E6-2490-5AC9-2ADA33ECA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70D4E63F-FD20-8203-D031-414235D58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8EDAA874-F07A-1EA9-186C-518301DAC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96F88332-510A-945D-7C72-3BA73F0C72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012E60B3-4481-AC9D-B6A7-0376499F2C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1E661EBF-14D3-13B2-0614-98BC15415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483BD0A3-6452-A9DB-62EF-A6F88E9D4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EFA07885-AF8D-20FC-58AE-DEDFFCE4A49A}"/>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POSTURA</a:t>
            </a:r>
            <a:br>
              <a:rPr lang="en-US" altLang="it-IT" sz="4800" kern="1200" dirty="0">
                <a:solidFill>
                  <a:srgbClr val="FFFFFF"/>
                </a:solidFill>
                <a:latin typeface="+mj-lt"/>
                <a:ea typeface="+mj-ea"/>
                <a:cs typeface="+mj-cs"/>
              </a:rPr>
            </a:br>
            <a:r>
              <a:rPr lang="en-US" altLang="it-IT" sz="4800" dirty="0">
                <a:solidFill>
                  <a:srgbClr val="FFFFFF"/>
                </a:solidFill>
              </a:rPr>
              <a:t>DI LAVORO</a:t>
            </a:r>
            <a:endParaRPr lang="en-US" altLang="it-IT" sz="4800" kern="1200" dirty="0">
              <a:solidFill>
                <a:srgbClr val="FFFFFF"/>
              </a:solidFill>
              <a:latin typeface="+mj-lt"/>
              <a:ea typeface="+mj-ea"/>
              <a:cs typeface="+mj-cs"/>
            </a:endParaRPr>
          </a:p>
        </p:txBody>
      </p:sp>
      <p:sp>
        <p:nvSpPr>
          <p:cNvPr id="3" name="CasellaDiTesto 2">
            <a:extLst>
              <a:ext uri="{FF2B5EF4-FFF2-40B4-BE49-F238E27FC236}">
                <a16:creationId xmlns:a16="http://schemas.microsoft.com/office/drawing/2014/main" id="{046AA1FA-8653-AED5-08E1-BF46924ED046}"/>
              </a:ext>
            </a:extLst>
          </p:cNvPr>
          <p:cNvSpPr txBox="1"/>
          <p:nvPr/>
        </p:nvSpPr>
        <p:spPr>
          <a:xfrm>
            <a:off x="5772310" y="779376"/>
            <a:ext cx="7866417" cy="6655256"/>
          </a:xfrm>
          <a:prstGeom prst="rect">
            <a:avLst/>
          </a:prstGeom>
        </p:spPr>
        <p:txBody>
          <a:bodyPr vert="horz" lIns="91440" tIns="45720" rIns="91440" bIns="45720" rtlCol="0" anchor="ctr">
            <a:noAutofit/>
          </a:bodyPr>
          <a:lstStyle/>
          <a:p>
            <a:r>
              <a:rPr lang="it-IT" sz="2800" dirty="0"/>
              <a:t>RAPPRESENTA IL COMPLESSO E LA SEQUENZA DEGLI ATTEGGIAMENTI CHE IL CORPO ASSUME PER LO SVOLGIMENTO DI UN DETERMINATO COMPITO LAVORATIVO.</a:t>
            </a:r>
          </a:p>
          <a:p>
            <a:endParaRPr lang="it-IT" sz="2800" dirty="0"/>
          </a:p>
          <a:p>
            <a:r>
              <a:rPr lang="it-IT" sz="2800" dirty="0"/>
              <a:t>• Se si mantiene sostanzialmente costante nel tempo è definita “postura fissa”.</a:t>
            </a:r>
          </a:p>
          <a:p>
            <a:r>
              <a:rPr lang="it-IT" sz="2800" dirty="0"/>
              <a:t>• Se cambia nel tempo con attività variegate è definita “postura dinamica”.</a:t>
            </a:r>
          </a:p>
          <a:p>
            <a:endParaRPr lang="it-IT" sz="2800" dirty="0"/>
          </a:p>
          <a:p>
            <a:r>
              <a:rPr lang="it-IT" sz="2800" dirty="0"/>
              <a:t>La postura di lavoro non è un indice di rischio, lo diviene quando si realizza una condizione di sovraccarico meccanico per un distretto corporeo. </a:t>
            </a:r>
          </a:p>
          <a:p>
            <a:endParaRPr lang="it-IT" sz="2800" dirty="0"/>
          </a:p>
          <a:p>
            <a:r>
              <a:rPr lang="it-IT" sz="2800" dirty="0"/>
              <a:t>In tal caso si parla di “postura incongrua”</a:t>
            </a:r>
            <a:endParaRPr lang="en-US" sz="2800" dirty="0"/>
          </a:p>
        </p:txBody>
      </p:sp>
    </p:spTree>
    <p:extLst>
      <p:ext uri="{BB962C8B-B14F-4D97-AF65-F5344CB8AC3E}">
        <p14:creationId xmlns:p14="http://schemas.microsoft.com/office/powerpoint/2010/main" val="297195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5CCE99-46C3-4983-929B-66F0F4164C42}"/>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FBDAD636-85A0-68EE-107D-04AF78C83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8811DC13-5E92-8409-BD03-C3398BBA3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10CB7DAB-6288-13E0-46F7-575AF91F5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B32139F6-7690-F902-1A0E-8803D5E24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DA617001-AE36-485B-EE8B-640009A78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459867CB-B211-CBEE-FE6C-8C11821EC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08A54664-1D9B-B522-D4B8-22194AD9E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E2B6B440-6501-AC08-9DCC-84052B405DF3}"/>
              </a:ext>
            </a:extLst>
          </p:cNvPr>
          <p:cNvSpPr>
            <a:spLocks noGrp="1" noChangeArrowheads="1"/>
          </p:cNvSpPr>
          <p:nvPr>
            <p:ph type="title" idx="4294967295"/>
          </p:nvPr>
        </p:nvSpPr>
        <p:spPr>
          <a:xfrm>
            <a:off x="355002" y="704226"/>
            <a:ext cx="4046703"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IL SOVRACCARICO MECCANICO</a:t>
            </a:r>
          </a:p>
        </p:txBody>
      </p:sp>
      <p:sp>
        <p:nvSpPr>
          <p:cNvPr id="3" name="CasellaDiTesto 2">
            <a:extLst>
              <a:ext uri="{FF2B5EF4-FFF2-40B4-BE49-F238E27FC236}">
                <a16:creationId xmlns:a16="http://schemas.microsoft.com/office/drawing/2014/main" id="{DFAA4132-5D33-599F-427A-63D18B74A9E1}"/>
              </a:ext>
            </a:extLst>
          </p:cNvPr>
          <p:cNvSpPr txBox="1"/>
          <p:nvPr/>
        </p:nvSpPr>
        <p:spPr>
          <a:xfrm>
            <a:off x="5241233" y="268941"/>
            <a:ext cx="8636131" cy="7616414"/>
          </a:xfrm>
          <a:prstGeom prst="rect">
            <a:avLst/>
          </a:prstGeom>
        </p:spPr>
        <p:txBody>
          <a:bodyPr vert="horz" lIns="91440" tIns="45720" rIns="91440" bIns="45720" rtlCol="0" anchor="ctr">
            <a:noAutofit/>
          </a:bodyPr>
          <a:lstStyle/>
          <a:p>
            <a:r>
              <a:rPr lang="it-IT" sz="2800" dirty="0"/>
              <a:t>IL SOVRACCARICO MECCANICO </a:t>
            </a:r>
          </a:p>
          <a:p>
            <a:r>
              <a:rPr lang="it-IT" sz="2800" dirty="0"/>
              <a:t>Si realizza nelle condizioni di:</a:t>
            </a:r>
          </a:p>
          <a:p>
            <a:r>
              <a:rPr lang="it-IT" sz="2800" dirty="0"/>
              <a:t>- forte impegno e sforzo</a:t>
            </a:r>
          </a:p>
          <a:p>
            <a:r>
              <a:rPr lang="it-IT" sz="2800" dirty="0"/>
              <a:t>eccessivo di strutture </a:t>
            </a:r>
            <a:r>
              <a:rPr lang="it-IT" sz="2800" dirty="0" err="1"/>
              <a:t>osteomio</a:t>
            </a:r>
            <a:r>
              <a:rPr lang="it-IT" sz="2800" dirty="0"/>
              <a:t>-articolari </a:t>
            </a:r>
          </a:p>
          <a:p>
            <a:r>
              <a:rPr lang="it-IT" sz="2800" dirty="0"/>
              <a:t>come nello</a:t>
            </a:r>
          </a:p>
          <a:p>
            <a:r>
              <a:rPr lang="it-IT" sz="2800" dirty="0"/>
              <a:t>spostamento di grave</a:t>
            </a:r>
          </a:p>
          <a:p>
            <a:endParaRPr lang="it-IT" sz="2800" dirty="0"/>
          </a:p>
          <a:p>
            <a:r>
              <a:rPr lang="it-IT" sz="2800" dirty="0"/>
              <a:t>-impegno modesto ma</a:t>
            </a:r>
          </a:p>
          <a:p>
            <a:r>
              <a:rPr lang="it-IT" sz="2800" dirty="0"/>
              <a:t>continuativo come avviene</a:t>
            </a:r>
          </a:p>
          <a:p>
            <a:r>
              <a:rPr lang="it-IT" sz="2800" dirty="0"/>
              <a:t>nelle posture fisse</a:t>
            </a:r>
          </a:p>
          <a:p>
            <a:r>
              <a:rPr lang="it-IT" sz="2800" dirty="0"/>
              <a:t>prolungate in posizione non</a:t>
            </a:r>
          </a:p>
          <a:p>
            <a:r>
              <a:rPr lang="it-IT" sz="2800" dirty="0"/>
              <a:t>fisiologica</a:t>
            </a:r>
          </a:p>
          <a:p>
            <a:endParaRPr lang="it-IT" sz="2800" dirty="0"/>
          </a:p>
          <a:p>
            <a:r>
              <a:rPr lang="it-IT" sz="2800" dirty="0"/>
              <a:t>-presenza di movimenti</a:t>
            </a:r>
          </a:p>
          <a:p>
            <a:r>
              <a:rPr lang="it-IT" sz="2800" dirty="0"/>
              <a:t>ripetitivi e continuativi di un</a:t>
            </a:r>
          </a:p>
          <a:p>
            <a:r>
              <a:rPr lang="it-IT" sz="2800" dirty="0"/>
              <a:t>segmento corporeo</a:t>
            </a:r>
          </a:p>
          <a:p>
            <a:r>
              <a:rPr lang="it-IT" sz="2800" dirty="0"/>
              <a:t>sollecitate in modo eccessivo</a:t>
            </a:r>
          </a:p>
          <a:p>
            <a:r>
              <a:rPr lang="it-IT" sz="2800" dirty="0"/>
              <a:t>secondo un’unica modalità</a:t>
            </a:r>
            <a:endParaRPr lang="en-US" sz="2800" dirty="0"/>
          </a:p>
        </p:txBody>
      </p:sp>
    </p:spTree>
    <p:extLst>
      <p:ext uri="{BB962C8B-B14F-4D97-AF65-F5344CB8AC3E}">
        <p14:creationId xmlns:p14="http://schemas.microsoft.com/office/powerpoint/2010/main" val="75250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9060D8-8018-D1B7-15D0-395E029744DF}"/>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4B2182B5-FE13-C6D1-88F0-E9359B663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1B8533B5-EC3D-EC9C-CE85-E5267E7E2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EF2BB7FD-49DB-AF69-9921-7354C02F4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5E257B00-552B-06D6-1E2C-A25F9845A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A63868FD-877E-4FDB-9ECC-50FF890FF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8AFD7A9A-AABB-ECFF-7E7B-8013EFE6DA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BA4464B8-3860-C956-7BF0-D2D7A40CF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15B9EC99-6E8C-9465-F3E6-0159C3F209DC}"/>
              </a:ext>
            </a:extLst>
          </p:cNvPr>
          <p:cNvSpPr>
            <a:spLocks noGrp="1" noChangeArrowheads="1"/>
          </p:cNvSpPr>
          <p:nvPr>
            <p:ph type="title" idx="4294967295"/>
          </p:nvPr>
        </p:nvSpPr>
        <p:spPr>
          <a:xfrm>
            <a:off x="355002" y="704226"/>
            <a:ext cx="4046703"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IL SOVRACCARICO MECCANICO</a:t>
            </a:r>
          </a:p>
        </p:txBody>
      </p:sp>
      <p:pic>
        <p:nvPicPr>
          <p:cNvPr id="4" name="Immagine 3">
            <a:extLst>
              <a:ext uri="{FF2B5EF4-FFF2-40B4-BE49-F238E27FC236}">
                <a16:creationId xmlns:a16="http://schemas.microsoft.com/office/drawing/2014/main" id="{236C73F3-1E9C-66B0-5132-CB973A710F2B}"/>
              </a:ext>
            </a:extLst>
          </p:cNvPr>
          <p:cNvPicPr>
            <a:picLocks noChangeAspect="1"/>
          </p:cNvPicPr>
          <p:nvPr/>
        </p:nvPicPr>
        <p:blipFill>
          <a:blip r:embed="rId2"/>
          <a:stretch>
            <a:fillRect/>
          </a:stretch>
        </p:blipFill>
        <p:spPr>
          <a:xfrm>
            <a:off x="6339200" y="12166"/>
            <a:ext cx="6061421" cy="8229600"/>
          </a:xfrm>
          <a:prstGeom prst="rect">
            <a:avLst/>
          </a:prstGeom>
        </p:spPr>
      </p:pic>
    </p:spTree>
    <p:extLst>
      <p:ext uri="{BB962C8B-B14F-4D97-AF65-F5344CB8AC3E}">
        <p14:creationId xmlns:p14="http://schemas.microsoft.com/office/powerpoint/2010/main" val="333891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0192B6-88F8-0624-8FB7-0C58B8060659}"/>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59D131F2-6364-9EF1-3EE6-63DBBE810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71E43AF6-0BCB-79EA-EFD0-40FEA05DF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A740774E-11EE-F048-C63D-95728346A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68D99D33-9249-1A09-68D3-C1DE41A7C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9DB39CA1-AD58-7EDC-A54E-66276F4152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710180E3-5E5A-F613-FDEE-51D02FD11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B4F86822-47F0-9061-28DD-6D62DBA30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16EF3AE0-0C5A-FFB5-F094-01EDDD27EF79}"/>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POSTURA</a:t>
            </a:r>
            <a:br>
              <a:rPr lang="en-US" altLang="it-IT" sz="4800" kern="1200" dirty="0">
                <a:solidFill>
                  <a:srgbClr val="FFFFFF"/>
                </a:solidFill>
                <a:latin typeface="+mj-lt"/>
                <a:ea typeface="+mj-ea"/>
                <a:cs typeface="+mj-cs"/>
              </a:rPr>
            </a:br>
            <a:r>
              <a:rPr lang="en-US" altLang="it-IT" sz="4800" dirty="0">
                <a:solidFill>
                  <a:srgbClr val="FFFFFF"/>
                </a:solidFill>
              </a:rPr>
              <a:t>IN PIEDI STATICA</a:t>
            </a:r>
            <a:br>
              <a:rPr lang="en-US" altLang="it-IT" sz="4800" kern="1200" dirty="0">
                <a:solidFill>
                  <a:srgbClr val="FFFFFF"/>
                </a:solidFill>
                <a:latin typeface="+mj-lt"/>
                <a:ea typeface="+mj-ea"/>
                <a:cs typeface="+mj-cs"/>
              </a:rPr>
            </a:br>
            <a:r>
              <a:rPr lang="en-US" altLang="it-IT" sz="4800" dirty="0">
                <a:solidFill>
                  <a:srgbClr val="FFFFFF"/>
                </a:solidFill>
              </a:rPr>
              <a:t>DI LAVORO</a:t>
            </a:r>
            <a:endParaRPr lang="en-US" altLang="it-IT" sz="4800" kern="1200" dirty="0">
              <a:solidFill>
                <a:srgbClr val="FFFFFF"/>
              </a:solidFill>
              <a:latin typeface="+mj-lt"/>
              <a:ea typeface="+mj-ea"/>
              <a:cs typeface="+mj-cs"/>
            </a:endParaRPr>
          </a:p>
        </p:txBody>
      </p:sp>
      <p:pic>
        <p:nvPicPr>
          <p:cNvPr id="4" name="Immagine 3">
            <a:extLst>
              <a:ext uri="{FF2B5EF4-FFF2-40B4-BE49-F238E27FC236}">
                <a16:creationId xmlns:a16="http://schemas.microsoft.com/office/drawing/2014/main" id="{836709FE-9B0A-0ADF-3CD1-FF2D3A16CF57}"/>
              </a:ext>
            </a:extLst>
          </p:cNvPr>
          <p:cNvPicPr>
            <a:picLocks noChangeAspect="1"/>
          </p:cNvPicPr>
          <p:nvPr/>
        </p:nvPicPr>
        <p:blipFill>
          <a:blip r:embed="rId2"/>
          <a:stretch>
            <a:fillRect/>
          </a:stretch>
        </p:blipFill>
        <p:spPr>
          <a:xfrm>
            <a:off x="4961771" y="834698"/>
            <a:ext cx="9562972" cy="6114742"/>
          </a:xfrm>
          <a:prstGeom prst="rect">
            <a:avLst/>
          </a:prstGeom>
        </p:spPr>
      </p:pic>
      <p:pic>
        <p:nvPicPr>
          <p:cNvPr id="6" name="Immagine 5">
            <a:extLst>
              <a:ext uri="{FF2B5EF4-FFF2-40B4-BE49-F238E27FC236}">
                <a16:creationId xmlns:a16="http://schemas.microsoft.com/office/drawing/2014/main" id="{3FCB710A-7DC6-F91A-8F13-3F7A60015724}"/>
              </a:ext>
            </a:extLst>
          </p:cNvPr>
          <p:cNvPicPr>
            <a:picLocks noChangeAspect="1"/>
          </p:cNvPicPr>
          <p:nvPr/>
        </p:nvPicPr>
        <p:blipFill>
          <a:blip r:embed="rId3"/>
          <a:stretch>
            <a:fillRect/>
          </a:stretch>
        </p:blipFill>
        <p:spPr>
          <a:xfrm>
            <a:off x="388120" y="6333797"/>
            <a:ext cx="2343477" cy="1705213"/>
          </a:xfrm>
          <a:prstGeom prst="rect">
            <a:avLst/>
          </a:prstGeom>
        </p:spPr>
      </p:pic>
    </p:spTree>
    <p:extLst>
      <p:ext uri="{BB962C8B-B14F-4D97-AF65-F5344CB8AC3E}">
        <p14:creationId xmlns:p14="http://schemas.microsoft.com/office/powerpoint/2010/main" val="363000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3B25A4-CB3A-9D91-A275-CBBBE605067B}"/>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02A733C2-C3EE-5E83-D51D-B92065BED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EEE9A952-24B6-E7F8-453D-42B5B8D6ED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CCE29361-0B65-EE28-15E7-21248F8C6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B79C8D25-CF1A-D71F-44CD-68A17167F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BF825931-19AD-864E-0DFA-454046ED13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2CE1DE1E-5D71-61F9-3010-B14EAF1C8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4F1D453B-387B-1413-82A8-8D411C7F1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E8CD1000-C174-42CA-C60E-AD3F3BD9A0FC}"/>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POSTURA</a:t>
            </a:r>
            <a:br>
              <a:rPr lang="en-US" altLang="it-IT" sz="4800" kern="1200" dirty="0">
                <a:solidFill>
                  <a:srgbClr val="FFFFFF"/>
                </a:solidFill>
                <a:latin typeface="+mj-lt"/>
                <a:ea typeface="+mj-ea"/>
                <a:cs typeface="+mj-cs"/>
              </a:rPr>
            </a:br>
            <a:r>
              <a:rPr lang="en-US" altLang="it-IT" sz="4800" dirty="0">
                <a:solidFill>
                  <a:srgbClr val="FFFFFF"/>
                </a:solidFill>
              </a:rPr>
              <a:t>IN PIEDI STATICA</a:t>
            </a:r>
            <a:br>
              <a:rPr lang="en-US" altLang="it-IT" sz="4800" kern="1200" dirty="0">
                <a:solidFill>
                  <a:srgbClr val="FFFFFF"/>
                </a:solidFill>
                <a:latin typeface="+mj-lt"/>
                <a:ea typeface="+mj-ea"/>
                <a:cs typeface="+mj-cs"/>
              </a:rPr>
            </a:br>
            <a:r>
              <a:rPr lang="en-US" altLang="it-IT" sz="4800" dirty="0">
                <a:solidFill>
                  <a:srgbClr val="FFFFFF"/>
                </a:solidFill>
              </a:rPr>
              <a:t>DI LAVORO</a:t>
            </a:r>
            <a:endParaRPr lang="en-US" altLang="it-IT" sz="4800" kern="1200" dirty="0">
              <a:solidFill>
                <a:srgbClr val="FFFFFF"/>
              </a:solidFill>
              <a:latin typeface="+mj-lt"/>
              <a:ea typeface="+mj-ea"/>
              <a:cs typeface="+mj-cs"/>
            </a:endParaRPr>
          </a:p>
        </p:txBody>
      </p:sp>
      <p:pic>
        <p:nvPicPr>
          <p:cNvPr id="3" name="Immagine 2">
            <a:extLst>
              <a:ext uri="{FF2B5EF4-FFF2-40B4-BE49-F238E27FC236}">
                <a16:creationId xmlns:a16="http://schemas.microsoft.com/office/drawing/2014/main" id="{42A35AAE-AC25-A8F6-AD36-3A90B7419307}"/>
              </a:ext>
            </a:extLst>
          </p:cNvPr>
          <p:cNvPicPr>
            <a:picLocks noChangeAspect="1"/>
          </p:cNvPicPr>
          <p:nvPr/>
        </p:nvPicPr>
        <p:blipFill>
          <a:blip r:embed="rId2"/>
          <a:stretch>
            <a:fillRect/>
          </a:stretch>
        </p:blipFill>
        <p:spPr>
          <a:xfrm>
            <a:off x="5069514" y="321053"/>
            <a:ext cx="8829365" cy="3627003"/>
          </a:xfrm>
          <a:prstGeom prst="rect">
            <a:avLst/>
          </a:prstGeom>
        </p:spPr>
      </p:pic>
      <p:pic>
        <p:nvPicPr>
          <p:cNvPr id="6" name="Immagine 5">
            <a:extLst>
              <a:ext uri="{FF2B5EF4-FFF2-40B4-BE49-F238E27FC236}">
                <a16:creationId xmlns:a16="http://schemas.microsoft.com/office/drawing/2014/main" id="{8ECBD259-DC36-2971-2242-D9C7E8E26328}"/>
              </a:ext>
            </a:extLst>
          </p:cNvPr>
          <p:cNvPicPr>
            <a:picLocks noChangeAspect="1"/>
          </p:cNvPicPr>
          <p:nvPr/>
        </p:nvPicPr>
        <p:blipFill>
          <a:blip r:embed="rId3"/>
          <a:stretch>
            <a:fillRect/>
          </a:stretch>
        </p:blipFill>
        <p:spPr>
          <a:xfrm>
            <a:off x="5069514" y="4146076"/>
            <a:ext cx="9180633" cy="2373058"/>
          </a:xfrm>
          <a:prstGeom prst="rect">
            <a:avLst/>
          </a:prstGeom>
        </p:spPr>
      </p:pic>
      <p:pic>
        <p:nvPicPr>
          <p:cNvPr id="8" name="Immagine 7">
            <a:extLst>
              <a:ext uri="{FF2B5EF4-FFF2-40B4-BE49-F238E27FC236}">
                <a16:creationId xmlns:a16="http://schemas.microsoft.com/office/drawing/2014/main" id="{A63225A6-040C-B609-38BA-85FD8AB5A09B}"/>
              </a:ext>
            </a:extLst>
          </p:cNvPr>
          <p:cNvPicPr>
            <a:picLocks noChangeAspect="1"/>
          </p:cNvPicPr>
          <p:nvPr/>
        </p:nvPicPr>
        <p:blipFill>
          <a:blip r:embed="rId4"/>
          <a:stretch>
            <a:fillRect/>
          </a:stretch>
        </p:blipFill>
        <p:spPr>
          <a:xfrm>
            <a:off x="4960929" y="6728407"/>
            <a:ext cx="9648144" cy="808500"/>
          </a:xfrm>
          <a:prstGeom prst="rect">
            <a:avLst/>
          </a:prstGeom>
        </p:spPr>
      </p:pic>
      <p:pic>
        <p:nvPicPr>
          <p:cNvPr id="10" name="Immagine 9">
            <a:extLst>
              <a:ext uri="{FF2B5EF4-FFF2-40B4-BE49-F238E27FC236}">
                <a16:creationId xmlns:a16="http://schemas.microsoft.com/office/drawing/2014/main" id="{E1C583A1-187B-E7A4-F675-D5942C0DFB32}"/>
              </a:ext>
            </a:extLst>
          </p:cNvPr>
          <p:cNvPicPr>
            <a:picLocks noChangeAspect="1"/>
          </p:cNvPicPr>
          <p:nvPr/>
        </p:nvPicPr>
        <p:blipFill>
          <a:blip r:embed="rId5"/>
          <a:stretch>
            <a:fillRect/>
          </a:stretch>
        </p:blipFill>
        <p:spPr>
          <a:xfrm>
            <a:off x="566391" y="6280050"/>
            <a:ext cx="2343477" cy="1705213"/>
          </a:xfrm>
          <a:prstGeom prst="rect">
            <a:avLst/>
          </a:prstGeom>
        </p:spPr>
      </p:pic>
    </p:spTree>
    <p:extLst>
      <p:ext uri="{BB962C8B-B14F-4D97-AF65-F5344CB8AC3E}">
        <p14:creationId xmlns:p14="http://schemas.microsoft.com/office/powerpoint/2010/main" val="353016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B63B9E-9869-E36B-880E-17C4BEB9BA4E}"/>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09443108-D2B2-1E41-218C-5A08AE644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3BEF2159-982D-16A0-E9D2-C565B67D5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64ED9A49-5902-0BF8-A035-B32224A30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5F654C54-3F02-7A3D-3A39-0A1F401F4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F1FC0F16-26B9-742A-D2C9-D624F058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557CD302-98AA-9867-DD00-49035E048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CC49314E-C8F9-3A1D-B8D8-0CA87354A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2E6D452E-9677-A915-7932-7B6570C65F02}"/>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POSTURA</a:t>
            </a:r>
            <a:br>
              <a:rPr lang="en-US" altLang="it-IT" sz="4800" kern="1200" dirty="0">
                <a:solidFill>
                  <a:srgbClr val="FFFFFF"/>
                </a:solidFill>
                <a:latin typeface="+mj-lt"/>
                <a:ea typeface="+mj-ea"/>
                <a:cs typeface="+mj-cs"/>
              </a:rPr>
            </a:br>
            <a:r>
              <a:rPr lang="en-US" altLang="it-IT" sz="4800" dirty="0">
                <a:solidFill>
                  <a:srgbClr val="FFFFFF"/>
                </a:solidFill>
              </a:rPr>
              <a:t>IN PIEDI STATICA</a:t>
            </a:r>
            <a:br>
              <a:rPr lang="en-US" altLang="it-IT" sz="4800" kern="1200" dirty="0">
                <a:solidFill>
                  <a:srgbClr val="FFFFFF"/>
                </a:solidFill>
                <a:latin typeface="+mj-lt"/>
                <a:ea typeface="+mj-ea"/>
                <a:cs typeface="+mj-cs"/>
              </a:rPr>
            </a:br>
            <a:r>
              <a:rPr lang="en-US" altLang="it-IT" sz="4800" dirty="0">
                <a:solidFill>
                  <a:srgbClr val="FFFFFF"/>
                </a:solidFill>
              </a:rPr>
              <a:t>DI LAVORO</a:t>
            </a:r>
            <a:endParaRPr lang="en-US" altLang="it-IT" sz="4800" kern="1200" dirty="0">
              <a:solidFill>
                <a:srgbClr val="FFFFFF"/>
              </a:solidFill>
              <a:latin typeface="+mj-lt"/>
              <a:ea typeface="+mj-ea"/>
              <a:cs typeface="+mj-cs"/>
            </a:endParaRPr>
          </a:p>
        </p:txBody>
      </p:sp>
      <p:pic>
        <p:nvPicPr>
          <p:cNvPr id="4" name="Immagine 3">
            <a:extLst>
              <a:ext uri="{FF2B5EF4-FFF2-40B4-BE49-F238E27FC236}">
                <a16:creationId xmlns:a16="http://schemas.microsoft.com/office/drawing/2014/main" id="{4D4246DB-1E24-5C62-972E-BFD35F234E00}"/>
              </a:ext>
            </a:extLst>
          </p:cNvPr>
          <p:cNvPicPr>
            <a:picLocks noChangeAspect="1"/>
          </p:cNvPicPr>
          <p:nvPr/>
        </p:nvPicPr>
        <p:blipFill>
          <a:blip r:embed="rId2"/>
          <a:stretch>
            <a:fillRect/>
          </a:stretch>
        </p:blipFill>
        <p:spPr>
          <a:xfrm>
            <a:off x="5621624" y="204874"/>
            <a:ext cx="8260405" cy="5453647"/>
          </a:xfrm>
          <a:prstGeom prst="rect">
            <a:avLst/>
          </a:prstGeom>
        </p:spPr>
      </p:pic>
      <p:pic>
        <p:nvPicPr>
          <p:cNvPr id="7" name="Immagine 6">
            <a:extLst>
              <a:ext uri="{FF2B5EF4-FFF2-40B4-BE49-F238E27FC236}">
                <a16:creationId xmlns:a16="http://schemas.microsoft.com/office/drawing/2014/main" id="{8D64A5B3-AA73-CDB6-0265-DFC94E9F8360}"/>
              </a:ext>
            </a:extLst>
          </p:cNvPr>
          <p:cNvPicPr>
            <a:picLocks noChangeAspect="1"/>
          </p:cNvPicPr>
          <p:nvPr/>
        </p:nvPicPr>
        <p:blipFill>
          <a:blip r:embed="rId3"/>
          <a:stretch>
            <a:fillRect/>
          </a:stretch>
        </p:blipFill>
        <p:spPr>
          <a:xfrm>
            <a:off x="4831510" y="5892634"/>
            <a:ext cx="9840631" cy="1671546"/>
          </a:xfrm>
          <a:prstGeom prst="rect">
            <a:avLst/>
          </a:prstGeom>
        </p:spPr>
      </p:pic>
      <p:pic>
        <p:nvPicPr>
          <p:cNvPr id="10" name="Immagine 9">
            <a:extLst>
              <a:ext uri="{FF2B5EF4-FFF2-40B4-BE49-F238E27FC236}">
                <a16:creationId xmlns:a16="http://schemas.microsoft.com/office/drawing/2014/main" id="{33EA38E6-88D9-B318-3074-5271EF71E32A}"/>
              </a:ext>
            </a:extLst>
          </p:cNvPr>
          <p:cNvPicPr>
            <a:picLocks noChangeAspect="1"/>
          </p:cNvPicPr>
          <p:nvPr/>
        </p:nvPicPr>
        <p:blipFill>
          <a:blip r:embed="rId4"/>
          <a:stretch>
            <a:fillRect/>
          </a:stretch>
        </p:blipFill>
        <p:spPr>
          <a:xfrm>
            <a:off x="441908" y="6142451"/>
            <a:ext cx="2343477" cy="1705213"/>
          </a:xfrm>
          <a:prstGeom prst="rect">
            <a:avLst/>
          </a:prstGeom>
        </p:spPr>
      </p:pic>
    </p:spTree>
    <p:extLst>
      <p:ext uri="{BB962C8B-B14F-4D97-AF65-F5344CB8AC3E}">
        <p14:creationId xmlns:p14="http://schemas.microsoft.com/office/powerpoint/2010/main" val="307940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C10BE8-ABFD-5C00-BF42-638BB440EB80}"/>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F8B5BD24-D781-E089-FAF3-60AE3A2FE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DC20070B-7D8E-E6F6-7641-DF0F46B7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C7CEC207-8724-4D6C-3F05-F9EC304F8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6782A766-F647-912C-266D-EC2D482C4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3B513231-6E0F-FF4A-521F-0F4C99100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9F7EAC3F-DB4A-EA7F-CF46-181536ABF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A99B62C2-D695-A0AE-72FB-A3BDB2786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418FA7A1-17CB-2AFA-F7C0-DDF769E596F2}"/>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POSTURA</a:t>
            </a:r>
            <a:br>
              <a:rPr lang="en-US" altLang="it-IT" sz="4800" kern="1200" dirty="0">
                <a:solidFill>
                  <a:srgbClr val="FFFFFF"/>
                </a:solidFill>
                <a:latin typeface="+mj-lt"/>
                <a:ea typeface="+mj-ea"/>
                <a:cs typeface="+mj-cs"/>
              </a:rPr>
            </a:br>
            <a:r>
              <a:rPr lang="en-US" altLang="it-IT" sz="4800" dirty="0">
                <a:solidFill>
                  <a:srgbClr val="FFFFFF"/>
                </a:solidFill>
              </a:rPr>
              <a:t>IN PIEDI STATICA</a:t>
            </a:r>
            <a:br>
              <a:rPr lang="en-US" altLang="it-IT" sz="4800" kern="1200" dirty="0">
                <a:solidFill>
                  <a:srgbClr val="FFFFFF"/>
                </a:solidFill>
                <a:latin typeface="+mj-lt"/>
                <a:ea typeface="+mj-ea"/>
                <a:cs typeface="+mj-cs"/>
              </a:rPr>
            </a:br>
            <a:r>
              <a:rPr lang="en-US" altLang="it-IT" sz="4800" dirty="0">
                <a:solidFill>
                  <a:srgbClr val="FFFFFF"/>
                </a:solidFill>
              </a:rPr>
              <a:t>DI LAVORO</a:t>
            </a:r>
            <a:endParaRPr lang="en-US" altLang="it-IT" sz="4800" kern="1200" dirty="0">
              <a:solidFill>
                <a:srgbClr val="FFFFFF"/>
              </a:solidFill>
              <a:latin typeface="+mj-lt"/>
              <a:ea typeface="+mj-ea"/>
              <a:cs typeface="+mj-cs"/>
            </a:endParaRPr>
          </a:p>
        </p:txBody>
      </p:sp>
      <p:pic>
        <p:nvPicPr>
          <p:cNvPr id="3" name="Immagine 2">
            <a:extLst>
              <a:ext uri="{FF2B5EF4-FFF2-40B4-BE49-F238E27FC236}">
                <a16:creationId xmlns:a16="http://schemas.microsoft.com/office/drawing/2014/main" id="{F685F83F-01F5-2D63-D35B-65AD8242C002}"/>
              </a:ext>
            </a:extLst>
          </p:cNvPr>
          <p:cNvPicPr>
            <a:picLocks noChangeAspect="1"/>
          </p:cNvPicPr>
          <p:nvPr/>
        </p:nvPicPr>
        <p:blipFill>
          <a:blip r:embed="rId2"/>
          <a:stretch>
            <a:fillRect/>
          </a:stretch>
        </p:blipFill>
        <p:spPr>
          <a:xfrm>
            <a:off x="5241233" y="704227"/>
            <a:ext cx="9130597" cy="5664300"/>
          </a:xfrm>
          <a:prstGeom prst="rect">
            <a:avLst/>
          </a:prstGeom>
        </p:spPr>
      </p:pic>
      <p:pic>
        <p:nvPicPr>
          <p:cNvPr id="6" name="Immagine 5">
            <a:extLst>
              <a:ext uri="{FF2B5EF4-FFF2-40B4-BE49-F238E27FC236}">
                <a16:creationId xmlns:a16="http://schemas.microsoft.com/office/drawing/2014/main" id="{229B9D23-0DFC-29CB-065A-8F7CA2EDDC2A}"/>
              </a:ext>
            </a:extLst>
          </p:cNvPr>
          <p:cNvPicPr>
            <a:picLocks noChangeAspect="1"/>
          </p:cNvPicPr>
          <p:nvPr/>
        </p:nvPicPr>
        <p:blipFill>
          <a:blip r:embed="rId3"/>
          <a:stretch>
            <a:fillRect/>
          </a:stretch>
        </p:blipFill>
        <p:spPr>
          <a:xfrm>
            <a:off x="407679" y="6207273"/>
            <a:ext cx="2343477" cy="1705213"/>
          </a:xfrm>
          <a:prstGeom prst="rect">
            <a:avLst/>
          </a:prstGeom>
        </p:spPr>
      </p:pic>
    </p:spTree>
    <p:extLst>
      <p:ext uri="{BB962C8B-B14F-4D97-AF65-F5344CB8AC3E}">
        <p14:creationId xmlns:p14="http://schemas.microsoft.com/office/powerpoint/2010/main" val="271403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236B52-92F5-A347-94D0-5E6674276667}"/>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6894AA19-760A-4579-CE86-DB4EB941A7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130765CF-69B0-D0F4-D02A-72AE7F4DA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E9115F1B-4E31-BD3E-3758-0B018EFAB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BFD4A4B5-C08E-780A-11E0-9CA0DB3D5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4F3860B5-1AFE-4898-EF7A-4AD670C087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045AA46D-A67B-469E-29CA-70374ADAB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EB4D035B-EFFE-4D5D-A85B-57820A9D6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B85743D3-86F6-F97B-3AF8-902DA5FA6445}"/>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POSTURA</a:t>
            </a:r>
            <a:br>
              <a:rPr lang="en-US" altLang="it-IT" sz="4800" kern="1200" dirty="0">
                <a:solidFill>
                  <a:srgbClr val="FFFFFF"/>
                </a:solidFill>
                <a:latin typeface="+mj-lt"/>
                <a:ea typeface="+mj-ea"/>
                <a:cs typeface="+mj-cs"/>
              </a:rPr>
            </a:br>
            <a:r>
              <a:rPr lang="en-US" altLang="it-IT" sz="4800" dirty="0">
                <a:solidFill>
                  <a:srgbClr val="FFFFFF"/>
                </a:solidFill>
              </a:rPr>
              <a:t>IN PIEDI STATICA</a:t>
            </a:r>
            <a:br>
              <a:rPr lang="en-US" altLang="it-IT" sz="4800" kern="1200" dirty="0">
                <a:solidFill>
                  <a:srgbClr val="FFFFFF"/>
                </a:solidFill>
                <a:latin typeface="+mj-lt"/>
                <a:ea typeface="+mj-ea"/>
                <a:cs typeface="+mj-cs"/>
              </a:rPr>
            </a:br>
            <a:r>
              <a:rPr lang="en-US" altLang="it-IT" sz="4800" dirty="0">
                <a:solidFill>
                  <a:srgbClr val="FFFFFF"/>
                </a:solidFill>
              </a:rPr>
              <a:t>DI LAVORO</a:t>
            </a:r>
            <a:endParaRPr lang="en-US" altLang="it-IT" sz="4800" kern="1200" dirty="0">
              <a:solidFill>
                <a:srgbClr val="FFFFFF"/>
              </a:solidFill>
              <a:latin typeface="+mj-lt"/>
              <a:ea typeface="+mj-ea"/>
              <a:cs typeface="+mj-cs"/>
            </a:endParaRPr>
          </a:p>
        </p:txBody>
      </p:sp>
      <p:pic>
        <p:nvPicPr>
          <p:cNvPr id="4" name="Immagine 3">
            <a:extLst>
              <a:ext uri="{FF2B5EF4-FFF2-40B4-BE49-F238E27FC236}">
                <a16:creationId xmlns:a16="http://schemas.microsoft.com/office/drawing/2014/main" id="{942EAE12-5E77-3E0B-492D-B840A01670A6}"/>
              </a:ext>
            </a:extLst>
          </p:cNvPr>
          <p:cNvPicPr>
            <a:picLocks noChangeAspect="1"/>
          </p:cNvPicPr>
          <p:nvPr/>
        </p:nvPicPr>
        <p:blipFill>
          <a:blip r:embed="rId2"/>
          <a:stretch>
            <a:fillRect/>
          </a:stretch>
        </p:blipFill>
        <p:spPr>
          <a:xfrm>
            <a:off x="4788024" y="1621704"/>
            <a:ext cx="9662760" cy="3951747"/>
          </a:xfrm>
          <a:prstGeom prst="rect">
            <a:avLst/>
          </a:prstGeom>
        </p:spPr>
      </p:pic>
      <p:pic>
        <p:nvPicPr>
          <p:cNvPr id="6" name="Immagine 5">
            <a:extLst>
              <a:ext uri="{FF2B5EF4-FFF2-40B4-BE49-F238E27FC236}">
                <a16:creationId xmlns:a16="http://schemas.microsoft.com/office/drawing/2014/main" id="{7FB58B03-C231-0A3B-E997-449B3B4C95F2}"/>
              </a:ext>
            </a:extLst>
          </p:cNvPr>
          <p:cNvPicPr>
            <a:picLocks noChangeAspect="1"/>
          </p:cNvPicPr>
          <p:nvPr/>
        </p:nvPicPr>
        <p:blipFill>
          <a:blip r:embed="rId3"/>
          <a:stretch>
            <a:fillRect/>
          </a:stretch>
        </p:blipFill>
        <p:spPr>
          <a:xfrm>
            <a:off x="360178" y="6333797"/>
            <a:ext cx="2343477" cy="1705213"/>
          </a:xfrm>
          <a:prstGeom prst="rect">
            <a:avLst/>
          </a:prstGeom>
        </p:spPr>
      </p:pic>
    </p:spTree>
    <p:extLst>
      <p:ext uri="{BB962C8B-B14F-4D97-AF65-F5344CB8AC3E}">
        <p14:creationId xmlns:p14="http://schemas.microsoft.com/office/powerpoint/2010/main" val="387615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2696" name="Rectangle 24269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698" name="Rectangle 24269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4630397" cy="190889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700" name="Rectangle 24269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738366" cy="190889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702" name="Rectangle 24270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38358" y="-1"/>
            <a:ext cx="4892038" cy="190889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704" name="Rectangle 24270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220" y="-1"/>
            <a:ext cx="14079175" cy="191691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690" name="Rectangle 2">
            <a:extLst>
              <a:ext uri="{FF2B5EF4-FFF2-40B4-BE49-F238E27FC236}">
                <a16:creationId xmlns:a16="http://schemas.microsoft.com/office/drawing/2014/main" id="{D6782247-AC91-22F9-5A7D-BE15F564C0B7}"/>
              </a:ext>
            </a:extLst>
          </p:cNvPr>
          <p:cNvSpPr>
            <a:spLocks noGrp="1" noChangeArrowheads="1"/>
          </p:cNvSpPr>
          <p:nvPr>
            <p:ph type="title" idx="4294967295"/>
          </p:nvPr>
        </p:nvSpPr>
        <p:spPr>
          <a:xfrm>
            <a:off x="1645918" y="353445"/>
            <a:ext cx="11875142" cy="1240403"/>
          </a:xfrm>
          <a:prstGeom prst="rect">
            <a:avLst/>
          </a:prstGeom>
        </p:spPr>
        <p:txBody>
          <a:bodyPr vert="horz" lIns="91440" tIns="45720" rIns="91440" bIns="45720" rtlCol="0" anchor="ctr">
            <a:normAutofit/>
          </a:bodyPr>
          <a:lstStyle/>
          <a:p>
            <a:pPr algn="l">
              <a:lnSpc>
                <a:spcPct val="90000"/>
              </a:lnSpc>
              <a:defRPr/>
            </a:pPr>
            <a:r>
              <a:rPr lang="en-US" altLang="it-IT" sz="4800" kern="1200">
                <a:solidFill>
                  <a:srgbClr val="FFFFFF"/>
                </a:solidFill>
                <a:latin typeface="+mj-lt"/>
                <a:ea typeface="+mj-ea"/>
                <a:cs typeface="+mj-cs"/>
              </a:rPr>
              <a:t>Dose assorbita (D)</a:t>
            </a:r>
          </a:p>
        </p:txBody>
      </p:sp>
      <p:sp>
        <p:nvSpPr>
          <p:cNvPr id="242691" name="Rectangle 3">
            <a:extLst>
              <a:ext uri="{FF2B5EF4-FFF2-40B4-BE49-F238E27FC236}">
                <a16:creationId xmlns:a16="http://schemas.microsoft.com/office/drawing/2014/main" id="{83AA8CBA-88B0-4FAF-727A-50B644DB16E0}"/>
              </a:ext>
            </a:extLst>
          </p:cNvPr>
          <p:cNvSpPr>
            <a:spLocks noGrp="1" noChangeArrowheads="1"/>
          </p:cNvSpPr>
          <p:nvPr>
            <p:ph type="body" idx="4294967295"/>
          </p:nvPr>
        </p:nvSpPr>
        <p:spPr>
          <a:xfrm>
            <a:off x="688489" y="2262334"/>
            <a:ext cx="12626267" cy="4939532"/>
          </a:xfrm>
          <a:prstGeom prst="rect">
            <a:avLst/>
          </a:prstGeom>
        </p:spPr>
        <p:txBody>
          <a:bodyPr vert="horz" lIns="91440" tIns="45720" rIns="91440" bIns="45720" rtlCol="0" anchor="ctr">
            <a:normAutofit lnSpcReduction="10000"/>
          </a:bodyPr>
          <a:lstStyle/>
          <a:p>
            <a:pPr indent="-228600">
              <a:lnSpc>
                <a:spcPct val="90000"/>
              </a:lnSpc>
              <a:defRPr/>
            </a:pPr>
            <a:r>
              <a:rPr lang="en-US" altLang="it-IT" sz="2400" dirty="0"/>
              <a:t>Energia media </a:t>
            </a:r>
            <a:r>
              <a:rPr lang="en-US" altLang="it-IT" sz="2400" dirty="0" err="1"/>
              <a:t>assorbita</a:t>
            </a:r>
            <a:r>
              <a:rPr lang="en-US" altLang="it-IT" sz="2400" dirty="0"/>
              <a:t> </a:t>
            </a:r>
            <a:r>
              <a:rPr lang="en-US" altLang="it-IT" sz="2400" dirty="0" err="1"/>
              <a:t>nell’unità</a:t>
            </a:r>
            <a:r>
              <a:rPr lang="en-US" altLang="it-IT" sz="2400" dirty="0"/>
              <a:t> di </a:t>
            </a:r>
            <a:r>
              <a:rPr lang="en-US" altLang="it-IT" sz="2400" dirty="0" err="1"/>
              <a:t>massa</a:t>
            </a:r>
            <a:endParaRPr lang="en-US" altLang="it-IT" sz="2400" dirty="0"/>
          </a:p>
          <a:p>
            <a:pPr marL="114300" indent="0">
              <a:lnSpc>
                <a:spcPct val="90000"/>
              </a:lnSpc>
              <a:buNone/>
              <a:defRPr/>
            </a:pPr>
            <a:r>
              <a:rPr lang="en-US" altLang="it-IT" sz="2400" dirty="0"/>
              <a:t>D = </a:t>
            </a:r>
            <a:r>
              <a:rPr lang="en-US" altLang="it-IT" sz="2400" dirty="0">
                <a:sym typeface="Symbol" panose="05050102010706020507" pitchFamily="18" charset="2"/>
              </a:rPr>
              <a:t>E/m</a:t>
            </a:r>
            <a:endParaRPr lang="en-US" altLang="it-IT" sz="2400" dirty="0"/>
          </a:p>
          <a:p>
            <a:pPr indent="-228600">
              <a:lnSpc>
                <a:spcPct val="90000"/>
              </a:lnSpc>
              <a:defRPr/>
            </a:pPr>
            <a:endParaRPr lang="en-US" altLang="it-IT" sz="2400" dirty="0"/>
          </a:p>
          <a:p>
            <a:pPr indent="-228600">
              <a:lnSpc>
                <a:spcPct val="90000"/>
              </a:lnSpc>
              <a:defRPr/>
            </a:pPr>
            <a:r>
              <a:rPr lang="en-US" altLang="it-IT" sz="2400" b="1" dirty="0">
                <a:sym typeface="Symbol" panose="05050102010706020507" pitchFamily="18" charset="2"/>
              </a:rPr>
              <a:t>D</a:t>
            </a:r>
            <a:r>
              <a:rPr lang="en-US" altLang="it-IT" sz="2400" dirty="0">
                <a:sym typeface="Symbol" panose="05050102010706020507" pitchFamily="18" charset="2"/>
              </a:rPr>
              <a:t> = dose </a:t>
            </a:r>
            <a:r>
              <a:rPr lang="en-US" altLang="it-IT" sz="2400" dirty="0" err="1">
                <a:sym typeface="Symbol" panose="05050102010706020507" pitchFamily="18" charset="2"/>
              </a:rPr>
              <a:t>assorbita</a:t>
            </a:r>
            <a:endParaRPr lang="en-US" altLang="it-IT" sz="2400" dirty="0">
              <a:sym typeface="Symbol" panose="05050102010706020507" pitchFamily="18" charset="2"/>
            </a:endParaRPr>
          </a:p>
          <a:p>
            <a:pPr indent="-228600">
              <a:lnSpc>
                <a:spcPct val="90000"/>
              </a:lnSpc>
              <a:defRPr/>
            </a:pPr>
            <a:r>
              <a:rPr lang="en-US" altLang="it-IT" sz="2400" b="1" dirty="0">
                <a:sym typeface="Symbol" panose="05050102010706020507" pitchFamily="18" charset="2"/>
              </a:rPr>
              <a:t>E</a:t>
            </a:r>
            <a:r>
              <a:rPr lang="en-US" altLang="it-IT" sz="2400" dirty="0">
                <a:sym typeface="Symbol" panose="05050102010706020507" pitchFamily="18" charset="2"/>
              </a:rPr>
              <a:t> = </a:t>
            </a:r>
            <a:r>
              <a:rPr lang="en-US" altLang="it-IT" sz="2400" dirty="0" err="1">
                <a:sym typeface="Symbol" panose="05050102010706020507" pitchFamily="18" charset="2"/>
              </a:rPr>
              <a:t>energia</a:t>
            </a:r>
            <a:r>
              <a:rPr lang="en-US" altLang="it-IT" sz="2400" dirty="0">
                <a:sym typeface="Symbol" panose="05050102010706020507" pitchFamily="18" charset="2"/>
              </a:rPr>
              <a:t> </a:t>
            </a:r>
            <a:r>
              <a:rPr lang="en-US" altLang="it-IT" sz="2400" dirty="0" err="1">
                <a:sym typeface="Symbol" panose="05050102010706020507" pitchFamily="18" charset="2"/>
              </a:rPr>
              <a:t>ceduta</a:t>
            </a:r>
            <a:r>
              <a:rPr lang="en-US" altLang="it-IT" sz="2400" dirty="0">
                <a:sym typeface="Symbol" panose="05050102010706020507" pitchFamily="18" charset="2"/>
              </a:rPr>
              <a:t> </a:t>
            </a:r>
            <a:r>
              <a:rPr lang="en-US" altLang="it-IT" sz="2400" dirty="0" err="1">
                <a:sym typeface="Symbol" panose="05050102010706020507" pitchFamily="18" charset="2"/>
              </a:rPr>
              <a:t>dalla</a:t>
            </a:r>
            <a:r>
              <a:rPr lang="en-US" altLang="it-IT" sz="2400" dirty="0">
                <a:sym typeface="Symbol" panose="05050102010706020507" pitchFamily="18" charset="2"/>
              </a:rPr>
              <a:t> </a:t>
            </a:r>
            <a:r>
              <a:rPr lang="en-US" altLang="it-IT" sz="2400" dirty="0" err="1">
                <a:sym typeface="Symbol" panose="05050102010706020507" pitchFamily="18" charset="2"/>
              </a:rPr>
              <a:t>radiazione</a:t>
            </a:r>
            <a:endParaRPr lang="en-US" altLang="it-IT" sz="2400" dirty="0">
              <a:sym typeface="Symbol" panose="05050102010706020507" pitchFamily="18" charset="2"/>
            </a:endParaRPr>
          </a:p>
          <a:p>
            <a:pPr indent="-228600">
              <a:lnSpc>
                <a:spcPct val="90000"/>
              </a:lnSpc>
              <a:defRPr/>
            </a:pPr>
            <a:r>
              <a:rPr lang="en-US" altLang="it-IT" sz="2400" b="1" dirty="0">
                <a:sym typeface="Symbol" panose="05050102010706020507" pitchFamily="18" charset="2"/>
              </a:rPr>
              <a:t>m</a:t>
            </a:r>
            <a:r>
              <a:rPr lang="en-US" altLang="it-IT" sz="2400" dirty="0">
                <a:sym typeface="Symbol" panose="05050102010706020507" pitchFamily="18" charset="2"/>
              </a:rPr>
              <a:t> = </a:t>
            </a:r>
            <a:r>
              <a:rPr lang="en-US" altLang="it-IT" sz="2400" dirty="0" err="1">
                <a:sym typeface="Symbol" panose="05050102010706020507" pitchFamily="18" charset="2"/>
              </a:rPr>
              <a:t>massa</a:t>
            </a:r>
            <a:endParaRPr lang="en-US" altLang="it-IT" sz="2400" dirty="0">
              <a:sym typeface="Symbol" panose="05050102010706020507" pitchFamily="18" charset="2"/>
            </a:endParaRPr>
          </a:p>
          <a:p>
            <a:pPr indent="-228600">
              <a:lnSpc>
                <a:spcPct val="90000"/>
              </a:lnSpc>
              <a:defRPr/>
            </a:pPr>
            <a:r>
              <a:rPr lang="en-US" altLang="it-IT" sz="2400" dirty="0" err="1">
                <a:sym typeface="Symbol" panose="05050102010706020507" pitchFamily="18" charset="2"/>
              </a:rPr>
              <a:t>L’unità</a:t>
            </a:r>
            <a:r>
              <a:rPr lang="en-US" altLang="it-IT" sz="2400" dirty="0">
                <a:sym typeface="Symbol" panose="05050102010706020507" pitchFamily="18" charset="2"/>
              </a:rPr>
              <a:t> di </a:t>
            </a:r>
            <a:r>
              <a:rPr lang="en-US" altLang="it-IT" sz="2400" dirty="0" err="1">
                <a:sym typeface="Symbol" panose="05050102010706020507" pitchFamily="18" charset="2"/>
              </a:rPr>
              <a:t>misura</a:t>
            </a:r>
            <a:r>
              <a:rPr lang="en-US" altLang="it-IT" sz="2400" dirty="0">
                <a:sym typeface="Symbol" panose="05050102010706020507" pitchFamily="18" charset="2"/>
              </a:rPr>
              <a:t> della dose </a:t>
            </a:r>
            <a:r>
              <a:rPr lang="en-US" altLang="it-IT" sz="2400" dirty="0" err="1">
                <a:sym typeface="Symbol" panose="05050102010706020507" pitchFamily="18" charset="2"/>
              </a:rPr>
              <a:t>assorbita</a:t>
            </a:r>
            <a:r>
              <a:rPr lang="en-US" altLang="it-IT" sz="2400" dirty="0">
                <a:sym typeface="Symbol" panose="05050102010706020507" pitchFamily="18" charset="2"/>
              </a:rPr>
              <a:t> è il </a:t>
            </a:r>
            <a:r>
              <a:rPr lang="en-US" altLang="it-IT" sz="2400" b="1" dirty="0">
                <a:sym typeface="Symbol" panose="05050102010706020507" pitchFamily="18" charset="2"/>
              </a:rPr>
              <a:t>Gray</a:t>
            </a:r>
            <a:r>
              <a:rPr lang="en-US" altLang="it-IT" sz="2400" dirty="0">
                <a:sym typeface="Symbol" panose="05050102010706020507" pitchFamily="18" charset="2"/>
              </a:rPr>
              <a:t> </a:t>
            </a:r>
            <a:r>
              <a:rPr lang="en-US" altLang="it-IT" sz="2400" b="1" dirty="0">
                <a:sym typeface="Symbol" panose="05050102010706020507" pitchFamily="18" charset="2"/>
              </a:rPr>
              <a:t>(Gy)</a:t>
            </a:r>
          </a:p>
          <a:p>
            <a:pPr indent="-228600">
              <a:lnSpc>
                <a:spcPct val="90000"/>
              </a:lnSpc>
              <a:defRPr/>
            </a:pPr>
            <a:r>
              <a:rPr lang="en-US" altLang="it-IT" sz="2400" dirty="0">
                <a:sym typeface="Symbol" panose="05050102010706020507" pitchFamily="18" charset="2"/>
              </a:rPr>
              <a:t>1 Gray = 1 Joule/Kg = 100 rad</a:t>
            </a:r>
          </a:p>
          <a:p>
            <a:pPr marL="114300" indent="0">
              <a:lnSpc>
                <a:spcPct val="90000"/>
              </a:lnSpc>
              <a:buNone/>
              <a:defRPr/>
            </a:pPr>
            <a:r>
              <a:rPr lang="en-US" altLang="it-IT" sz="2400" b="1" dirty="0">
                <a:sym typeface="Symbol" panose="05050102010706020507" pitchFamily="18" charset="2"/>
              </a:rPr>
              <a:t>Ai </a:t>
            </a:r>
            <a:r>
              <a:rPr lang="en-US" altLang="it-IT" sz="2400" b="1" dirty="0" err="1">
                <a:sym typeface="Symbol" panose="05050102010706020507" pitchFamily="18" charset="2"/>
              </a:rPr>
              <a:t>fini</a:t>
            </a:r>
            <a:r>
              <a:rPr lang="en-US" altLang="it-IT" sz="2400" b="1" dirty="0">
                <a:sym typeface="Symbol" panose="05050102010706020507" pitchFamily="18" charset="2"/>
              </a:rPr>
              <a:t> </a:t>
            </a:r>
            <a:r>
              <a:rPr lang="en-US" altLang="it-IT" sz="2400" b="1" dirty="0" err="1">
                <a:sym typeface="Symbol" panose="05050102010706020507" pitchFamily="18" charset="2"/>
              </a:rPr>
              <a:t>radoprotezionistici</a:t>
            </a:r>
            <a:r>
              <a:rPr lang="en-US" altLang="it-IT" sz="2400" b="1" dirty="0">
                <a:sym typeface="Symbol" panose="05050102010706020507" pitchFamily="18" charset="2"/>
              </a:rPr>
              <a:t> la dose </a:t>
            </a:r>
            <a:r>
              <a:rPr lang="en-US" altLang="it-IT" sz="2400" b="1" dirty="0" err="1">
                <a:sym typeface="Symbol" panose="05050102010706020507" pitchFamily="18" charset="2"/>
              </a:rPr>
              <a:t>assorbita</a:t>
            </a:r>
            <a:r>
              <a:rPr lang="en-US" altLang="it-IT" sz="2400" b="1" dirty="0">
                <a:sym typeface="Symbol" panose="05050102010706020507" pitchFamily="18" charset="2"/>
              </a:rPr>
              <a:t> (D) indica la dose media in un </a:t>
            </a:r>
            <a:r>
              <a:rPr lang="en-US" altLang="it-IT" sz="2400" b="1" dirty="0" err="1">
                <a:sym typeface="Symbol" panose="05050102010706020507" pitchFamily="18" charset="2"/>
              </a:rPr>
              <a:t>tessuto</a:t>
            </a:r>
            <a:r>
              <a:rPr lang="en-US" altLang="it-IT" sz="2400" b="1" dirty="0">
                <a:sym typeface="Symbol" panose="05050102010706020507" pitchFamily="18" charset="2"/>
              </a:rPr>
              <a:t> o in un </a:t>
            </a:r>
            <a:r>
              <a:rPr lang="en-US" altLang="it-IT" sz="2400" b="1" dirty="0" err="1">
                <a:sym typeface="Symbol" panose="05050102010706020507" pitchFamily="18" charset="2"/>
              </a:rPr>
              <a:t>organo</a:t>
            </a:r>
            <a:r>
              <a:rPr lang="en-US" altLang="it-IT" sz="2400" b="1" dirty="0">
                <a:sym typeface="Symbol" panose="05050102010706020507" pitchFamily="18" charset="2"/>
              </a:rPr>
              <a:t>. </a:t>
            </a:r>
            <a:r>
              <a:rPr lang="it-IT" altLang="it-IT" sz="2400" b="1" dirty="0">
                <a:sym typeface="Symbol" panose="05050102010706020507" pitchFamily="18" charset="2"/>
              </a:rPr>
              <a:t>Misura l'interazione fisica della radiazione con la materia, non l'effetto biologico finale, che richiede invece la valutazione della dose equivalente o efficace (misurate in Sievert):</a:t>
            </a:r>
          </a:p>
          <a:p>
            <a:pPr marL="114300" indent="0">
              <a:lnSpc>
                <a:spcPct val="90000"/>
              </a:lnSpc>
              <a:buNone/>
              <a:defRPr/>
            </a:pPr>
            <a:r>
              <a:rPr lang="it-IT" altLang="it-IT" sz="2400" b="1" dirty="0">
                <a:sym typeface="Symbol" panose="05050102010706020507" pitchFamily="18" charset="2"/>
              </a:rPr>
              <a:t>indica quanta energia ha ricevuto un tessuto, non quanto danno biologico provocherà, poiché quest'ultimo dipende anche dal tipo di radiazione (raggi X, particelle alfa, ecc.)</a:t>
            </a:r>
            <a:endParaRPr lang="en-US" altLang="it-IT" sz="2400" b="1" dirty="0">
              <a:sym typeface="Symbol" panose="05050102010706020507" pitchFamily="18" charset="2"/>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0207B8-9A1B-17CD-0466-E782F3841BF4}"/>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8023631D-F7CA-F564-8A1F-DA60A79804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E27DE34B-5C66-1214-9DBB-A47632AFA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54DB8079-7132-9808-46B0-BDE469728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7A022C2A-9F95-FCEF-1428-02D6F2EE1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C0A14812-7BC8-8A4C-AD34-C9AB49AF1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DC34F263-83CF-D308-0F15-97969A03C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BA9EAD67-5325-458A-8A78-25A4AF620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C6D9D4CF-8A30-D46F-6985-4198F0D55484}"/>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POSTURA</a:t>
            </a:r>
            <a:br>
              <a:rPr lang="en-US" altLang="it-IT" sz="4800" kern="1200" dirty="0">
                <a:solidFill>
                  <a:srgbClr val="FFFFFF"/>
                </a:solidFill>
                <a:latin typeface="+mj-lt"/>
                <a:ea typeface="+mj-ea"/>
                <a:cs typeface="+mj-cs"/>
              </a:rPr>
            </a:br>
            <a:r>
              <a:rPr lang="en-US" altLang="it-IT" sz="4800" dirty="0">
                <a:solidFill>
                  <a:srgbClr val="FFFFFF"/>
                </a:solidFill>
              </a:rPr>
              <a:t>SEDUTA</a:t>
            </a:r>
            <a:br>
              <a:rPr lang="en-US" altLang="it-IT" sz="4800" dirty="0">
                <a:solidFill>
                  <a:srgbClr val="FFFFFF"/>
                </a:solidFill>
              </a:rPr>
            </a:br>
            <a:r>
              <a:rPr lang="en-US" altLang="it-IT" sz="4800" dirty="0">
                <a:solidFill>
                  <a:srgbClr val="FFFFFF"/>
                </a:solidFill>
              </a:rPr>
              <a:t>STATICA</a:t>
            </a:r>
            <a:br>
              <a:rPr lang="en-US" altLang="it-IT" sz="4800" kern="1200" dirty="0">
                <a:solidFill>
                  <a:srgbClr val="FFFFFF"/>
                </a:solidFill>
                <a:latin typeface="+mj-lt"/>
                <a:ea typeface="+mj-ea"/>
                <a:cs typeface="+mj-cs"/>
              </a:rPr>
            </a:br>
            <a:r>
              <a:rPr lang="en-US" altLang="it-IT" sz="4800" dirty="0">
                <a:solidFill>
                  <a:srgbClr val="FFFFFF"/>
                </a:solidFill>
              </a:rPr>
              <a:t>DI LAVORO</a:t>
            </a:r>
            <a:endParaRPr lang="en-US" altLang="it-IT" sz="4800" kern="1200" dirty="0">
              <a:solidFill>
                <a:srgbClr val="FFFFFF"/>
              </a:solidFill>
              <a:latin typeface="+mj-lt"/>
              <a:ea typeface="+mj-ea"/>
              <a:cs typeface="+mj-cs"/>
            </a:endParaRPr>
          </a:p>
        </p:txBody>
      </p:sp>
      <p:pic>
        <p:nvPicPr>
          <p:cNvPr id="3" name="Immagine 2">
            <a:extLst>
              <a:ext uri="{FF2B5EF4-FFF2-40B4-BE49-F238E27FC236}">
                <a16:creationId xmlns:a16="http://schemas.microsoft.com/office/drawing/2014/main" id="{0DB45259-51DD-AF78-EC34-6B689B0BA522}"/>
              </a:ext>
            </a:extLst>
          </p:cNvPr>
          <p:cNvPicPr>
            <a:picLocks noChangeAspect="1"/>
          </p:cNvPicPr>
          <p:nvPr/>
        </p:nvPicPr>
        <p:blipFill>
          <a:blip r:embed="rId2"/>
          <a:stretch>
            <a:fillRect/>
          </a:stretch>
        </p:blipFill>
        <p:spPr>
          <a:xfrm>
            <a:off x="441908" y="6252819"/>
            <a:ext cx="2343477" cy="1705213"/>
          </a:xfrm>
          <a:prstGeom prst="rect">
            <a:avLst/>
          </a:prstGeom>
        </p:spPr>
      </p:pic>
      <p:pic>
        <p:nvPicPr>
          <p:cNvPr id="6" name="Immagine 5">
            <a:extLst>
              <a:ext uri="{FF2B5EF4-FFF2-40B4-BE49-F238E27FC236}">
                <a16:creationId xmlns:a16="http://schemas.microsoft.com/office/drawing/2014/main" id="{3BF8A850-0B87-ADC1-9BD2-313E1F8CBC76}"/>
              </a:ext>
            </a:extLst>
          </p:cNvPr>
          <p:cNvPicPr>
            <a:picLocks noChangeAspect="1"/>
          </p:cNvPicPr>
          <p:nvPr/>
        </p:nvPicPr>
        <p:blipFill>
          <a:blip r:embed="rId3"/>
          <a:stretch>
            <a:fillRect/>
          </a:stretch>
        </p:blipFill>
        <p:spPr>
          <a:xfrm>
            <a:off x="5053664" y="387755"/>
            <a:ext cx="9266817" cy="4098184"/>
          </a:xfrm>
          <a:prstGeom prst="rect">
            <a:avLst/>
          </a:prstGeom>
        </p:spPr>
      </p:pic>
      <p:pic>
        <p:nvPicPr>
          <p:cNvPr id="8" name="Immagine 7">
            <a:extLst>
              <a:ext uri="{FF2B5EF4-FFF2-40B4-BE49-F238E27FC236}">
                <a16:creationId xmlns:a16="http://schemas.microsoft.com/office/drawing/2014/main" id="{34BA3C3A-6385-64B3-AC0A-CBF77F5CD1EA}"/>
              </a:ext>
            </a:extLst>
          </p:cNvPr>
          <p:cNvPicPr>
            <a:picLocks noChangeAspect="1"/>
          </p:cNvPicPr>
          <p:nvPr/>
        </p:nvPicPr>
        <p:blipFill>
          <a:blip r:embed="rId4"/>
          <a:stretch>
            <a:fillRect/>
          </a:stretch>
        </p:blipFill>
        <p:spPr>
          <a:xfrm>
            <a:off x="5130407" y="4873694"/>
            <a:ext cx="9113329" cy="2473779"/>
          </a:xfrm>
          <a:prstGeom prst="rect">
            <a:avLst/>
          </a:prstGeom>
        </p:spPr>
      </p:pic>
    </p:spTree>
    <p:extLst>
      <p:ext uri="{BB962C8B-B14F-4D97-AF65-F5344CB8AC3E}">
        <p14:creationId xmlns:p14="http://schemas.microsoft.com/office/powerpoint/2010/main" val="144940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F8F784-2DD8-25B1-AE82-84EB2F698894}"/>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080DA389-87B9-71A3-59F6-7A9850329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93EA7B4A-747C-68AD-EDB6-4D4CB60C3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A9F2E235-148D-4A52-39A7-3950DB2AD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1B260469-7DEC-8448-E16A-913CE7E25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41714003-E150-411B-6D52-C1AA3BFD9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1FE1E3EB-5FF4-9F68-2704-21523469E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6E6BC10C-F605-F2BE-8890-378D08F55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670C24B2-63A7-F798-2AA1-FB356D83B512}"/>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POSTURA</a:t>
            </a:r>
            <a:br>
              <a:rPr lang="en-US" altLang="it-IT" sz="4800" kern="1200" dirty="0">
                <a:solidFill>
                  <a:srgbClr val="FFFFFF"/>
                </a:solidFill>
                <a:latin typeface="+mj-lt"/>
                <a:ea typeface="+mj-ea"/>
                <a:cs typeface="+mj-cs"/>
              </a:rPr>
            </a:br>
            <a:r>
              <a:rPr lang="en-US" altLang="it-IT" sz="4800" dirty="0">
                <a:solidFill>
                  <a:srgbClr val="FFFFFF"/>
                </a:solidFill>
              </a:rPr>
              <a:t>SEDUTA</a:t>
            </a:r>
            <a:br>
              <a:rPr lang="en-US" altLang="it-IT" sz="4800" dirty="0">
                <a:solidFill>
                  <a:srgbClr val="FFFFFF"/>
                </a:solidFill>
              </a:rPr>
            </a:br>
            <a:r>
              <a:rPr lang="en-US" altLang="it-IT" sz="4800" dirty="0">
                <a:solidFill>
                  <a:srgbClr val="FFFFFF"/>
                </a:solidFill>
              </a:rPr>
              <a:t>STATICA</a:t>
            </a:r>
            <a:br>
              <a:rPr lang="en-US" altLang="it-IT" sz="4800" kern="1200" dirty="0">
                <a:solidFill>
                  <a:srgbClr val="FFFFFF"/>
                </a:solidFill>
                <a:latin typeface="+mj-lt"/>
                <a:ea typeface="+mj-ea"/>
                <a:cs typeface="+mj-cs"/>
              </a:rPr>
            </a:br>
            <a:r>
              <a:rPr lang="en-US" altLang="it-IT" sz="4800" dirty="0">
                <a:solidFill>
                  <a:srgbClr val="FFFFFF"/>
                </a:solidFill>
              </a:rPr>
              <a:t>DI LAVORO</a:t>
            </a:r>
            <a:endParaRPr lang="en-US" altLang="it-IT" sz="4800" kern="1200" dirty="0">
              <a:solidFill>
                <a:srgbClr val="FFFFFF"/>
              </a:solidFill>
              <a:latin typeface="+mj-lt"/>
              <a:ea typeface="+mj-ea"/>
              <a:cs typeface="+mj-cs"/>
            </a:endParaRPr>
          </a:p>
        </p:txBody>
      </p:sp>
      <p:pic>
        <p:nvPicPr>
          <p:cNvPr id="3" name="Immagine 2">
            <a:extLst>
              <a:ext uri="{FF2B5EF4-FFF2-40B4-BE49-F238E27FC236}">
                <a16:creationId xmlns:a16="http://schemas.microsoft.com/office/drawing/2014/main" id="{98ABA853-840C-1AC1-BA2D-D60B82DFE13F}"/>
              </a:ext>
            </a:extLst>
          </p:cNvPr>
          <p:cNvPicPr>
            <a:picLocks noChangeAspect="1"/>
          </p:cNvPicPr>
          <p:nvPr/>
        </p:nvPicPr>
        <p:blipFill>
          <a:blip r:embed="rId2"/>
          <a:stretch>
            <a:fillRect/>
          </a:stretch>
        </p:blipFill>
        <p:spPr>
          <a:xfrm>
            <a:off x="441908" y="6252819"/>
            <a:ext cx="2343477" cy="1705213"/>
          </a:xfrm>
          <a:prstGeom prst="rect">
            <a:avLst/>
          </a:prstGeom>
        </p:spPr>
      </p:pic>
      <p:sp>
        <p:nvSpPr>
          <p:cNvPr id="2" name="CasellaDiTesto 1">
            <a:extLst>
              <a:ext uri="{FF2B5EF4-FFF2-40B4-BE49-F238E27FC236}">
                <a16:creationId xmlns:a16="http://schemas.microsoft.com/office/drawing/2014/main" id="{2B2FA172-A88A-6B95-C48E-54E842211157}"/>
              </a:ext>
            </a:extLst>
          </p:cNvPr>
          <p:cNvSpPr txBox="1"/>
          <p:nvPr/>
        </p:nvSpPr>
        <p:spPr>
          <a:xfrm>
            <a:off x="6486861" y="785308"/>
            <a:ext cx="7250654" cy="1815882"/>
          </a:xfrm>
          <a:prstGeom prst="rect">
            <a:avLst/>
          </a:prstGeom>
          <a:noFill/>
        </p:spPr>
        <p:txBody>
          <a:bodyPr wrap="square" rtlCol="0">
            <a:spAutoFit/>
          </a:bodyPr>
          <a:lstStyle/>
          <a:p>
            <a:r>
              <a:rPr lang="it-IT" sz="2800" dirty="0"/>
              <a:t>SMART WORKING</a:t>
            </a:r>
          </a:p>
          <a:p>
            <a:endParaRPr lang="it-IT" sz="2800" dirty="0"/>
          </a:p>
          <a:p>
            <a:endParaRPr lang="it-IT" sz="2800" dirty="0"/>
          </a:p>
          <a:p>
            <a:r>
              <a:rPr lang="it-IT" sz="2800" dirty="0"/>
              <a:t>GENERE FEMMINILE</a:t>
            </a:r>
          </a:p>
        </p:txBody>
      </p:sp>
      <p:pic>
        <p:nvPicPr>
          <p:cNvPr id="5" name="Immagine 4">
            <a:extLst>
              <a:ext uri="{FF2B5EF4-FFF2-40B4-BE49-F238E27FC236}">
                <a16:creationId xmlns:a16="http://schemas.microsoft.com/office/drawing/2014/main" id="{227432A5-7D61-2167-FEFD-C59C3E1CAAB8}"/>
              </a:ext>
            </a:extLst>
          </p:cNvPr>
          <p:cNvPicPr>
            <a:picLocks noChangeAspect="1"/>
          </p:cNvPicPr>
          <p:nvPr/>
        </p:nvPicPr>
        <p:blipFill>
          <a:blip r:embed="rId3"/>
          <a:stretch>
            <a:fillRect/>
          </a:stretch>
        </p:blipFill>
        <p:spPr>
          <a:xfrm>
            <a:off x="5165091" y="3533422"/>
            <a:ext cx="8905243" cy="2094989"/>
          </a:xfrm>
          <a:prstGeom prst="rect">
            <a:avLst/>
          </a:prstGeom>
        </p:spPr>
      </p:pic>
    </p:spTree>
    <p:extLst>
      <p:ext uri="{BB962C8B-B14F-4D97-AF65-F5344CB8AC3E}">
        <p14:creationId xmlns:p14="http://schemas.microsoft.com/office/powerpoint/2010/main" val="179915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79B971-663F-1A8C-ADEB-0A4450F5C563}"/>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232FCC95-0857-2C1B-CB65-05BE4B83F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4F77BF06-AAB6-CC2F-EB8E-263DDDAB2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C9FF0AA5-9C9B-2472-EA4B-8D8CB221D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E97F73A7-D3E1-7352-E424-A9D05E7FAE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A5EC5AD7-4CA8-FBDF-3161-1E4C8EDC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CD0E4607-D385-E728-B8DF-DEF36CE27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B24465C4-B23B-4D55-0EDC-2C4F289F3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8AE41529-2510-BBC1-3C10-DDE889B2A43C}"/>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POSTURA</a:t>
            </a:r>
            <a:br>
              <a:rPr lang="en-US" altLang="it-IT" sz="4800" kern="1200" dirty="0">
                <a:solidFill>
                  <a:srgbClr val="FFFFFF"/>
                </a:solidFill>
                <a:latin typeface="+mj-lt"/>
                <a:ea typeface="+mj-ea"/>
                <a:cs typeface="+mj-cs"/>
              </a:rPr>
            </a:br>
            <a:r>
              <a:rPr lang="en-US" altLang="it-IT" sz="4800" dirty="0">
                <a:solidFill>
                  <a:srgbClr val="FFFFFF"/>
                </a:solidFill>
              </a:rPr>
              <a:t>SEDUTA</a:t>
            </a:r>
            <a:br>
              <a:rPr lang="en-US" altLang="it-IT" sz="4800" dirty="0">
                <a:solidFill>
                  <a:srgbClr val="FFFFFF"/>
                </a:solidFill>
              </a:rPr>
            </a:br>
            <a:r>
              <a:rPr lang="en-US" altLang="it-IT" sz="4800" dirty="0">
                <a:solidFill>
                  <a:srgbClr val="FFFFFF"/>
                </a:solidFill>
              </a:rPr>
              <a:t>STATICA</a:t>
            </a:r>
            <a:br>
              <a:rPr lang="en-US" altLang="it-IT" sz="4800" kern="1200" dirty="0">
                <a:solidFill>
                  <a:srgbClr val="FFFFFF"/>
                </a:solidFill>
                <a:latin typeface="+mj-lt"/>
                <a:ea typeface="+mj-ea"/>
                <a:cs typeface="+mj-cs"/>
              </a:rPr>
            </a:br>
            <a:r>
              <a:rPr lang="en-US" altLang="it-IT" sz="4800" dirty="0">
                <a:solidFill>
                  <a:srgbClr val="FFFFFF"/>
                </a:solidFill>
              </a:rPr>
              <a:t>DI LAVORO</a:t>
            </a:r>
            <a:endParaRPr lang="en-US" altLang="it-IT" sz="4800" kern="1200" dirty="0">
              <a:solidFill>
                <a:srgbClr val="FFFFFF"/>
              </a:solidFill>
              <a:latin typeface="+mj-lt"/>
              <a:ea typeface="+mj-ea"/>
              <a:cs typeface="+mj-cs"/>
            </a:endParaRPr>
          </a:p>
        </p:txBody>
      </p:sp>
      <p:pic>
        <p:nvPicPr>
          <p:cNvPr id="3" name="Immagine 2">
            <a:extLst>
              <a:ext uri="{FF2B5EF4-FFF2-40B4-BE49-F238E27FC236}">
                <a16:creationId xmlns:a16="http://schemas.microsoft.com/office/drawing/2014/main" id="{BBDEBECA-12D8-81A7-9DB1-6B092F391F4D}"/>
              </a:ext>
            </a:extLst>
          </p:cNvPr>
          <p:cNvPicPr>
            <a:picLocks noChangeAspect="1"/>
          </p:cNvPicPr>
          <p:nvPr/>
        </p:nvPicPr>
        <p:blipFill>
          <a:blip r:embed="rId2"/>
          <a:stretch>
            <a:fillRect/>
          </a:stretch>
        </p:blipFill>
        <p:spPr>
          <a:xfrm>
            <a:off x="441908" y="6252819"/>
            <a:ext cx="2343477" cy="1705213"/>
          </a:xfrm>
          <a:prstGeom prst="rect">
            <a:avLst/>
          </a:prstGeom>
        </p:spPr>
      </p:pic>
      <p:pic>
        <p:nvPicPr>
          <p:cNvPr id="6" name="Immagine 5">
            <a:extLst>
              <a:ext uri="{FF2B5EF4-FFF2-40B4-BE49-F238E27FC236}">
                <a16:creationId xmlns:a16="http://schemas.microsoft.com/office/drawing/2014/main" id="{DBDF36CA-E138-902C-3063-971F7FEB2E90}"/>
              </a:ext>
            </a:extLst>
          </p:cNvPr>
          <p:cNvPicPr>
            <a:picLocks noChangeAspect="1"/>
          </p:cNvPicPr>
          <p:nvPr/>
        </p:nvPicPr>
        <p:blipFill>
          <a:blip r:embed="rId3"/>
          <a:stretch>
            <a:fillRect/>
          </a:stretch>
        </p:blipFill>
        <p:spPr>
          <a:xfrm>
            <a:off x="5176114" y="613665"/>
            <a:ext cx="9217774" cy="6562164"/>
          </a:xfrm>
          <a:prstGeom prst="rect">
            <a:avLst/>
          </a:prstGeom>
        </p:spPr>
      </p:pic>
    </p:spTree>
    <p:extLst>
      <p:ext uri="{BB962C8B-B14F-4D97-AF65-F5344CB8AC3E}">
        <p14:creationId xmlns:p14="http://schemas.microsoft.com/office/powerpoint/2010/main" val="170856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863C13-512E-D2D2-0AA1-3275FD9DC837}"/>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023B1242-F3C3-8FB4-63B3-7F46EE554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89EB12EB-0639-1912-4734-3C4EEEF63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C94E63AC-4B35-97CB-C3E1-74C83945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78222975-1B5E-F3B0-1E06-29CCBB35D4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0DC3C1EB-4E88-FFE2-0593-17C286911F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4EB5B5A2-FE5E-0905-BF83-48F8E05DE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C5E6C21C-2E9F-18C8-66B4-BDDCDDE50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69DD8889-F22F-8E7B-9288-6BE49BAB2429}"/>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POSTURA</a:t>
            </a:r>
            <a:br>
              <a:rPr lang="en-US" altLang="it-IT" sz="4800" kern="1200" dirty="0">
                <a:solidFill>
                  <a:srgbClr val="FFFFFF"/>
                </a:solidFill>
                <a:latin typeface="+mj-lt"/>
                <a:ea typeface="+mj-ea"/>
                <a:cs typeface="+mj-cs"/>
              </a:rPr>
            </a:br>
            <a:r>
              <a:rPr lang="en-US" altLang="it-IT" sz="4800" dirty="0">
                <a:solidFill>
                  <a:srgbClr val="FFFFFF"/>
                </a:solidFill>
              </a:rPr>
              <a:t>SEDUTA</a:t>
            </a:r>
            <a:br>
              <a:rPr lang="en-US" altLang="it-IT" sz="4800" dirty="0">
                <a:solidFill>
                  <a:srgbClr val="FFFFFF"/>
                </a:solidFill>
              </a:rPr>
            </a:br>
            <a:r>
              <a:rPr lang="en-US" altLang="it-IT" sz="4800" dirty="0">
                <a:solidFill>
                  <a:srgbClr val="FFFFFF"/>
                </a:solidFill>
              </a:rPr>
              <a:t>STATICA</a:t>
            </a:r>
            <a:br>
              <a:rPr lang="en-US" altLang="it-IT" sz="4800" kern="1200" dirty="0">
                <a:solidFill>
                  <a:srgbClr val="FFFFFF"/>
                </a:solidFill>
                <a:latin typeface="+mj-lt"/>
                <a:ea typeface="+mj-ea"/>
                <a:cs typeface="+mj-cs"/>
              </a:rPr>
            </a:br>
            <a:r>
              <a:rPr lang="en-US" altLang="it-IT" sz="4800" dirty="0">
                <a:solidFill>
                  <a:srgbClr val="FFFFFF"/>
                </a:solidFill>
              </a:rPr>
              <a:t>DI LAVORO</a:t>
            </a:r>
            <a:endParaRPr lang="en-US" altLang="it-IT" sz="4800" kern="1200" dirty="0">
              <a:solidFill>
                <a:srgbClr val="FFFFFF"/>
              </a:solidFill>
              <a:latin typeface="+mj-lt"/>
              <a:ea typeface="+mj-ea"/>
              <a:cs typeface="+mj-cs"/>
            </a:endParaRPr>
          </a:p>
        </p:txBody>
      </p:sp>
      <p:pic>
        <p:nvPicPr>
          <p:cNvPr id="3" name="Immagine 2">
            <a:extLst>
              <a:ext uri="{FF2B5EF4-FFF2-40B4-BE49-F238E27FC236}">
                <a16:creationId xmlns:a16="http://schemas.microsoft.com/office/drawing/2014/main" id="{D9FEBB2A-6C52-6118-8D18-1600735C01FD}"/>
              </a:ext>
            </a:extLst>
          </p:cNvPr>
          <p:cNvPicPr>
            <a:picLocks noChangeAspect="1"/>
          </p:cNvPicPr>
          <p:nvPr/>
        </p:nvPicPr>
        <p:blipFill>
          <a:blip r:embed="rId2"/>
          <a:stretch>
            <a:fillRect/>
          </a:stretch>
        </p:blipFill>
        <p:spPr>
          <a:xfrm>
            <a:off x="441908" y="6252819"/>
            <a:ext cx="2343477" cy="1705213"/>
          </a:xfrm>
          <a:prstGeom prst="rect">
            <a:avLst/>
          </a:prstGeom>
        </p:spPr>
      </p:pic>
      <p:pic>
        <p:nvPicPr>
          <p:cNvPr id="4" name="Immagine 3">
            <a:extLst>
              <a:ext uri="{FF2B5EF4-FFF2-40B4-BE49-F238E27FC236}">
                <a16:creationId xmlns:a16="http://schemas.microsoft.com/office/drawing/2014/main" id="{13EE6006-8FC1-7FD7-2C94-AF59FA2E2BE0}"/>
              </a:ext>
            </a:extLst>
          </p:cNvPr>
          <p:cNvPicPr>
            <a:picLocks noChangeAspect="1"/>
          </p:cNvPicPr>
          <p:nvPr/>
        </p:nvPicPr>
        <p:blipFill>
          <a:blip r:embed="rId3"/>
          <a:stretch>
            <a:fillRect/>
          </a:stretch>
        </p:blipFill>
        <p:spPr>
          <a:xfrm>
            <a:off x="5405457" y="400788"/>
            <a:ext cx="8700099" cy="4643762"/>
          </a:xfrm>
          <a:prstGeom prst="rect">
            <a:avLst/>
          </a:prstGeom>
        </p:spPr>
      </p:pic>
      <p:pic>
        <p:nvPicPr>
          <p:cNvPr id="7" name="Immagine 6">
            <a:extLst>
              <a:ext uri="{FF2B5EF4-FFF2-40B4-BE49-F238E27FC236}">
                <a16:creationId xmlns:a16="http://schemas.microsoft.com/office/drawing/2014/main" id="{135910EA-5EF4-BFF6-0C85-AD2D54E7B48C}"/>
              </a:ext>
            </a:extLst>
          </p:cNvPr>
          <p:cNvPicPr>
            <a:picLocks noChangeAspect="1"/>
          </p:cNvPicPr>
          <p:nvPr/>
        </p:nvPicPr>
        <p:blipFill>
          <a:blip r:embed="rId4"/>
          <a:stretch>
            <a:fillRect/>
          </a:stretch>
        </p:blipFill>
        <p:spPr>
          <a:xfrm>
            <a:off x="4973124" y="5727494"/>
            <a:ext cx="9525874" cy="1672126"/>
          </a:xfrm>
          <a:prstGeom prst="rect">
            <a:avLst/>
          </a:prstGeom>
        </p:spPr>
      </p:pic>
    </p:spTree>
    <p:extLst>
      <p:ext uri="{BB962C8B-B14F-4D97-AF65-F5344CB8AC3E}">
        <p14:creationId xmlns:p14="http://schemas.microsoft.com/office/powerpoint/2010/main" val="73482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D9649E-32D9-E117-B84C-EC560C52E415}"/>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E50E11C0-AEC1-DE6C-7CDC-2D2BD5FD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B6EE5698-77CB-3EB7-9AA2-17EA8E2FC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2DEAB42C-F148-E172-FFAC-C6E22AF3C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210750E7-126F-10D5-1BD7-AAB126C53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728A9DB6-821D-8F91-27AB-C5FB42365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277DDDC9-C648-208A-F4BC-ACDDD8B3D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94C0135C-C6D3-DC5E-DF37-F410D1A2A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CAE0D065-EFA6-C5DA-E805-A66E002DD779}"/>
              </a:ext>
            </a:extLst>
          </p:cNvPr>
          <p:cNvSpPr>
            <a:spLocks noGrp="1" noChangeArrowheads="1"/>
          </p:cNvSpPr>
          <p:nvPr>
            <p:ph type="title" idx="4294967295"/>
          </p:nvPr>
        </p:nvSpPr>
        <p:spPr>
          <a:xfrm>
            <a:off x="-204395" y="704226"/>
            <a:ext cx="5088666"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MOVIMENTAZIONE</a:t>
            </a:r>
            <a:br>
              <a:rPr lang="en-US" altLang="it-IT" sz="4800" kern="1200" dirty="0">
                <a:solidFill>
                  <a:srgbClr val="FFFFFF"/>
                </a:solidFill>
                <a:latin typeface="+mj-lt"/>
                <a:ea typeface="+mj-ea"/>
                <a:cs typeface="+mj-cs"/>
              </a:rPr>
            </a:br>
            <a:r>
              <a:rPr lang="en-US" altLang="it-IT" sz="4800" dirty="0">
                <a:solidFill>
                  <a:srgbClr val="FFFFFF"/>
                </a:solidFill>
              </a:rPr>
              <a:t>MANUALE</a:t>
            </a:r>
            <a:br>
              <a:rPr lang="en-US" altLang="it-IT" sz="4800" dirty="0">
                <a:solidFill>
                  <a:srgbClr val="FFFFFF"/>
                </a:solidFill>
              </a:rPr>
            </a:br>
            <a:r>
              <a:rPr lang="en-US" altLang="it-IT" sz="4800" kern="1200" dirty="0">
                <a:solidFill>
                  <a:srgbClr val="FFFFFF"/>
                </a:solidFill>
                <a:latin typeface="+mj-lt"/>
                <a:ea typeface="+mj-ea"/>
                <a:cs typeface="+mj-cs"/>
              </a:rPr>
              <a:t> DEI CARICHI</a:t>
            </a:r>
          </a:p>
        </p:txBody>
      </p:sp>
      <p:sp>
        <p:nvSpPr>
          <p:cNvPr id="5" name="CasellaDiTesto 4">
            <a:extLst>
              <a:ext uri="{FF2B5EF4-FFF2-40B4-BE49-F238E27FC236}">
                <a16:creationId xmlns:a16="http://schemas.microsoft.com/office/drawing/2014/main" id="{58DC893B-5693-ADD6-5C0A-F3A71E0BDCCC}"/>
              </a:ext>
            </a:extLst>
          </p:cNvPr>
          <p:cNvSpPr txBox="1"/>
          <p:nvPr/>
        </p:nvSpPr>
        <p:spPr>
          <a:xfrm>
            <a:off x="5282005" y="968188"/>
            <a:ext cx="9122484" cy="5509200"/>
          </a:xfrm>
          <a:prstGeom prst="rect">
            <a:avLst/>
          </a:prstGeom>
          <a:noFill/>
        </p:spPr>
        <p:txBody>
          <a:bodyPr wrap="square">
            <a:spAutoFit/>
          </a:bodyPr>
          <a:lstStyle/>
          <a:p>
            <a:pPr algn="just"/>
            <a:r>
              <a:rPr lang="it-IT" sz="3200" b="1" dirty="0" err="1"/>
              <a:t>D.Lgs.</a:t>
            </a:r>
            <a:r>
              <a:rPr lang="it-IT" sz="3200" b="1" dirty="0"/>
              <a:t> N 81/2008</a:t>
            </a:r>
          </a:p>
          <a:p>
            <a:pPr algn="just"/>
            <a:endParaRPr lang="it-IT" sz="3200" b="1" dirty="0"/>
          </a:p>
          <a:p>
            <a:pPr algn="just"/>
            <a:r>
              <a:rPr lang="it-IT" sz="3200" dirty="0"/>
              <a:t>Per movimentazione manuale dei carichi si intendono tutte quelle operazioni di trasporto </a:t>
            </a:r>
          </a:p>
          <a:p>
            <a:pPr algn="just"/>
            <a:r>
              <a:rPr lang="it-IT" sz="3200" dirty="0"/>
              <a:t>o di sostegno di un carico </a:t>
            </a:r>
          </a:p>
          <a:p>
            <a:pPr algn="just"/>
            <a:r>
              <a:rPr lang="it-IT" sz="3200" dirty="0"/>
              <a:t>ad opera di uno o più lavoratori, </a:t>
            </a:r>
          </a:p>
          <a:p>
            <a:pPr algn="just"/>
            <a:r>
              <a:rPr lang="it-IT" sz="3200" dirty="0"/>
              <a:t>comprese le azioni del sollevare o spostare un carico che, </a:t>
            </a:r>
          </a:p>
          <a:p>
            <a:pPr algn="just"/>
            <a:r>
              <a:rPr lang="it-IT" sz="3200" dirty="0"/>
              <a:t>per le loro caratteristiche o in conseguenza delle condizioni ergonomiche sfavorevoli, </a:t>
            </a:r>
          </a:p>
          <a:p>
            <a:pPr algn="just"/>
            <a:r>
              <a:rPr lang="it-IT" sz="3200" dirty="0"/>
              <a:t>Comportano, tra l’altro, rischi di lesioni dorso-lombari</a:t>
            </a:r>
          </a:p>
        </p:txBody>
      </p:sp>
    </p:spTree>
    <p:extLst>
      <p:ext uri="{BB962C8B-B14F-4D97-AF65-F5344CB8AC3E}">
        <p14:creationId xmlns:p14="http://schemas.microsoft.com/office/powerpoint/2010/main" val="327197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499BFB-E551-A938-32DE-C1816E980C70}"/>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73B45102-8AE2-28C8-AD59-4746B265B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7D9C178E-D84B-44E4-E7E4-1F6634DEA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A8041A0D-5979-DA2E-FD89-5728A324A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33956077-2CEC-4EF5-A4DD-7660F52DB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A96BCFB5-F05E-5A8D-4233-0C7EC5C79A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0ADCCAFB-83DC-B784-F663-497EE3F77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0DE384D2-B067-77FA-F8D6-26168A6C5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A67359A2-1095-B404-C959-D166D44D346F}"/>
              </a:ext>
            </a:extLst>
          </p:cNvPr>
          <p:cNvSpPr>
            <a:spLocks noGrp="1" noChangeArrowheads="1"/>
          </p:cNvSpPr>
          <p:nvPr>
            <p:ph type="title" idx="4294967295"/>
          </p:nvPr>
        </p:nvSpPr>
        <p:spPr>
          <a:xfrm>
            <a:off x="-204395" y="704226"/>
            <a:ext cx="5088666"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MOVIMENTAZIONE</a:t>
            </a:r>
            <a:br>
              <a:rPr lang="en-US" altLang="it-IT" sz="4800" kern="1200" dirty="0">
                <a:solidFill>
                  <a:srgbClr val="FFFFFF"/>
                </a:solidFill>
                <a:latin typeface="+mj-lt"/>
                <a:ea typeface="+mj-ea"/>
                <a:cs typeface="+mj-cs"/>
              </a:rPr>
            </a:br>
            <a:r>
              <a:rPr lang="en-US" altLang="it-IT" sz="4800" dirty="0">
                <a:solidFill>
                  <a:srgbClr val="FFFFFF"/>
                </a:solidFill>
              </a:rPr>
              <a:t>MANUALE</a:t>
            </a:r>
            <a:br>
              <a:rPr lang="en-US" altLang="it-IT" sz="4800" dirty="0">
                <a:solidFill>
                  <a:srgbClr val="FFFFFF"/>
                </a:solidFill>
              </a:rPr>
            </a:br>
            <a:r>
              <a:rPr lang="en-US" altLang="it-IT" sz="4800" kern="1200" dirty="0">
                <a:solidFill>
                  <a:srgbClr val="FFFFFF"/>
                </a:solidFill>
                <a:latin typeface="+mj-lt"/>
                <a:ea typeface="+mj-ea"/>
                <a:cs typeface="+mj-cs"/>
              </a:rPr>
              <a:t> DEI CARICHI</a:t>
            </a:r>
          </a:p>
        </p:txBody>
      </p:sp>
      <p:pic>
        <p:nvPicPr>
          <p:cNvPr id="3" name="Immagine 2">
            <a:extLst>
              <a:ext uri="{FF2B5EF4-FFF2-40B4-BE49-F238E27FC236}">
                <a16:creationId xmlns:a16="http://schemas.microsoft.com/office/drawing/2014/main" id="{BF928E72-54AA-00EF-2E70-1E013E8E83E9}"/>
              </a:ext>
            </a:extLst>
          </p:cNvPr>
          <p:cNvPicPr>
            <a:picLocks noChangeAspect="1"/>
          </p:cNvPicPr>
          <p:nvPr/>
        </p:nvPicPr>
        <p:blipFill>
          <a:blip r:embed="rId2"/>
          <a:stretch>
            <a:fillRect/>
          </a:stretch>
        </p:blipFill>
        <p:spPr>
          <a:xfrm>
            <a:off x="5088655" y="865394"/>
            <a:ext cx="9105089" cy="3742660"/>
          </a:xfrm>
          <a:prstGeom prst="rect">
            <a:avLst/>
          </a:prstGeom>
        </p:spPr>
      </p:pic>
      <p:pic>
        <p:nvPicPr>
          <p:cNvPr id="6" name="Immagine 5">
            <a:extLst>
              <a:ext uri="{FF2B5EF4-FFF2-40B4-BE49-F238E27FC236}">
                <a16:creationId xmlns:a16="http://schemas.microsoft.com/office/drawing/2014/main" id="{B9E5A6A9-DEFF-DC24-8334-4C21644ED93A}"/>
              </a:ext>
            </a:extLst>
          </p:cNvPr>
          <p:cNvPicPr>
            <a:picLocks noChangeAspect="1"/>
          </p:cNvPicPr>
          <p:nvPr/>
        </p:nvPicPr>
        <p:blipFill>
          <a:blip r:embed="rId3"/>
          <a:stretch>
            <a:fillRect/>
          </a:stretch>
        </p:blipFill>
        <p:spPr>
          <a:xfrm>
            <a:off x="4971923" y="5607486"/>
            <a:ext cx="9221821" cy="1881963"/>
          </a:xfrm>
          <a:prstGeom prst="rect">
            <a:avLst/>
          </a:prstGeom>
        </p:spPr>
      </p:pic>
    </p:spTree>
    <p:extLst>
      <p:ext uri="{BB962C8B-B14F-4D97-AF65-F5344CB8AC3E}">
        <p14:creationId xmlns:p14="http://schemas.microsoft.com/office/powerpoint/2010/main" val="113969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0B937A-43FB-465B-C0D0-3C0BC6685C38}"/>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CA1FBC9C-95D6-9908-2514-C723E3927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F3005E33-6548-D567-F840-5849EF656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2A33D1E2-B942-3EA6-4F3E-5D91A64BF3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892741DE-C9F9-BD84-88A6-0F5A3F8231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A2D43084-C1BE-1044-7C3D-09BE19BFA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E3BD3BBF-0035-41EF-EE04-1BDFAA78FF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71377FFF-D5A0-9BBD-5577-0C38D75AFE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CF78898F-E69E-570B-CFBE-6836A518477C}"/>
              </a:ext>
            </a:extLst>
          </p:cNvPr>
          <p:cNvSpPr>
            <a:spLocks noGrp="1" noChangeArrowheads="1"/>
          </p:cNvSpPr>
          <p:nvPr>
            <p:ph type="title" idx="4294967295"/>
          </p:nvPr>
        </p:nvSpPr>
        <p:spPr>
          <a:xfrm>
            <a:off x="-204395" y="704226"/>
            <a:ext cx="5088666"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MOVIMENTAZIONE</a:t>
            </a:r>
            <a:br>
              <a:rPr lang="en-US" altLang="it-IT" sz="4800" kern="1200" dirty="0">
                <a:solidFill>
                  <a:srgbClr val="FFFFFF"/>
                </a:solidFill>
                <a:latin typeface="+mj-lt"/>
                <a:ea typeface="+mj-ea"/>
                <a:cs typeface="+mj-cs"/>
              </a:rPr>
            </a:br>
            <a:r>
              <a:rPr lang="en-US" altLang="it-IT" sz="4800" dirty="0">
                <a:solidFill>
                  <a:srgbClr val="FFFFFF"/>
                </a:solidFill>
              </a:rPr>
              <a:t>MANUALE</a:t>
            </a:r>
            <a:br>
              <a:rPr lang="en-US" altLang="it-IT" sz="4800" dirty="0">
                <a:solidFill>
                  <a:srgbClr val="FFFFFF"/>
                </a:solidFill>
              </a:rPr>
            </a:br>
            <a:r>
              <a:rPr lang="en-US" altLang="it-IT" sz="4800" kern="1200" dirty="0">
                <a:solidFill>
                  <a:srgbClr val="FFFFFF"/>
                </a:solidFill>
                <a:latin typeface="+mj-lt"/>
                <a:ea typeface="+mj-ea"/>
                <a:cs typeface="+mj-cs"/>
              </a:rPr>
              <a:t> DEI CARICHI</a:t>
            </a:r>
          </a:p>
        </p:txBody>
      </p:sp>
      <p:sp>
        <p:nvSpPr>
          <p:cNvPr id="4" name="CasellaDiTesto 3">
            <a:extLst>
              <a:ext uri="{FF2B5EF4-FFF2-40B4-BE49-F238E27FC236}">
                <a16:creationId xmlns:a16="http://schemas.microsoft.com/office/drawing/2014/main" id="{4EB9D61D-BCB3-A4DE-22B1-E8F50B5F23D9}"/>
              </a:ext>
            </a:extLst>
          </p:cNvPr>
          <p:cNvSpPr txBox="1"/>
          <p:nvPr/>
        </p:nvSpPr>
        <p:spPr>
          <a:xfrm>
            <a:off x="5681679" y="521311"/>
            <a:ext cx="7455048" cy="646331"/>
          </a:xfrm>
          <a:prstGeom prst="rect">
            <a:avLst/>
          </a:prstGeom>
          <a:noFill/>
        </p:spPr>
        <p:txBody>
          <a:bodyPr wrap="square">
            <a:spAutoFit/>
          </a:bodyPr>
          <a:lstStyle/>
          <a:p>
            <a:r>
              <a:rPr lang="it-IT" sz="3600" b="1" dirty="0"/>
              <a:t>ELEMENTI DI RISCHIO</a:t>
            </a:r>
          </a:p>
        </p:txBody>
      </p:sp>
      <p:pic>
        <p:nvPicPr>
          <p:cNvPr id="7" name="Immagine 6">
            <a:extLst>
              <a:ext uri="{FF2B5EF4-FFF2-40B4-BE49-F238E27FC236}">
                <a16:creationId xmlns:a16="http://schemas.microsoft.com/office/drawing/2014/main" id="{18D2B966-358E-B216-3253-8D40ABBA4384}"/>
              </a:ext>
            </a:extLst>
          </p:cNvPr>
          <p:cNvPicPr>
            <a:picLocks noChangeAspect="1"/>
          </p:cNvPicPr>
          <p:nvPr/>
        </p:nvPicPr>
        <p:blipFill>
          <a:blip r:embed="rId2"/>
          <a:stretch>
            <a:fillRect/>
          </a:stretch>
        </p:blipFill>
        <p:spPr>
          <a:xfrm>
            <a:off x="4980382" y="1285806"/>
            <a:ext cx="9182911" cy="2658140"/>
          </a:xfrm>
          <a:prstGeom prst="rect">
            <a:avLst/>
          </a:prstGeom>
        </p:spPr>
      </p:pic>
      <p:pic>
        <p:nvPicPr>
          <p:cNvPr id="9" name="Immagine 8">
            <a:extLst>
              <a:ext uri="{FF2B5EF4-FFF2-40B4-BE49-F238E27FC236}">
                <a16:creationId xmlns:a16="http://schemas.microsoft.com/office/drawing/2014/main" id="{BE33038E-7B81-68F3-D5F9-D586ED0F386B}"/>
              </a:ext>
            </a:extLst>
          </p:cNvPr>
          <p:cNvPicPr>
            <a:picLocks noChangeAspect="1"/>
          </p:cNvPicPr>
          <p:nvPr/>
        </p:nvPicPr>
        <p:blipFill>
          <a:blip r:embed="rId3"/>
          <a:stretch>
            <a:fillRect/>
          </a:stretch>
        </p:blipFill>
        <p:spPr>
          <a:xfrm>
            <a:off x="5049775" y="4910240"/>
            <a:ext cx="9647272" cy="1910108"/>
          </a:xfrm>
          <a:prstGeom prst="rect">
            <a:avLst/>
          </a:prstGeom>
        </p:spPr>
      </p:pic>
    </p:spTree>
    <p:extLst>
      <p:ext uri="{BB962C8B-B14F-4D97-AF65-F5344CB8AC3E}">
        <p14:creationId xmlns:p14="http://schemas.microsoft.com/office/powerpoint/2010/main" val="143222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B1B5DA-351D-D554-DE35-383DD7D0301C}"/>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726427F8-5C5E-1A65-A632-3F12F0C1F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9B214B1F-8C87-DF46-D5C1-DE6C40825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CE4B83FD-A823-E082-DB17-F597D4DA4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E577B2B1-63A1-D3E6-5003-B8523EB3F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9CED1C51-8E5A-23A6-AABD-0A2A2DC62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A949DC63-021D-8E65-4484-F9807C3BC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0A41A1C6-12B6-5EDC-1562-43D3ADAC3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DA4ADEB4-DFC7-8842-7251-7D21CAF10557}"/>
              </a:ext>
            </a:extLst>
          </p:cNvPr>
          <p:cNvSpPr>
            <a:spLocks noGrp="1" noChangeArrowheads="1"/>
          </p:cNvSpPr>
          <p:nvPr>
            <p:ph type="title" idx="4294967295"/>
          </p:nvPr>
        </p:nvSpPr>
        <p:spPr>
          <a:xfrm>
            <a:off x="-204395" y="704226"/>
            <a:ext cx="5088666"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MOVIMENTAZIONE</a:t>
            </a:r>
            <a:br>
              <a:rPr lang="en-US" altLang="it-IT" sz="4800" kern="1200" dirty="0">
                <a:solidFill>
                  <a:srgbClr val="FFFFFF"/>
                </a:solidFill>
                <a:latin typeface="+mj-lt"/>
                <a:ea typeface="+mj-ea"/>
                <a:cs typeface="+mj-cs"/>
              </a:rPr>
            </a:br>
            <a:r>
              <a:rPr lang="en-US" altLang="it-IT" sz="4800" dirty="0">
                <a:solidFill>
                  <a:srgbClr val="FFFFFF"/>
                </a:solidFill>
              </a:rPr>
              <a:t>MANUALE</a:t>
            </a:r>
            <a:br>
              <a:rPr lang="en-US" altLang="it-IT" sz="4800" dirty="0">
                <a:solidFill>
                  <a:srgbClr val="FFFFFF"/>
                </a:solidFill>
              </a:rPr>
            </a:br>
            <a:r>
              <a:rPr lang="en-US" altLang="it-IT" sz="4800" kern="1200" dirty="0">
                <a:solidFill>
                  <a:srgbClr val="FFFFFF"/>
                </a:solidFill>
                <a:latin typeface="+mj-lt"/>
                <a:ea typeface="+mj-ea"/>
                <a:cs typeface="+mj-cs"/>
              </a:rPr>
              <a:t> DEI CARICHI</a:t>
            </a:r>
          </a:p>
        </p:txBody>
      </p:sp>
      <p:sp>
        <p:nvSpPr>
          <p:cNvPr id="4" name="CasellaDiTesto 3">
            <a:extLst>
              <a:ext uri="{FF2B5EF4-FFF2-40B4-BE49-F238E27FC236}">
                <a16:creationId xmlns:a16="http://schemas.microsoft.com/office/drawing/2014/main" id="{24152504-2287-3E55-3C98-59F8411C9DAB}"/>
              </a:ext>
            </a:extLst>
          </p:cNvPr>
          <p:cNvSpPr txBox="1"/>
          <p:nvPr/>
        </p:nvSpPr>
        <p:spPr>
          <a:xfrm>
            <a:off x="5681679" y="521311"/>
            <a:ext cx="7455048" cy="646331"/>
          </a:xfrm>
          <a:prstGeom prst="rect">
            <a:avLst/>
          </a:prstGeom>
          <a:noFill/>
        </p:spPr>
        <p:txBody>
          <a:bodyPr wrap="square">
            <a:spAutoFit/>
          </a:bodyPr>
          <a:lstStyle/>
          <a:p>
            <a:r>
              <a:rPr lang="it-IT" sz="3600" b="1" dirty="0"/>
              <a:t>ELEMENTI DI RISCHIO</a:t>
            </a:r>
          </a:p>
        </p:txBody>
      </p:sp>
      <p:pic>
        <p:nvPicPr>
          <p:cNvPr id="3" name="Immagine 2">
            <a:extLst>
              <a:ext uri="{FF2B5EF4-FFF2-40B4-BE49-F238E27FC236}">
                <a16:creationId xmlns:a16="http://schemas.microsoft.com/office/drawing/2014/main" id="{93C9EBA6-7642-A146-3B20-A5ED4F9B470E}"/>
              </a:ext>
            </a:extLst>
          </p:cNvPr>
          <p:cNvPicPr>
            <a:picLocks noChangeAspect="1"/>
          </p:cNvPicPr>
          <p:nvPr/>
        </p:nvPicPr>
        <p:blipFill>
          <a:blip r:embed="rId2"/>
          <a:stretch>
            <a:fillRect/>
          </a:stretch>
        </p:blipFill>
        <p:spPr>
          <a:xfrm>
            <a:off x="5049775" y="1334906"/>
            <a:ext cx="8988357" cy="3434316"/>
          </a:xfrm>
          <a:prstGeom prst="rect">
            <a:avLst/>
          </a:prstGeom>
        </p:spPr>
      </p:pic>
      <p:pic>
        <p:nvPicPr>
          <p:cNvPr id="10" name="Immagine 9">
            <a:extLst>
              <a:ext uri="{FF2B5EF4-FFF2-40B4-BE49-F238E27FC236}">
                <a16:creationId xmlns:a16="http://schemas.microsoft.com/office/drawing/2014/main" id="{8499E9FB-50B5-6C9B-656B-89BA0E615CC4}"/>
              </a:ext>
            </a:extLst>
          </p:cNvPr>
          <p:cNvPicPr>
            <a:picLocks noChangeAspect="1"/>
          </p:cNvPicPr>
          <p:nvPr/>
        </p:nvPicPr>
        <p:blipFill>
          <a:blip r:embed="rId3"/>
          <a:stretch>
            <a:fillRect/>
          </a:stretch>
        </p:blipFill>
        <p:spPr>
          <a:xfrm>
            <a:off x="4933043" y="5585982"/>
            <a:ext cx="9105089" cy="1818167"/>
          </a:xfrm>
          <a:prstGeom prst="rect">
            <a:avLst/>
          </a:prstGeom>
        </p:spPr>
      </p:pic>
    </p:spTree>
    <p:extLst>
      <p:ext uri="{BB962C8B-B14F-4D97-AF65-F5344CB8AC3E}">
        <p14:creationId xmlns:p14="http://schemas.microsoft.com/office/powerpoint/2010/main" val="32213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59E54E-F242-86F6-B783-82BAFFD36C50}"/>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478DEC61-D7B2-79E6-CA03-C45A3524C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F8CB557B-84CD-397D-6082-AB9356766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36777F9A-F703-72B5-F8C5-0B227DE4C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C3FB6613-9D32-BEFC-FDCD-640724F002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C1793C9B-F2C3-20A3-45E6-53B98DF0A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9AD3DF1C-E1D1-65C1-C060-0917A3484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6E9BC705-D2E6-646A-982E-30AE10179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74D0431D-4C98-6FC1-22E8-206A2793B9C4}"/>
              </a:ext>
            </a:extLst>
          </p:cNvPr>
          <p:cNvSpPr>
            <a:spLocks noGrp="1" noChangeArrowheads="1"/>
          </p:cNvSpPr>
          <p:nvPr>
            <p:ph type="title" idx="4294967295"/>
          </p:nvPr>
        </p:nvSpPr>
        <p:spPr>
          <a:xfrm>
            <a:off x="-204395" y="704226"/>
            <a:ext cx="5088666"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MOVIMENTAZIONE</a:t>
            </a:r>
            <a:br>
              <a:rPr lang="en-US" altLang="it-IT" sz="4800" kern="1200" dirty="0">
                <a:solidFill>
                  <a:srgbClr val="FFFFFF"/>
                </a:solidFill>
                <a:latin typeface="+mj-lt"/>
                <a:ea typeface="+mj-ea"/>
                <a:cs typeface="+mj-cs"/>
              </a:rPr>
            </a:br>
            <a:r>
              <a:rPr lang="en-US" altLang="it-IT" sz="4800" dirty="0">
                <a:solidFill>
                  <a:srgbClr val="FFFFFF"/>
                </a:solidFill>
              </a:rPr>
              <a:t>MANUALE</a:t>
            </a:r>
            <a:br>
              <a:rPr lang="en-US" altLang="it-IT" sz="4800" dirty="0">
                <a:solidFill>
                  <a:srgbClr val="FFFFFF"/>
                </a:solidFill>
              </a:rPr>
            </a:br>
            <a:r>
              <a:rPr lang="en-US" altLang="it-IT" sz="4800" kern="1200" dirty="0">
                <a:solidFill>
                  <a:srgbClr val="FFFFFF"/>
                </a:solidFill>
                <a:latin typeface="+mj-lt"/>
                <a:ea typeface="+mj-ea"/>
                <a:cs typeface="+mj-cs"/>
              </a:rPr>
              <a:t> DEI CARICHI</a:t>
            </a:r>
          </a:p>
        </p:txBody>
      </p:sp>
      <p:sp>
        <p:nvSpPr>
          <p:cNvPr id="4" name="CasellaDiTesto 3">
            <a:extLst>
              <a:ext uri="{FF2B5EF4-FFF2-40B4-BE49-F238E27FC236}">
                <a16:creationId xmlns:a16="http://schemas.microsoft.com/office/drawing/2014/main" id="{19A806D2-0872-188B-8418-C9FD9E6B53F3}"/>
              </a:ext>
            </a:extLst>
          </p:cNvPr>
          <p:cNvSpPr txBox="1"/>
          <p:nvPr/>
        </p:nvSpPr>
        <p:spPr>
          <a:xfrm>
            <a:off x="5681679" y="521311"/>
            <a:ext cx="7455048" cy="646331"/>
          </a:xfrm>
          <a:prstGeom prst="rect">
            <a:avLst/>
          </a:prstGeom>
          <a:noFill/>
        </p:spPr>
        <p:txBody>
          <a:bodyPr wrap="square">
            <a:spAutoFit/>
          </a:bodyPr>
          <a:lstStyle/>
          <a:p>
            <a:r>
              <a:rPr lang="it-IT" sz="3600" b="1" dirty="0"/>
              <a:t>ELEMENTI DI RISCHIO</a:t>
            </a:r>
          </a:p>
        </p:txBody>
      </p:sp>
      <p:pic>
        <p:nvPicPr>
          <p:cNvPr id="5" name="Immagine 4">
            <a:extLst>
              <a:ext uri="{FF2B5EF4-FFF2-40B4-BE49-F238E27FC236}">
                <a16:creationId xmlns:a16="http://schemas.microsoft.com/office/drawing/2014/main" id="{9075E28D-AF59-A124-94CC-1D85461983CB}"/>
              </a:ext>
            </a:extLst>
          </p:cNvPr>
          <p:cNvPicPr>
            <a:picLocks noChangeAspect="1"/>
          </p:cNvPicPr>
          <p:nvPr/>
        </p:nvPicPr>
        <p:blipFill>
          <a:blip r:embed="rId2"/>
          <a:srcRect b="40746"/>
          <a:stretch>
            <a:fillRect/>
          </a:stretch>
        </p:blipFill>
        <p:spPr>
          <a:xfrm>
            <a:off x="5088655" y="1933892"/>
            <a:ext cx="9028959" cy="3742513"/>
          </a:xfrm>
          <a:prstGeom prst="rect">
            <a:avLst/>
          </a:prstGeom>
        </p:spPr>
      </p:pic>
    </p:spTree>
    <p:extLst>
      <p:ext uri="{BB962C8B-B14F-4D97-AF65-F5344CB8AC3E}">
        <p14:creationId xmlns:p14="http://schemas.microsoft.com/office/powerpoint/2010/main" val="381126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E19469-184A-09A7-B510-75705EAEABAA}"/>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748D2413-2E8A-A0D5-E1E6-2D0BB98F2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5477F3A9-F2E2-F958-A033-D11E742D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2458CF2B-3350-E888-2634-CA38CB033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CE262BE1-0F7F-BCA6-42BD-54BF6E29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F3B40E28-A8F5-2F1E-4CA5-ACCCC42C5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933A5CE5-DCAC-7365-1A1F-672A70830E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92DD782C-300B-07A4-DA97-FB580F468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0A3A65C7-BE6E-238A-7472-720F3662CA2C}"/>
              </a:ext>
            </a:extLst>
          </p:cNvPr>
          <p:cNvSpPr>
            <a:spLocks noGrp="1" noChangeArrowheads="1"/>
          </p:cNvSpPr>
          <p:nvPr>
            <p:ph type="title" idx="4294967295"/>
          </p:nvPr>
        </p:nvSpPr>
        <p:spPr>
          <a:xfrm>
            <a:off x="-204395" y="704226"/>
            <a:ext cx="5088666"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MOVIMENTAZIONE</a:t>
            </a:r>
            <a:br>
              <a:rPr lang="en-US" altLang="it-IT" sz="4800" kern="1200" dirty="0">
                <a:solidFill>
                  <a:srgbClr val="FFFFFF"/>
                </a:solidFill>
                <a:latin typeface="+mj-lt"/>
                <a:ea typeface="+mj-ea"/>
                <a:cs typeface="+mj-cs"/>
              </a:rPr>
            </a:br>
            <a:r>
              <a:rPr lang="en-US" altLang="it-IT" sz="4800" dirty="0">
                <a:solidFill>
                  <a:srgbClr val="FFFFFF"/>
                </a:solidFill>
              </a:rPr>
              <a:t>MANUALE</a:t>
            </a:r>
            <a:br>
              <a:rPr lang="en-US" altLang="it-IT" sz="4800" dirty="0">
                <a:solidFill>
                  <a:srgbClr val="FFFFFF"/>
                </a:solidFill>
              </a:rPr>
            </a:br>
            <a:r>
              <a:rPr lang="en-US" altLang="it-IT" sz="4800" kern="1200" dirty="0">
                <a:solidFill>
                  <a:srgbClr val="FFFFFF"/>
                </a:solidFill>
                <a:latin typeface="+mj-lt"/>
                <a:ea typeface="+mj-ea"/>
                <a:cs typeface="+mj-cs"/>
              </a:rPr>
              <a:t> DEI CARICHI</a:t>
            </a:r>
          </a:p>
        </p:txBody>
      </p:sp>
      <p:sp>
        <p:nvSpPr>
          <p:cNvPr id="4" name="CasellaDiTesto 3">
            <a:extLst>
              <a:ext uri="{FF2B5EF4-FFF2-40B4-BE49-F238E27FC236}">
                <a16:creationId xmlns:a16="http://schemas.microsoft.com/office/drawing/2014/main" id="{A7B883EC-D557-BBA6-E958-464519E77F13}"/>
              </a:ext>
            </a:extLst>
          </p:cNvPr>
          <p:cNvSpPr txBox="1"/>
          <p:nvPr/>
        </p:nvSpPr>
        <p:spPr>
          <a:xfrm>
            <a:off x="5681679" y="521311"/>
            <a:ext cx="7455048" cy="646331"/>
          </a:xfrm>
          <a:prstGeom prst="rect">
            <a:avLst/>
          </a:prstGeom>
          <a:noFill/>
        </p:spPr>
        <p:txBody>
          <a:bodyPr wrap="square">
            <a:spAutoFit/>
          </a:bodyPr>
          <a:lstStyle/>
          <a:p>
            <a:r>
              <a:rPr lang="it-IT" sz="3600" b="1" dirty="0"/>
              <a:t>ATTIVITA’ LAVORATIVE A RISCHIO</a:t>
            </a:r>
          </a:p>
        </p:txBody>
      </p:sp>
      <p:pic>
        <p:nvPicPr>
          <p:cNvPr id="5" name="Immagine 4">
            <a:extLst>
              <a:ext uri="{FF2B5EF4-FFF2-40B4-BE49-F238E27FC236}">
                <a16:creationId xmlns:a16="http://schemas.microsoft.com/office/drawing/2014/main" id="{1C69446D-A494-048C-0411-2329019190A0}"/>
              </a:ext>
            </a:extLst>
          </p:cNvPr>
          <p:cNvPicPr>
            <a:picLocks noChangeAspect="1"/>
          </p:cNvPicPr>
          <p:nvPr/>
        </p:nvPicPr>
        <p:blipFill>
          <a:blip r:embed="rId2"/>
          <a:srcRect t="59915"/>
          <a:stretch>
            <a:fillRect/>
          </a:stretch>
        </p:blipFill>
        <p:spPr>
          <a:xfrm>
            <a:off x="5088655" y="1470891"/>
            <a:ext cx="9027268" cy="2531666"/>
          </a:xfrm>
          <a:prstGeom prst="rect">
            <a:avLst/>
          </a:prstGeom>
        </p:spPr>
      </p:pic>
      <p:pic>
        <p:nvPicPr>
          <p:cNvPr id="3" name="Immagine 2">
            <a:extLst>
              <a:ext uri="{FF2B5EF4-FFF2-40B4-BE49-F238E27FC236}">
                <a16:creationId xmlns:a16="http://schemas.microsoft.com/office/drawing/2014/main" id="{BA21D500-A554-6975-068C-089F025AF035}"/>
              </a:ext>
            </a:extLst>
          </p:cNvPr>
          <p:cNvPicPr>
            <a:picLocks noChangeAspect="1"/>
          </p:cNvPicPr>
          <p:nvPr/>
        </p:nvPicPr>
        <p:blipFill>
          <a:blip r:embed="rId3"/>
          <a:stretch>
            <a:fillRect/>
          </a:stretch>
        </p:blipFill>
        <p:spPr>
          <a:xfrm>
            <a:off x="7840482" y="4227044"/>
            <a:ext cx="4845407" cy="3701106"/>
          </a:xfrm>
          <a:prstGeom prst="rect">
            <a:avLst/>
          </a:prstGeom>
        </p:spPr>
      </p:pic>
    </p:spTree>
    <p:extLst>
      <p:ext uri="{BB962C8B-B14F-4D97-AF65-F5344CB8AC3E}">
        <p14:creationId xmlns:p14="http://schemas.microsoft.com/office/powerpoint/2010/main" val="137186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3720" name="Rectangle 24371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722" name="Rectangle 24372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4630397" cy="190889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724" name="Rectangle 24372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738366" cy="190889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726" name="Rectangle 24372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38358" y="-1"/>
            <a:ext cx="4892038" cy="190889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728" name="Rectangle 24372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220" y="-1"/>
            <a:ext cx="14079175" cy="191691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714" name="Rectangle 2">
            <a:extLst>
              <a:ext uri="{FF2B5EF4-FFF2-40B4-BE49-F238E27FC236}">
                <a16:creationId xmlns:a16="http://schemas.microsoft.com/office/drawing/2014/main" id="{EBFD782C-28EA-E049-A2D0-7C38D6CAABBE}"/>
              </a:ext>
            </a:extLst>
          </p:cNvPr>
          <p:cNvSpPr>
            <a:spLocks noGrp="1" noChangeArrowheads="1"/>
          </p:cNvSpPr>
          <p:nvPr>
            <p:ph type="title" idx="4294967295"/>
          </p:nvPr>
        </p:nvSpPr>
        <p:spPr>
          <a:xfrm>
            <a:off x="1645918" y="353445"/>
            <a:ext cx="11875142" cy="1240403"/>
          </a:xfrm>
          <a:prstGeom prst="rect">
            <a:avLst/>
          </a:prstGeom>
        </p:spPr>
        <p:txBody>
          <a:bodyPr vert="horz" lIns="91440" tIns="45720" rIns="91440" bIns="45720" rtlCol="0" anchor="ctr">
            <a:normAutofit/>
          </a:bodyPr>
          <a:lstStyle/>
          <a:p>
            <a:pPr algn="l">
              <a:lnSpc>
                <a:spcPct val="90000"/>
              </a:lnSpc>
              <a:defRPr/>
            </a:pPr>
            <a:r>
              <a:rPr lang="en-US" altLang="it-IT" sz="4800" kern="1200">
                <a:solidFill>
                  <a:srgbClr val="FFFFFF"/>
                </a:solidFill>
                <a:latin typeface="+mj-lt"/>
                <a:ea typeface="+mj-ea"/>
                <a:cs typeface="+mj-cs"/>
              </a:rPr>
              <a:t>Dose equivalente (H)</a:t>
            </a:r>
          </a:p>
        </p:txBody>
      </p:sp>
      <p:sp>
        <p:nvSpPr>
          <p:cNvPr id="243715" name="Rectangle 3">
            <a:extLst>
              <a:ext uri="{FF2B5EF4-FFF2-40B4-BE49-F238E27FC236}">
                <a16:creationId xmlns:a16="http://schemas.microsoft.com/office/drawing/2014/main" id="{6C15A48B-CC59-F11D-9C2B-6DB96D029162}"/>
              </a:ext>
            </a:extLst>
          </p:cNvPr>
          <p:cNvSpPr>
            <a:spLocks noGrp="1" noChangeArrowheads="1"/>
          </p:cNvSpPr>
          <p:nvPr>
            <p:ph type="body" idx="4294967295"/>
          </p:nvPr>
        </p:nvSpPr>
        <p:spPr>
          <a:xfrm>
            <a:off x="742278" y="2270363"/>
            <a:ext cx="13102814" cy="5754842"/>
          </a:xfrm>
          <a:prstGeom prst="rect">
            <a:avLst/>
          </a:prstGeom>
        </p:spPr>
        <p:txBody>
          <a:bodyPr vert="horz" lIns="91440" tIns="45720" rIns="91440" bIns="45720" rtlCol="0" anchor="ctr">
            <a:normAutofit/>
          </a:bodyPr>
          <a:lstStyle/>
          <a:p>
            <a:pPr indent="-228600">
              <a:lnSpc>
                <a:spcPct val="90000"/>
              </a:lnSpc>
              <a:defRPr/>
            </a:pPr>
            <a:r>
              <a:rPr lang="en-US" altLang="it-IT" sz="2400" dirty="0"/>
              <a:t>Dose </a:t>
            </a:r>
            <a:r>
              <a:rPr lang="en-US" altLang="it-IT" sz="2400" dirty="0" err="1"/>
              <a:t>assorbita</a:t>
            </a:r>
            <a:r>
              <a:rPr lang="en-US" altLang="it-IT" sz="2400" dirty="0"/>
              <a:t> media in un </a:t>
            </a:r>
            <a:r>
              <a:rPr lang="en-US" altLang="it-IT" sz="2400" dirty="0" err="1"/>
              <a:t>tessuto</a:t>
            </a:r>
            <a:r>
              <a:rPr lang="en-US" altLang="it-IT" sz="2400" dirty="0"/>
              <a:t> od in un </a:t>
            </a:r>
            <a:r>
              <a:rPr lang="en-US" altLang="it-IT" sz="2400" dirty="0" err="1"/>
              <a:t>organo</a:t>
            </a:r>
            <a:r>
              <a:rPr lang="en-US" altLang="it-IT" sz="2400" dirty="0"/>
              <a:t>, </a:t>
            </a:r>
            <a:r>
              <a:rPr lang="en-US" altLang="it-IT" sz="2400" dirty="0" err="1"/>
              <a:t>ponderata</a:t>
            </a:r>
            <a:r>
              <a:rPr lang="en-US" altLang="it-IT" sz="2400" dirty="0"/>
              <a:t> in base al </a:t>
            </a:r>
            <a:r>
              <a:rPr lang="en-US" altLang="it-IT" sz="2400" dirty="0" err="1"/>
              <a:t>tipo</a:t>
            </a:r>
            <a:r>
              <a:rPr lang="en-US" altLang="it-IT" sz="2400" dirty="0"/>
              <a:t> ed alla </a:t>
            </a:r>
            <a:r>
              <a:rPr lang="en-US" altLang="it-IT" sz="2400" dirty="0" err="1"/>
              <a:t>qualità</a:t>
            </a:r>
            <a:r>
              <a:rPr lang="en-US" altLang="it-IT" sz="2400" dirty="0"/>
              <a:t> della </a:t>
            </a:r>
            <a:r>
              <a:rPr lang="en-US" altLang="it-IT" sz="2400" dirty="0" err="1"/>
              <a:t>radiazione</a:t>
            </a:r>
            <a:endParaRPr lang="en-US" altLang="it-IT" sz="2400" dirty="0"/>
          </a:p>
          <a:p>
            <a:pPr marL="114300" indent="0">
              <a:lnSpc>
                <a:spcPct val="90000"/>
              </a:lnSpc>
              <a:buNone/>
              <a:defRPr/>
            </a:pPr>
            <a:r>
              <a:rPr lang="en-US" altLang="it-IT" sz="2400" dirty="0" err="1"/>
              <a:t>Ht</a:t>
            </a:r>
            <a:r>
              <a:rPr lang="en-US" altLang="it-IT" sz="2400" dirty="0"/>
              <a:t> = </a:t>
            </a:r>
            <a:r>
              <a:rPr lang="en-US" altLang="it-IT" sz="2400" dirty="0">
                <a:sym typeface="Symbol" panose="05050102010706020507" pitchFamily="18" charset="2"/>
              </a:rPr>
              <a:t>D x </a:t>
            </a:r>
            <a:r>
              <a:rPr lang="en-US" altLang="it-IT" sz="2400" dirty="0" err="1">
                <a:sym typeface="Symbol" panose="05050102010706020507" pitchFamily="18" charset="2"/>
              </a:rPr>
              <a:t>Wr</a:t>
            </a:r>
            <a:endParaRPr lang="en-US" altLang="it-IT" sz="2400" dirty="0"/>
          </a:p>
          <a:p>
            <a:pPr indent="-228600">
              <a:lnSpc>
                <a:spcPct val="90000"/>
              </a:lnSpc>
              <a:defRPr/>
            </a:pPr>
            <a:r>
              <a:rPr lang="en-US" altLang="it-IT" sz="2400" b="1" dirty="0">
                <a:sym typeface="Symbol" panose="05050102010706020507" pitchFamily="18" charset="2"/>
              </a:rPr>
              <a:t>D</a:t>
            </a:r>
            <a:r>
              <a:rPr lang="en-US" altLang="it-IT" sz="2400" dirty="0">
                <a:sym typeface="Symbol" panose="05050102010706020507" pitchFamily="18" charset="2"/>
              </a:rPr>
              <a:t> = dose </a:t>
            </a:r>
            <a:r>
              <a:rPr lang="en-US" altLang="it-IT" sz="2400" dirty="0" err="1">
                <a:sym typeface="Symbol" panose="05050102010706020507" pitchFamily="18" charset="2"/>
              </a:rPr>
              <a:t>assorbita</a:t>
            </a:r>
            <a:endParaRPr lang="en-US" altLang="it-IT" sz="2400" dirty="0">
              <a:sym typeface="Symbol" panose="05050102010706020507" pitchFamily="18" charset="2"/>
            </a:endParaRPr>
          </a:p>
          <a:p>
            <a:pPr indent="-228600">
              <a:lnSpc>
                <a:spcPct val="90000"/>
              </a:lnSpc>
              <a:defRPr/>
            </a:pPr>
            <a:r>
              <a:rPr lang="en-US" altLang="it-IT" sz="2400" b="1" dirty="0" err="1">
                <a:sym typeface="Symbol" panose="05050102010706020507" pitchFamily="18" charset="2"/>
              </a:rPr>
              <a:t>Wr</a:t>
            </a:r>
            <a:r>
              <a:rPr lang="en-US" altLang="it-IT" sz="2400" dirty="0">
                <a:sym typeface="Symbol" panose="05050102010706020507" pitchFamily="18" charset="2"/>
              </a:rPr>
              <a:t> = </a:t>
            </a:r>
            <a:r>
              <a:rPr lang="en-US" altLang="it-IT" sz="2400" dirty="0" err="1">
                <a:sym typeface="Symbol" panose="05050102010706020507" pitchFamily="18" charset="2"/>
              </a:rPr>
              <a:t>fattore</a:t>
            </a:r>
            <a:r>
              <a:rPr lang="en-US" altLang="it-IT" sz="2400" dirty="0">
                <a:sym typeface="Symbol" panose="05050102010706020507" pitchFamily="18" charset="2"/>
              </a:rPr>
              <a:t> di </a:t>
            </a:r>
            <a:r>
              <a:rPr lang="en-US" altLang="it-IT" sz="2400" dirty="0" err="1">
                <a:sym typeface="Symbol" panose="05050102010706020507" pitchFamily="18" charset="2"/>
              </a:rPr>
              <a:t>ponderazione</a:t>
            </a:r>
            <a:r>
              <a:rPr lang="en-US" altLang="it-IT" sz="2400" dirty="0">
                <a:sym typeface="Symbol" panose="05050102010706020507" pitchFamily="18" charset="2"/>
              </a:rPr>
              <a:t> della </a:t>
            </a:r>
            <a:r>
              <a:rPr lang="en-US" altLang="it-IT" sz="2400" dirty="0" err="1">
                <a:sym typeface="Symbol" panose="05050102010706020507" pitchFamily="18" charset="2"/>
              </a:rPr>
              <a:t>radiazione</a:t>
            </a:r>
            <a:r>
              <a:rPr lang="en-US" altLang="it-IT" sz="2400" dirty="0">
                <a:sym typeface="Symbol" panose="05050102010706020507" pitchFamily="18" charset="2"/>
              </a:rPr>
              <a:t>*</a:t>
            </a:r>
          </a:p>
          <a:p>
            <a:pPr marL="114300" indent="0">
              <a:lnSpc>
                <a:spcPct val="90000"/>
              </a:lnSpc>
              <a:buNone/>
              <a:defRPr/>
            </a:pPr>
            <a:r>
              <a:rPr lang="en-US" altLang="it-IT" sz="2400" b="1" dirty="0">
                <a:sym typeface="Symbol" panose="05050102010706020507" pitchFamily="18" charset="2"/>
              </a:rPr>
              <a:t>è </a:t>
            </a:r>
            <a:r>
              <a:rPr lang="en-US" altLang="it-IT" sz="2400" b="1" dirty="0" err="1">
                <a:sym typeface="Symbol" panose="05050102010706020507" pitchFamily="18" charset="2"/>
              </a:rPr>
              <a:t>funzione</a:t>
            </a:r>
            <a:r>
              <a:rPr lang="en-US" altLang="it-IT" sz="2400" b="1" dirty="0">
                <a:sym typeface="Symbol" panose="05050102010706020507" pitchFamily="18" charset="2"/>
              </a:rPr>
              <a:t> </a:t>
            </a:r>
            <a:r>
              <a:rPr lang="en-US" altLang="it-IT" sz="2400" b="1" dirty="0" err="1">
                <a:sym typeface="Symbol" panose="05050102010706020507" pitchFamily="18" charset="2"/>
              </a:rPr>
              <a:t>dell’efficacia</a:t>
            </a:r>
            <a:r>
              <a:rPr lang="en-US" altLang="it-IT" sz="2400" b="1" dirty="0">
                <a:sym typeface="Symbol" panose="05050102010706020507" pitchFamily="18" charset="2"/>
              </a:rPr>
              <a:t> </a:t>
            </a:r>
            <a:r>
              <a:rPr lang="en-US" altLang="it-IT" sz="2400" b="1" dirty="0" err="1">
                <a:sym typeface="Symbol" panose="05050102010706020507" pitchFamily="18" charset="2"/>
              </a:rPr>
              <a:t>biologica</a:t>
            </a:r>
            <a:r>
              <a:rPr lang="en-US" altLang="it-IT" sz="2400" b="1" dirty="0">
                <a:sym typeface="Symbol" panose="05050102010706020507" pitchFamily="18" charset="2"/>
              </a:rPr>
              <a:t> </a:t>
            </a:r>
            <a:r>
              <a:rPr lang="en-US" altLang="it-IT" sz="2400" b="1" dirty="0" err="1">
                <a:sym typeface="Symbol" panose="05050102010706020507" pitchFamily="18" charset="2"/>
              </a:rPr>
              <a:t>relativa</a:t>
            </a:r>
            <a:r>
              <a:rPr lang="en-US" altLang="it-IT" sz="2400" b="1" dirty="0">
                <a:sym typeface="Symbol" panose="05050102010706020507" pitchFamily="18" charset="2"/>
              </a:rPr>
              <a:t> (EBR) a </a:t>
            </a:r>
            <a:r>
              <a:rPr lang="en-US" altLang="it-IT" sz="2400" b="1" dirty="0" err="1">
                <a:sym typeface="Symbol" panose="05050102010706020507" pitchFamily="18" charset="2"/>
              </a:rPr>
              <a:t>produrre</a:t>
            </a:r>
            <a:r>
              <a:rPr lang="en-US" altLang="it-IT" sz="2400" b="1" dirty="0">
                <a:sym typeface="Symbol" panose="05050102010706020507" pitchFamily="18" charset="2"/>
              </a:rPr>
              <a:t> </a:t>
            </a:r>
            <a:r>
              <a:rPr lang="en-US" altLang="it-IT" sz="2400" b="1" dirty="0" err="1">
                <a:sym typeface="Symbol" panose="05050102010706020507" pitchFamily="18" charset="2"/>
              </a:rPr>
              <a:t>effetti</a:t>
            </a:r>
            <a:r>
              <a:rPr lang="en-US" altLang="it-IT" sz="2400" b="1" dirty="0">
                <a:sym typeface="Symbol" panose="05050102010706020507" pitchFamily="18" charset="2"/>
              </a:rPr>
              <a:t> di </a:t>
            </a:r>
            <a:r>
              <a:rPr lang="en-US" altLang="it-IT" sz="2400" b="1" dirty="0" err="1">
                <a:sym typeface="Symbol" panose="05050102010706020507" pitchFamily="18" charset="2"/>
              </a:rPr>
              <a:t>tipo</a:t>
            </a:r>
            <a:r>
              <a:rPr lang="en-US" altLang="it-IT" sz="2400" b="1" dirty="0">
                <a:sym typeface="Symbol" panose="05050102010706020507" pitchFamily="18" charset="2"/>
              </a:rPr>
              <a:t> </a:t>
            </a:r>
            <a:r>
              <a:rPr lang="en-US" altLang="it-IT" sz="2400" b="1" dirty="0" err="1">
                <a:sym typeface="Symbol" panose="05050102010706020507" pitchFamily="18" charset="2"/>
              </a:rPr>
              <a:t>stocastico</a:t>
            </a:r>
            <a:endParaRPr lang="en-US" altLang="it-IT" sz="2400" b="1" dirty="0">
              <a:sym typeface="Symbol" panose="05050102010706020507" pitchFamily="18" charset="2"/>
            </a:endParaRPr>
          </a:p>
          <a:p>
            <a:pPr indent="-228600">
              <a:lnSpc>
                <a:spcPct val="90000"/>
              </a:lnSpc>
              <a:defRPr/>
            </a:pPr>
            <a:endParaRPr lang="en-US" altLang="it-IT" sz="2400" dirty="0">
              <a:sym typeface="Symbol" panose="05050102010706020507" pitchFamily="18" charset="2"/>
            </a:endParaRPr>
          </a:p>
          <a:p>
            <a:pPr indent="-228600">
              <a:lnSpc>
                <a:spcPct val="90000"/>
              </a:lnSpc>
              <a:defRPr/>
            </a:pPr>
            <a:r>
              <a:rPr lang="en-US" altLang="it-IT" sz="2400" dirty="0" err="1">
                <a:sym typeface="Symbol" panose="05050102010706020507" pitchFamily="18" charset="2"/>
              </a:rPr>
              <a:t>L’unità</a:t>
            </a:r>
            <a:r>
              <a:rPr lang="en-US" altLang="it-IT" sz="2400" dirty="0">
                <a:sym typeface="Symbol" panose="05050102010706020507" pitchFamily="18" charset="2"/>
              </a:rPr>
              <a:t> di </a:t>
            </a:r>
            <a:r>
              <a:rPr lang="en-US" altLang="it-IT" sz="2400" dirty="0" err="1">
                <a:sym typeface="Symbol" panose="05050102010706020507" pitchFamily="18" charset="2"/>
              </a:rPr>
              <a:t>misura</a:t>
            </a:r>
            <a:r>
              <a:rPr lang="en-US" altLang="it-IT" sz="2400" dirty="0">
                <a:sym typeface="Symbol" panose="05050102010706020507" pitchFamily="18" charset="2"/>
              </a:rPr>
              <a:t> della dose </a:t>
            </a:r>
            <a:r>
              <a:rPr lang="en-US" altLang="it-IT" sz="2400" dirty="0" err="1">
                <a:sym typeface="Symbol" panose="05050102010706020507" pitchFamily="18" charset="2"/>
              </a:rPr>
              <a:t>assorbita</a:t>
            </a:r>
            <a:r>
              <a:rPr lang="en-US" altLang="it-IT" sz="2400" dirty="0">
                <a:sym typeface="Symbol" panose="05050102010706020507" pitchFamily="18" charset="2"/>
              </a:rPr>
              <a:t> è il </a:t>
            </a:r>
            <a:r>
              <a:rPr lang="en-US" altLang="it-IT" sz="2400" b="1" dirty="0">
                <a:sym typeface="Symbol" panose="05050102010706020507" pitchFamily="18" charset="2"/>
              </a:rPr>
              <a:t>Sievert (Sv)</a:t>
            </a:r>
          </a:p>
          <a:p>
            <a:pPr indent="-228600">
              <a:lnSpc>
                <a:spcPct val="90000"/>
              </a:lnSpc>
              <a:defRPr/>
            </a:pPr>
            <a:r>
              <a:rPr lang="en-US" altLang="it-IT" sz="2400" dirty="0">
                <a:sym typeface="Symbol" panose="05050102010706020507" pitchFamily="18" charset="2"/>
              </a:rPr>
              <a:t>1 Sievert = 1 Joule/Kg = 100 rem</a:t>
            </a:r>
          </a:p>
          <a:p>
            <a:pPr marL="114300" indent="0">
              <a:lnSpc>
                <a:spcPct val="90000"/>
              </a:lnSpc>
              <a:buNone/>
              <a:defRPr/>
            </a:pPr>
            <a:endParaRPr lang="en-US" altLang="it-IT" sz="2400" dirty="0">
              <a:sym typeface="Symbol" panose="05050102010706020507" pitchFamily="18" charset="2"/>
            </a:endParaRPr>
          </a:p>
          <a:p>
            <a:pPr marL="114300" indent="0">
              <a:lnSpc>
                <a:spcPct val="90000"/>
              </a:lnSpc>
              <a:buNone/>
              <a:defRPr/>
            </a:pPr>
            <a:r>
              <a:rPr lang="it-IT" altLang="it-IT" sz="2400" b="1" dirty="0">
                <a:sym typeface="Symbol" panose="05050102010706020507" pitchFamily="18" charset="2"/>
              </a:rPr>
              <a:t>La dose equivalente è una grandezza dosimetrica che misura il danno biologico provocato dalle radiazioni ionizzanti su organi o tessuti, tenendo conto che tipi diversi di radiazioni causano danni diversi a parità di energia depositata. Si calcola moltiplicando la dose assorbita  per un fattore di ponderazione della radiazione</a:t>
            </a:r>
            <a:endParaRPr lang="en-US" altLang="it-IT" sz="2400" b="1" dirty="0">
              <a:sym typeface="Symbol" panose="05050102010706020507" pitchFamily="18" charset="2"/>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DAE925-A938-8A2F-E75F-FA5D690FEBE7}"/>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C41AF187-47FC-C55C-1D7C-1B2DD0C52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0285B9DA-616C-4A2B-0AB3-ADC303D93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7CB8E4F4-ECBB-5DC0-7EBE-CFBCB4A8C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29C948F9-DEA7-662C-63E3-CF17871F2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B9BE65F5-6EDE-3270-E6C9-96552E546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C78C1CEC-60CB-731E-0EBA-A07C54E95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E8BD2011-45DD-DA79-2A81-92D4AC310E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F44240B1-5F09-D391-1E2C-528AA0ED4161}"/>
              </a:ext>
            </a:extLst>
          </p:cNvPr>
          <p:cNvSpPr>
            <a:spLocks noGrp="1" noChangeArrowheads="1"/>
          </p:cNvSpPr>
          <p:nvPr>
            <p:ph type="title" idx="4294967295"/>
          </p:nvPr>
        </p:nvSpPr>
        <p:spPr>
          <a:xfrm>
            <a:off x="-204395" y="704226"/>
            <a:ext cx="5088666"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MOVIMENTAZIONE</a:t>
            </a:r>
            <a:br>
              <a:rPr lang="en-US" altLang="it-IT" sz="4800" kern="1200" dirty="0">
                <a:solidFill>
                  <a:srgbClr val="FFFFFF"/>
                </a:solidFill>
                <a:latin typeface="+mj-lt"/>
                <a:ea typeface="+mj-ea"/>
                <a:cs typeface="+mj-cs"/>
              </a:rPr>
            </a:br>
            <a:r>
              <a:rPr lang="en-US" altLang="it-IT" sz="4800" dirty="0">
                <a:solidFill>
                  <a:srgbClr val="FFFFFF"/>
                </a:solidFill>
              </a:rPr>
              <a:t>MANUALE</a:t>
            </a:r>
            <a:br>
              <a:rPr lang="en-US" altLang="it-IT" sz="4800" dirty="0">
                <a:solidFill>
                  <a:srgbClr val="FFFFFF"/>
                </a:solidFill>
              </a:rPr>
            </a:br>
            <a:r>
              <a:rPr lang="en-US" altLang="it-IT" sz="4800" kern="1200" dirty="0">
                <a:solidFill>
                  <a:srgbClr val="FFFFFF"/>
                </a:solidFill>
                <a:latin typeface="+mj-lt"/>
                <a:ea typeface="+mj-ea"/>
                <a:cs typeface="+mj-cs"/>
              </a:rPr>
              <a:t> DEI CARICHI</a:t>
            </a:r>
          </a:p>
        </p:txBody>
      </p:sp>
      <p:sp>
        <p:nvSpPr>
          <p:cNvPr id="4" name="CasellaDiTesto 3">
            <a:extLst>
              <a:ext uri="{FF2B5EF4-FFF2-40B4-BE49-F238E27FC236}">
                <a16:creationId xmlns:a16="http://schemas.microsoft.com/office/drawing/2014/main" id="{5D6E55C7-A84D-9447-253D-04951D18D784}"/>
              </a:ext>
            </a:extLst>
          </p:cNvPr>
          <p:cNvSpPr txBox="1"/>
          <p:nvPr/>
        </p:nvSpPr>
        <p:spPr>
          <a:xfrm>
            <a:off x="5681679" y="521311"/>
            <a:ext cx="7455048" cy="646331"/>
          </a:xfrm>
          <a:prstGeom prst="rect">
            <a:avLst/>
          </a:prstGeom>
          <a:noFill/>
        </p:spPr>
        <p:txBody>
          <a:bodyPr wrap="square">
            <a:spAutoFit/>
          </a:bodyPr>
          <a:lstStyle/>
          <a:p>
            <a:r>
              <a:rPr lang="it-IT" sz="3600" b="1" dirty="0"/>
              <a:t>ATTIVITA’ LAVORATIVE A RISCHIO</a:t>
            </a:r>
          </a:p>
        </p:txBody>
      </p:sp>
      <p:sp>
        <p:nvSpPr>
          <p:cNvPr id="3" name="CasellaDiTesto 2">
            <a:extLst>
              <a:ext uri="{FF2B5EF4-FFF2-40B4-BE49-F238E27FC236}">
                <a16:creationId xmlns:a16="http://schemas.microsoft.com/office/drawing/2014/main" id="{44E19CD8-F980-7260-F8C2-A672230E09C5}"/>
              </a:ext>
            </a:extLst>
          </p:cNvPr>
          <p:cNvSpPr txBox="1"/>
          <p:nvPr/>
        </p:nvSpPr>
        <p:spPr>
          <a:xfrm>
            <a:off x="5681679" y="1856651"/>
            <a:ext cx="7829926" cy="3785652"/>
          </a:xfrm>
          <a:prstGeom prst="rect">
            <a:avLst/>
          </a:prstGeom>
          <a:noFill/>
        </p:spPr>
        <p:txBody>
          <a:bodyPr wrap="square">
            <a:spAutoFit/>
          </a:bodyPr>
          <a:lstStyle/>
          <a:p>
            <a:endParaRPr lang="it-IT" sz="2400" dirty="0"/>
          </a:p>
          <a:p>
            <a:r>
              <a:rPr lang="it-IT" sz="2400" dirty="0"/>
              <a:t>• Non è descritta differenza tra sessi.</a:t>
            </a:r>
          </a:p>
          <a:p>
            <a:endParaRPr lang="it-IT" sz="2400" dirty="0"/>
          </a:p>
          <a:p>
            <a:r>
              <a:rPr lang="it-IT" sz="2400" dirty="0"/>
              <a:t>• Il medico del lavoro sorveglia il personale affetto da</a:t>
            </a:r>
          </a:p>
          <a:p>
            <a:r>
              <a:rPr lang="it-IT" sz="2400" dirty="0"/>
              <a:t>patologie cronico-degenerative della colonna vertebrale,</a:t>
            </a:r>
          </a:p>
          <a:p>
            <a:r>
              <a:rPr lang="it-IT" sz="2400" dirty="0"/>
              <a:t>attraverso valutazione ergonomica, al fine di ridurre il rischio</a:t>
            </a:r>
          </a:p>
          <a:p>
            <a:r>
              <a:rPr lang="it-IT" sz="2400" dirty="0"/>
              <a:t>di aumento del danno e dei costi sociali (assenze per</a:t>
            </a:r>
          </a:p>
          <a:p>
            <a:r>
              <a:rPr lang="it-IT" sz="2400" dirty="0"/>
              <a:t>malattia, cambiamenti di lavoro, invalidità) che rappresentano uno dei principali problemi sanitari del mondo del lavoro.</a:t>
            </a:r>
          </a:p>
        </p:txBody>
      </p:sp>
    </p:spTree>
    <p:extLst>
      <p:ext uri="{BB962C8B-B14F-4D97-AF65-F5344CB8AC3E}">
        <p14:creationId xmlns:p14="http://schemas.microsoft.com/office/powerpoint/2010/main" val="368205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C04606-FA4C-2F88-84C7-40FDE2E10EC7}"/>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DDE8B4AC-BD55-F75B-D18A-BA1EC0B22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06CE129A-41FF-2841-48EC-D6AF77E47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16C7AA70-FF40-C17E-4FFC-1B227ACA7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FF194270-6B2F-09BA-EB01-4436F30F1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2CD0D086-F94A-16B8-8EB3-B2323A7F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C7CAE0DC-63BE-720B-56C0-A358367CE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CBA4B0EE-82AA-B814-8C59-9AF1A8DFC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1AA303FE-73A3-CEA9-5061-3AD15C4EE65B}"/>
              </a:ext>
            </a:extLst>
          </p:cNvPr>
          <p:cNvSpPr>
            <a:spLocks noGrp="1" noChangeArrowheads="1"/>
          </p:cNvSpPr>
          <p:nvPr>
            <p:ph type="title" idx="4294967295"/>
          </p:nvPr>
        </p:nvSpPr>
        <p:spPr>
          <a:xfrm>
            <a:off x="-243275" y="1358891"/>
            <a:ext cx="5088666"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MOVIMENTAZIONE</a:t>
            </a:r>
            <a:br>
              <a:rPr lang="en-US" altLang="it-IT" sz="4800" kern="1200" dirty="0">
                <a:solidFill>
                  <a:srgbClr val="FFFFFF"/>
                </a:solidFill>
                <a:latin typeface="+mj-lt"/>
                <a:ea typeface="+mj-ea"/>
                <a:cs typeface="+mj-cs"/>
              </a:rPr>
            </a:br>
            <a:r>
              <a:rPr lang="en-US" altLang="it-IT" sz="4800" dirty="0">
                <a:solidFill>
                  <a:srgbClr val="FFFFFF"/>
                </a:solidFill>
              </a:rPr>
              <a:t>MANUALE</a:t>
            </a:r>
            <a:br>
              <a:rPr lang="en-US" altLang="it-IT" sz="4800" dirty="0">
                <a:solidFill>
                  <a:srgbClr val="FFFFFF"/>
                </a:solidFill>
              </a:rPr>
            </a:br>
            <a:r>
              <a:rPr lang="en-US" altLang="it-IT" sz="4800" kern="1200" dirty="0">
                <a:solidFill>
                  <a:srgbClr val="FFFFFF"/>
                </a:solidFill>
                <a:latin typeface="+mj-lt"/>
                <a:ea typeface="+mj-ea"/>
                <a:cs typeface="+mj-cs"/>
              </a:rPr>
              <a:t> DEI CARICHI</a:t>
            </a:r>
            <a:br>
              <a:rPr lang="en-US" altLang="it-IT" sz="4800" kern="1200" dirty="0">
                <a:solidFill>
                  <a:srgbClr val="FFFFFF"/>
                </a:solidFill>
                <a:latin typeface="+mj-lt"/>
                <a:ea typeface="+mj-ea"/>
                <a:cs typeface="+mj-cs"/>
              </a:rPr>
            </a:br>
            <a:r>
              <a:rPr lang="en-US" altLang="it-IT" sz="4800" dirty="0">
                <a:solidFill>
                  <a:srgbClr val="FFFFFF"/>
                </a:solidFill>
              </a:rPr>
              <a:t>ED ERGONOMIA</a:t>
            </a:r>
            <a:endParaRPr lang="en-US" altLang="it-IT" sz="4800" kern="1200" dirty="0">
              <a:solidFill>
                <a:srgbClr val="FFFFFF"/>
              </a:solidFill>
              <a:latin typeface="+mj-lt"/>
              <a:ea typeface="+mj-ea"/>
              <a:cs typeface="+mj-cs"/>
            </a:endParaRPr>
          </a:p>
        </p:txBody>
      </p:sp>
      <p:sp>
        <p:nvSpPr>
          <p:cNvPr id="5" name="CasellaDiTesto 4">
            <a:extLst>
              <a:ext uri="{FF2B5EF4-FFF2-40B4-BE49-F238E27FC236}">
                <a16:creationId xmlns:a16="http://schemas.microsoft.com/office/drawing/2014/main" id="{CE335979-9084-1EEE-171C-3207FF10CD3F}"/>
              </a:ext>
            </a:extLst>
          </p:cNvPr>
          <p:cNvSpPr txBox="1"/>
          <p:nvPr/>
        </p:nvSpPr>
        <p:spPr>
          <a:xfrm>
            <a:off x="5642798" y="603822"/>
            <a:ext cx="8514265" cy="5693866"/>
          </a:xfrm>
          <a:prstGeom prst="rect">
            <a:avLst/>
          </a:prstGeom>
          <a:noFill/>
        </p:spPr>
        <p:txBody>
          <a:bodyPr wrap="square">
            <a:spAutoFit/>
          </a:bodyPr>
          <a:lstStyle/>
          <a:p>
            <a:r>
              <a:rPr lang="it-IT" sz="2800" dirty="0"/>
              <a:t>Numerosi studi hanno dimostrato che quando sui</a:t>
            </a:r>
          </a:p>
          <a:p>
            <a:r>
              <a:rPr lang="it-IT" sz="2800" dirty="0"/>
              <a:t>dischi intervertebrali del segmento lombare, operano forze a compressione superiori a 300 Kg, Aumenta proporzionalmente il rischio di lombalgia.</a:t>
            </a:r>
          </a:p>
          <a:p>
            <a:endParaRPr lang="it-IT" sz="2800" dirty="0"/>
          </a:p>
          <a:p>
            <a:r>
              <a:rPr lang="it-IT" sz="2800" dirty="0"/>
              <a:t>• </a:t>
            </a:r>
            <a:r>
              <a:rPr lang="it-IT" sz="2800" b="1" dirty="0"/>
              <a:t>Per non superare tali valori, il peso raccomandato</a:t>
            </a:r>
          </a:p>
          <a:p>
            <a:r>
              <a:rPr lang="it-IT" sz="2800" b="1" dirty="0"/>
              <a:t>massimo ammissibile nelle migliori posizioni di</a:t>
            </a:r>
          </a:p>
          <a:p>
            <a:r>
              <a:rPr lang="it-IT" sz="2800" b="1" dirty="0"/>
              <a:t>sollevamento non deve superare i 25-30 Kg</a:t>
            </a:r>
            <a:r>
              <a:rPr lang="it-IT" sz="2800" dirty="0"/>
              <a:t>.</a:t>
            </a:r>
          </a:p>
          <a:p>
            <a:endParaRPr lang="it-IT" sz="2800" dirty="0"/>
          </a:p>
          <a:p>
            <a:r>
              <a:rPr lang="it-IT" sz="2800" dirty="0"/>
              <a:t>• Il lavoratore deve essere addestrato all’impiego delle</a:t>
            </a:r>
          </a:p>
          <a:p>
            <a:r>
              <a:rPr lang="it-IT" sz="2800" dirty="0"/>
              <a:t>migliori condizioni di sollevamento e mobilizzazione di</a:t>
            </a:r>
          </a:p>
          <a:p>
            <a:r>
              <a:rPr lang="it-IT" sz="2800" dirty="0"/>
              <a:t>un carico (movimento ergonomico), nonché essere in</a:t>
            </a:r>
          </a:p>
          <a:p>
            <a:r>
              <a:rPr lang="it-IT" sz="2800" dirty="0"/>
              <a:t>possesso dell’uso dei dispositivi utili a tal fine.</a:t>
            </a:r>
          </a:p>
        </p:txBody>
      </p:sp>
    </p:spTree>
    <p:extLst>
      <p:ext uri="{BB962C8B-B14F-4D97-AF65-F5344CB8AC3E}">
        <p14:creationId xmlns:p14="http://schemas.microsoft.com/office/powerpoint/2010/main" val="391238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C8E679-1E54-DCEE-266C-599908933CEA}"/>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DE223F23-8266-F9EF-182A-52BA03B3EE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661291CA-3EF1-E28D-0904-21BCCF851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3EFB2419-2E8A-70E9-1507-B33977A6FA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4D623BBA-12A7-3AA3-AF7C-C2C0D7C25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DB18BDB5-6C13-D111-6049-B0F7C46A2D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84ECC681-0B61-A2C6-C57F-F5CDF60F7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C0A16658-EBCE-DF31-27AC-8066C364A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54AD06E4-6F17-B195-D809-4BCD9B73C081}"/>
              </a:ext>
            </a:extLst>
          </p:cNvPr>
          <p:cNvSpPr>
            <a:spLocks noGrp="1" noChangeArrowheads="1"/>
          </p:cNvSpPr>
          <p:nvPr>
            <p:ph type="title" idx="4294967295"/>
          </p:nvPr>
        </p:nvSpPr>
        <p:spPr>
          <a:xfrm>
            <a:off x="-243275" y="1358891"/>
            <a:ext cx="5088666"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MOVIMENTAZIONE</a:t>
            </a:r>
            <a:br>
              <a:rPr lang="en-US" altLang="it-IT" sz="4800" kern="1200" dirty="0">
                <a:solidFill>
                  <a:srgbClr val="FFFFFF"/>
                </a:solidFill>
                <a:latin typeface="+mj-lt"/>
                <a:ea typeface="+mj-ea"/>
                <a:cs typeface="+mj-cs"/>
              </a:rPr>
            </a:br>
            <a:r>
              <a:rPr lang="en-US" altLang="it-IT" sz="4800" dirty="0">
                <a:solidFill>
                  <a:srgbClr val="FFFFFF"/>
                </a:solidFill>
              </a:rPr>
              <a:t>MANUALE</a:t>
            </a:r>
            <a:br>
              <a:rPr lang="en-US" altLang="it-IT" sz="4800" dirty="0">
                <a:solidFill>
                  <a:srgbClr val="FFFFFF"/>
                </a:solidFill>
              </a:rPr>
            </a:br>
            <a:r>
              <a:rPr lang="en-US" altLang="it-IT" sz="4800" kern="1200" dirty="0">
                <a:solidFill>
                  <a:srgbClr val="FFFFFF"/>
                </a:solidFill>
                <a:latin typeface="+mj-lt"/>
                <a:ea typeface="+mj-ea"/>
                <a:cs typeface="+mj-cs"/>
              </a:rPr>
              <a:t> DEI CARICHI</a:t>
            </a:r>
            <a:br>
              <a:rPr lang="en-US" altLang="it-IT" sz="4800" kern="1200" dirty="0">
                <a:solidFill>
                  <a:srgbClr val="FFFFFF"/>
                </a:solidFill>
                <a:latin typeface="+mj-lt"/>
                <a:ea typeface="+mj-ea"/>
                <a:cs typeface="+mj-cs"/>
              </a:rPr>
            </a:br>
            <a:r>
              <a:rPr lang="en-US" altLang="it-IT" sz="4800" dirty="0">
                <a:solidFill>
                  <a:srgbClr val="FFFFFF"/>
                </a:solidFill>
              </a:rPr>
              <a:t>ED ERGONOMIA</a:t>
            </a:r>
            <a:endParaRPr lang="en-US" altLang="it-IT" sz="4800" kern="1200" dirty="0">
              <a:solidFill>
                <a:srgbClr val="FFFFFF"/>
              </a:solidFill>
              <a:latin typeface="+mj-lt"/>
              <a:ea typeface="+mj-ea"/>
              <a:cs typeface="+mj-cs"/>
            </a:endParaRPr>
          </a:p>
        </p:txBody>
      </p:sp>
      <p:pic>
        <p:nvPicPr>
          <p:cNvPr id="3" name="Immagine 2">
            <a:extLst>
              <a:ext uri="{FF2B5EF4-FFF2-40B4-BE49-F238E27FC236}">
                <a16:creationId xmlns:a16="http://schemas.microsoft.com/office/drawing/2014/main" id="{AE02D806-7BF1-CD0A-1EF7-2CA2A4D274FE}"/>
              </a:ext>
            </a:extLst>
          </p:cNvPr>
          <p:cNvPicPr>
            <a:picLocks noChangeAspect="1"/>
          </p:cNvPicPr>
          <p:nvPr/>
        </p:nvPicPr>
        <p:blipFill>
          <a:blip r:embed="rId2"/>
          <a:stretch>
            <a:fillRect/>
          </a:stretch>
        </p:blipFill>
        <p:spPr>
          <a:xfrm>
            <a:off x="6336254" y="310569"/>
            <a:ext cx="7304442" cy="7710666"/>
          </a:xfrm>
          <a:prstGeom prst="rect">
            <a:avLst/>
          </a:prstGeom>
        </p:spPr>
      </p:pic>
    </p:spTree>
    <p:extLst>
      <p:ext uri="{BB962C8B-B14F-4D97-AF65-F5344CB8AC3E}">
        <p14:creationId xmlns:p14="http://schemas.microsoft.com/office/powerpoint/2010/main" val="274007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418069-0E61-6FF7-F537-F986C84FDEAB}"/>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B45D1103-0B6B-27EF-BD98-CFEC49DD2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D3BB3D63-E17F-B3CC-7C18-464F92BEB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C567EDC0-4750-367D-F037-D390DBF98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DAF3615E-10E9-DD73-BE7F-5AD429AF4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699EF804-F3BB-C197-7BAD-8E58808F9F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A7DE41ED-B56C-4BDB-6352-630FBC61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A7C324B2-7E1A-3168-016A-33991B350F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4833F748-7EEC-C37A-DB68-F20E4D1B47B8}"/>
              </a:ext>
            </a:extLst>
          </p:cNvPr>
          <p:cNvSpPr>
            <a:spLocks noGrp="1" noChangeArrowheads="1"/>
          </p:cNvSpPr>
          <p:nvPr>
            <p:ph type="title" idx="4294967295"/>
          </p:nvPr>
        </p:nvSpPr>
        <p:spPr>
          <a:xfrm>
            <a:off x="-243275" y="1358891"/>
            <a:ext cx="5088666"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PREVENZIONE</a:t>
            </a:r>
            <a:br>
              <a:rPr lang="en-US" altLang="it-IT" sz="4800" kern="1200" dirty="0">
                <a:solidFill>
                  <a:srgbClr val="FFFFFF"/>
                </a:solidFill>
                <a:latin typeface="+mj-lt"/>
                <a:ea typeface="+mj-ea"/>
                <a:cs typeface="+mj-cs"/>
              </a:rPr>
            </a:br>
            <a:r>
              <a:rPr lang="en-US" altLang="it-IT" sz="4800" dirty="0">
                <a:solidFill>
                  <a:srgbClr val="FFFFFF"/>
                </a:solidFill>
              </a:rPr>
              <a:t>DEI</a:t>
            </a:r>
            <a:br>
              <a:rPr lang="en-US" altLang="it-IT" sz="4800" dirty="0">
                <a:solidFill>
                  <a:srgbClr val="FFFFFF"/>
                </a:solidFill>
              </a:rPr>
            </a:br>
            <a:r>
              <a:rPr lang="en-US" altLang="it-IT" sz="4800" dirty="0">
                <a:solidFill>
                  <a:srgbClr val="FFFFFF"/>
                </a:solidFill>
              </a:rPr>
              <a:t>DISTURBI</a:t>
            </a:r>
            <a:br>
              <a:rPr lang="en-US" altLang="it-IT" sz="4800" dirty="0">
                <a:solidFill>
                  <a:srgbClr val="FFFFFF"/>
                </a:solidFill>
              </a:rPr>
            </a:br>
            <a:r>
              <a:rPr lang="en-US" altLang="it-IT" sz="4800" dirty="0">
                <a:solidFill>
                  <a:srgbClr val="FFFFFF"/>
                </a:solidFill>
              </a:rPr>
              <a:t>MUSCOLO-SCHELETRICI</a:t>
            </a:r>
            <a:endParaRPr lang="en-US" altLang="it-IT" sz="4800" kern="1200" dirty="0">
              <a:solidFill>
                <a:srgbClr val="FFFFFF"/>
              </a:solidFill>
              <a:latin typeface="+mj-lt"/>
              <a:ea typeface="+mj-ea"/>
              <a:cs typeface="+mj-cs"/>
            </a:endParaRPr>
          </a:p>
        </p:txBody>
      </p:sp>
      <p:pic>
        <p:nvPicPr>
          <p:cNvPr id="4" name="Immagine 3">
            <a:extLst>
              <a:ext uri="{FF2B5EF4-FFF2-40B4-BE49-F238E27FC236}">
                <a16:creationId xmlns:a16="http://schemas.microsoft.com/office/drawing/2014/main" id="{9F59DE34-82DA-A1DD-E97C-2708554EAD35}"/>
              </a:ext>
            </a:extLst>
          </p:cNvPr>
          <p:cNvPicPr>
            <a:picLocks noChangeAspect="1"/>
          </p:cNvPicPr>
          <p:nvPr/>
        </p:nvPicPr>
        <p:blipFill>
          <a:blip r:embed="rId2"/>
          <a:stretch>
            <a:fillRect/>
          </a:stretch>
        </p:blipFill>
        <p:spPr>
          <a:xfrm>
            <a:off x="5202630" y="2334410"/>
            <a:ext cx="9181256" cy="3089478"/>
          </a:xfrm>
          <a:prstGeom prst="rect">
            <a:avLst/>
          </a:prstGeom>
        </p:spPr>
      </p:pic>
    </p:spTree>
    <p:extLst>
      <p:ext uri="{BB962C8B-B14F-4D97-AF65-F5344CB8AC3E}">
        <p14:creationId xmlns:p14="http://schemas.microsoft.com/office/powerpoint/2010/main" val="323434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3272B5-118F-9708-9F86-8E14C13696D4}"/>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9EA79DE7-EC31-DE7F-FBF6-06EF96714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0F59BC9B-B336-614E-29F9-811C51665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9853253F-8069-88FF-B3B5-91158E3A9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74A4B7B6-FC2F-4202-6721-C2EE29C38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F939458C-A41A-2B1A-48ED-B81908073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673FA354-B15B-BF32-65D0-DF9A6B023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5AA2EA0B-8B24-655E-7EAA-DB180BC85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6D54F7C4-94D2-BFBB-9C40-AEA7AC6EC9D9}"/>
              </a:ext>
            </a:extLst>
          </p:cNvPr>
          <p:cNvSpPr>
            <a:spLocks noGrp="1" noChangeArrowheads="1"/>
          </p:cNvSpPr>
          <p:nvPr>
            <p:ph type="title" idx="4294967295"/>
          </p:nvPr>
        </p:nvSpPr>
        <p:spPr>
          <a:xfrm>
            <a:off x="-243275" y="1358891"/>
            <a:ext cx="5088666"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PREVENZIONE</a:t>
            </a:r>
            <a:br>
              <a:rPr lang="en-US" altLang="it-IT" sz="4800" kern="1200" dirty="0">
                <a:solidFill>
                  <a:srgbClr val="FFFFFF"/>
                </a:solidFill>
                <a:latin typeface="+mj-lt"/>
                <a:ea typeface="+mj-ea"/>
                <a:cs typeface="+mj-cs"/>
              </a:rPr>
            </a:br>
            <a:r>
              <a:rPr lang="en-US" altLang="it-IT" sz="4800" dirty="0">
                <a:solidFill>
                  <a:srgbClr val="FFFFFF"/>
                </a:solidFill>
              </a:rPr>
              <a:t>DEI</a:t>
            </a:r>
            <a:br>
              <a:rPr lang="en-US" altLang="it-IT" sz="4800" dirty="0">
                <a:solidFill>
                  <a:srgbClr val="FFFFFF"/>
                </a:solidFill>
              </a:rPr>
            </a:br>
            <a:r>
              <a:rPr lang="en-US" altLang="it-IT" sz="4800" dirty="0">
                <a:solidFill>
                  <a:srgbClr val="FFFFFF"/>
                </a:solidFill>
              </a:rPr>
              <a:t>DISTURBI</a:t>
            </a:r>
            <a:br>
              <a:rPr lang="en-US" altLang="it-IT" sz="4800" dirty="0">
                <a:solidFill>
                  <a:srgbClr val="FFFFFF"/>
                </a:solidFill>
              </a:rPr>
            </a:br>
            <a:r>
              <a:rPr lang="en-US" altLang="it-IT" sz="4800" dirty="0">
                <a:solidFill>
                  <a:srgbClr val="FFFFFF"/>
                </a:solidFill>
              </a:rPr>
              <a:t>MUSCOLO-SCHELETRICI</a:t>
            </a:r>
            <a:endParaRPr lang="en-US" altLang="it-IT" sz="4800" kern="1200" dirty="0">
              <a:solidFill>
                <a:srgbClr val="FFFFFF"/>
              </a:solidFill>
              <a:latin typeface="+mj-lt"/>
              <a:ea typeface="+mj-ea"/>
              <a:cs typeface="+mj-cs"/>
            </a:endParaRPr>
          </a:p>
        </p:txBody>
      </p:sp>
      <p:pic>
        <p:nvPicPr>
          <p:cNvPr id="3" name="Immagine 2">
            <a:extLst>
              <a:ext uri="{FF2B5EF4-FFF2-40B4-BE49-F238E27FC236}">
                <a16:creationId xmlns:a16="http://schemas.microsoft.com/office/drawing/2014/main" id="{1B9A6E07-78D5-32C2-E2BD-24973893DB1B}"/>
              </a:ext>
            </a:extLst>
          </p:cNvPr>
          <p:cNvPicPr>
            <a:picLocks noChangeAspect="1"/>
          </p:cNvPicPr>
          <p:nvPr/>
        </p:nvPicPr>
        <p:blipFill>
          <a:blip r:embed="rId2"/>
          <a:stretch>
            <a:fillRect/>
          </a:stretch>
        </p:blipFill>
        <p:spPr>
          <a:xfrm>
            <a:off x="5133103" y="1813612"/>
            <a:ext cx="9296461" cy="4914795"/>
          </a:xfrm>
          <a:prstGeom prst="rect">
            <a:avLst/>
          </a:prstGeom>
        </p:spPr>
      </p:pic>
    </p:spTree>
    <p:extLst>
      <p:ext uri="{BB962C8B-B14F-4D97-AF65-F5344CB8AC3E}">
        <p14:creationId xmlns:p14="http://schemas.microsoft.com/office/powerpoint/2010/main" val="139623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8FDDF7-1F14-619D-A98A-EA8D1D6442F3}"/>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31EDC0DC-86D2-DCDD-2D06-5986E41CF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E476E524-D79F-B2FF-1E05-F56A10E10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3E00B063-735F-A991-A5A3-23C29C3A6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1DC895BD-BCBC-0141-1569-E931EEA456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06BA1DDC-2F1B-03CD-6624-0A8224364B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84C5CC98-2F15-9871-96EE-C9DAB48F2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E8D5ACBF-151A-EF02-4AD7-721AD727D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E71D577B-8AB6-4C62-4C00-1A107C09D2A5}"/>
              </a:ext>
            </a:extLst>
          </p:cNvPr>
          <p:cNvSpPr>
            <a:spLocks noGrp="1" noChangeArrowheads="1"/>
          </p:cNvSpPr>
          <p:nvPr>
            <p:ph type="title" idx="4294967295"/>
          </p:nvPr>
        </p:nvSpPr>
        <p:spPr>
          <a:xfrm>
            <a:off x="-243275" y="1358891"/>
            <a:ext cx="5088666"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LA PREVENZIONE</a:t>
            </a:r>
            <a:br>
              <a:rPr lang="en-US" altLang="it-IT" sz="4800" kern="1200" dirty="0">
                <a:solidFill>
                  <a:srgbClr val="FFFFFF"/>
                </a:solidFill>
                <a:latin typeface="+mj-lt"/>
                <a:ea typeface="+mj-ea"/>
                <a:cs typeface="+mj-cs"/>
              </a:rPr>
            </a:br>
            <a:r>
              <a:rPr lang="en-US" altLang="it-IT" sz="4800" dirty="0">
                <a:solidFill>
                  <a:srgbClr val="FFFFFF"/>
                </a:solidFill>
              </a:rPr>
              <a:t>DEI</a:t>
            </a:r>
            <a:br>
              <a:rPr lang="en-US" altLang="it-IT" sz="4800" dirty="0">
                <a:solidFill>
                  <a:srgbClr val="FFFFFF"/>
                </a:solidFill>
              </a:rPr>
            </a:br>
            <a:r>
              <a:rPr lang="en-US" altLang="it-IT" sz="4800" dirty="0">
                <a:solidFill>
                  <a:srgbClr val="FFFFFF"/>
                </a:solidFill>
              </a:rPr>
              <a:t>DISTURBI</a:t>
            </a:r>
            <a:br>
              <a:rPr lang="en-US" altLang="it-IT" sz="4800" dirty="0">
                <a:solidFill>
                  <a:srgbClr val="FFFFFF"/>
                </a:solidFill>
              </a:rPr>
            </a:br>
            <a:r>
              <a:rPr lang="en-US" altLang="it-IT" sz="4800" dirty="0">
                <a:solidFill>
                  <a:srgbClr val="FFFFFF"/>
                </a:solidFill>
              </a:rPr>
              <a:t>MUSCOLO-SCHELETRICI</a:t>
            </a:r>
            <a:endParaRPr lang="en-US" altLang="it-IT" sz="4800" kern="1200" dirty="0">
              <a:solidFill>
                <a:srgbClr val="FFFFFF"/>
              </a:solidFill>
              <a:latin typeface="+mj-lt"/>
              <a:ea typeface="+mj-ea"/>
              <a:cs typeface="+mj-cs"/>
            </a:endParaRPr>
          </a:p>
        </p:txBody>
      </p:sp>
      <p:pic>
        <p:nvPicPr>
          <p:cNvPr id="4" name="Immagine 3">
            <a:extLst>
              <a:ext uri="{FF2B5EF4-FFF2-40B4-BE49-F238E27FC236}">
                <a16:creationId xmlns:a16="http://schemas.microsoft.com/office/drawing/2014/main" id="{8FF928B7-4C7D-38CE-9F1A-80B7D31A3B1D}"/>
              </a:ext>
            </a:extLst>
          </p:cNvPr>
          <p:cNvPicPr>
            <a:picLocks noChangeAspect="1"/>
          </p:cNvPicPr>
          <p:nvPr/>
        </p:nvPicPr>
        <p:blipFill>
          <a:blip r:embed="rId2"/>
          <a:stretch>
            <a:fillRect/>
          </a:stretch>
        </p:blipFill>
        <p:spPr>
          <a:xfrm>
            <a:off x="4845391" y="750877"/>
            <a:ext cx="9468245" cy="3171821"/>
          </a:xfrm>
          <a:prstGeom prst="rect">
            <a:avLst/>
          </a:prstGeom>
        </p:spPr>
      </p:pic>
      <p:pic>
        <p:nvPicPr>
          <p:cNvPr id="6" name="Immagine 5">
            <a:extLst>
              <a:ext uri="{FF2B5EF4-FFF2-40B4-BE49-F238E27FC236}">
                <a16:creationId xmlns:a16="http://schemas.microsoft.com/office/drawing/2014/main" id="{52DD7BC6-4E2B-09C1-66F5-FFFF639FA89B}"/>
              </a:ext>
            </a:extLst>
          </p:cNvPr>
          <p:cNvPicPr>
            <a:picLocks noChangeAspect="1"/>
          </p:cNvPicPr>
          <p:nvPr/>
        </p:nvPicPr>
        <p:blipFill>
          <a:blip r:embed="rId3"/>
          <a:stretch>
            <a:fillRect/>
          </a:stretch>
        </p:blipFill>
        <p:spPr>
          <a:xfrm>
            <a:off x="5105695" y="5431235"/>
            <a:ext cx="9260732" cy="1297172"/>
          </a:xfrm>
          <a:prstGeom prst="rect">
            <a:avLst/>
          </a:prstGeom>
        </p:spPr>
      </p:pic>
    </p:spTree>
    <p:extLst>
      <p:ext uri="{BB962C8B-B14F-4D97-AF65-F5344CB8AC3E}">
        <p14:creationId xmlns:p14="http://schemas.microsoft.com/office/powerpoint/2010/main" val="311557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2C2B02-6A2A-54BA-9D1A-1FDE83A650E7}"/>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6689E932-85BB-F8B5-8E0E-C3B82F70D9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060AAF9F-A1B2-EC91-4162-3B3D4F478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34CF046E-BCA3-AB91-4B85-77FBC3F2C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A7FE97A0-F962-073F-80E7-FE4BF9D7E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CD8E9D8F-40E6-8594-D016-8D4D252D7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0CDB891A-0E35-D191-3B47-C0BB9158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A0751519-CD5C-0EB9-7354-4506073D9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27AB89E3-C108-C7CD-33A2-E3C368282DE9}"/>
              </a:ext>
            </a:extLst>
          </p:cNvPr>
          <p:cNvSpPr>
            <a:spLocks noGrp="1" noChangeArrowheads="1"/>
          </p:cNvSpPr>
          <p:nvPr>
            <p:ph type="title" idx="4294967295"/>
          </p:nvPr>
        </p:nvSpPr>
        <p:spPr>
          <a:xfrm>
            <a:off x="-243275" y="1358891"/>
            <a:ext cx="5088666"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ERGONOMIA</a:t>
            </a:r>
            <a:br>
              <a:rPr lang="en-US" altLang="it-IT" sz="4800" kern="1200" dirty="0">
                <a:solidFill>
                  <a:srgbClr val="FFFFFF"/>
                </a:solidFill>
                <a:latin typeface="+mj-lt"/>
                <a:ea typeface="+mj-ea"/>
                <a:cs typeface="+mj-cs"/>
              </a:rPr>
            </a:br>
            <a:r>
              <a:rPr lang="en-US" altLang="it-IT" sz="4800" dirty="0">
                <a:solidFill>
                  <a:srgbClr val="FFFFFF"/>
                </a:solidFill>
              </a:rPr>
              <a:t>IN ATTIVITA’ PARTICOLARI</a:t>
            </a:r>
            <a:endParaRPr lang="en-US" altLang="it-IT" sz="4800" kern="1200" dirty="0">
              <a:solidFill>
                <a:srgbClr val="FFFFFF"/>
              </a:solidFill>
              <a:latin typeface="+mj-lt"/>
              <a:ea typeface="+mj-ea"/>
              <a:cs typeface="+mj-cs"/>
            </a:endParaRPr>
          </a:p>
        </p:txBody>
      </p:sp>
      <p:pic>
        <p:nvPicPr>
          <p:cNvPr id="3" name="Immagine 2">
            <a:extLst>
              <a:ext uri="{FF2B5EF4-FFF2-40B4-BE49-F238E27FC236}">
                <a16:creationId xmlns:a16="http://schemas.microsoft.com/office/drawing/2014/main" id="{607D394C-647B-5D62-1041-638C13D95E2D}"/>
              </a:ext>
            </a:extLst>
          </p:cNvPr>
          <p:cNvPicPr>
            <a:picLocks noChangeAspect="1"/>
          </p:cNvPicPr>
          <p:nvPr/>
        </p:nvPicPr>
        <p:blipFill>
          <a:blip r:embed="rId2"/>
          <a:stretch>
            <a:fillRect/>
          </a:stretch>
        </p:blipFill>
        <p:spPr>
          <a:xfrm>
            <a:off x="4999837" y="103538"/>
            <a:ext cx="9144000" cy="7783033"/>
          </a:xfrm>
          <a:prstGeom prst="rect">
            <a:avLst/>
          </a:prstGeom>
        </p:spPr>
      </p:pic>
    </p:spTree>
    <p:extLst>
      <p:ext uri="{BB962C8B-B14F-4D97-AF65-F5344CB8AC3E}">
        <p14:creationId xmlns:p14="http://schemas.microsoft.com/office/powerpoint/2010/main" val="26166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794693-D960-01E6-AC36-7D233E53D1A1}"/>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92B34183-46B7-4343-0681-91E6E16E45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3F9C825E-CD38-CAED-6CD7-70D167A7F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EE145780-2C47-6819-5A73-17067A99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4290C3BF-F4EB-B7DC-C21D-DB4757C73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9A2494D6-6DDF-1D26-D6EF-6BAB2C244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E68EA059-B7D4-F806-4559-A1768C63A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128684CE-1FBD-87B4-AEC3-FD487B98D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5727132D-69B7-1928-ED3D-683D1368F034}"/>
              </a:ext>
            </a:extLst>
          </p:cNvPr>
          <p:cNvSpPr>
            <a:spLocks noGrp="1" noChangeArrowheads="1"/>
          </p:cNvSpPr>
          <p:nvPr>
            <p:ph type="title" idx="4294967295"/>
          </p:nvPr>
        </p:nvSpPr>
        <p:spPr>
          <a:xfrm>
            <a:off x="-243275" y="1358891"/>
            <a:ext cx="5088666"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ERGONOMIA</a:t>
            </a:r>
            <a:br>
              <a:rPr lang="en-US" altLang="it-IT" sz="4800" kern="1200" dirty="0">
                <a:solidFill>
                  <a:srgbClr val="FFFFFF"/>
                </a:solidFill>
                <a:latin typeface="+mj-lt"/>
                <a:ea typeface="+mj-ea"/>
                <a:cs typeface="+mj-cs"/>
              </a:rPr>
            </a:br>
            <a:r>
              <a:rPr lang="en-US" altLang="it-IT" sz="4800" dirty="0">
                <a:solidFill>
                  <a:srgbClr val="FFFFFF"/>
                </a:solidFill>
              </a:rPr>
              <a:t>IN ATTIVITA’ PARTICOLARI</a:t>
            </a:r>
            <a:endParaRPr lang="en-US" altLang="it-IT" sz="4800" kern="1200" dirty="0">
              <a:solidFill>
                <a:srgbClr val="FFFFFF"/>
              </a:solidFill>
              <a:latin typeface="+mj-lt"/>
              <a:ea typeface="+mj-ea"/>
              <a:cs typeface="+mj-cs"/>
            </a:endParaRPr>
          </a:p>
        </p:txBody>
      </p:sp>
      <p:pic>
        <p:nvPicPr>
          <p:cNvPr id="4" name="Immagine 3">
            <a:extLst>
              <a:ext uri="{FF2B5EF4-FFF2-40B4-BE49-F238E27FC236}">
                <a16:creationId xmlns:a16="http://schemas.microsoft.com/office/drawing/2014/main" id="{53F1C7CA-D73F-46EE-1EEC-B1C0F8581D24}"/>
              </a:ext>
            </a:extLst>
          </p:cNvPr>
          <p:cNvPicPr>
            <a:picLocks noChangeAspect="1"/>
          </p:cNvPicPr>
          <p:nvPr/>
        </p:nvPicPr>
        <p:blipFill>
          <a:blip r:embed="rId2"/>
          <a:stretch>
            <a:fillRect/>
          </a:stretch>
        </p:blipFill>
        <p:spPr>
          <a:xfrm>
            <a:off x="5088655" y="327670"/>
            <a:ext cx="9182911" cy="2668772"/>
          </a:xfrm>
          <a:prstGeom prst="rect">
            <a:avLst/>
          </a:prstGeom>
        </p:spPr>
      </p:pic>
      <p:pic>
        <p:nvPicPr>
          <p:cNvPr id="6" name="Immagine 5">
            <a:extLst>
              <a:ext uri="{FF2B5EF4-FFF2-40B4-BE49-F238E27FC236}">
                <a16:creationId xmlns:a16="http://schemas.microsoft.com/office/drawing/2014/main" id="{FA5A29C7-8B4D-8563-7D8D-6F4EBA1C4DBE}"/>
              </a:ext>
            </a:extLst>
          </p:cNvPr>
          <p:cNvPicPr>
            <a:picLocks noChangeAspect="1"/>
          </p:cNvPicPr>
          <p:nvPr/>
        </p:nvPicPr>
        <p:blipFill>
          <a:blip r:embed="rId3"/>
          <a:stretch>
            <a:fillRect/>
          </a:stretch>
        </p:blipFill>
        <p:spPr>
          <a:xfrm>
            <a:off x="7469579" y="3216507"/>
            <a:ext cx="5835570" cy="4793027"/>
          </a:xfrm>
          <a:prstGeom prst="rect">
            <a:avLst/>
          </a:prstGeom>
        </p:spPr>
      </p:pic>
    </p:spTree>
    <p:extLst>
      <p:ext uri="{BB962C8B-B14F-4D97-AF65-F5344CB8AC3E}">
        <p14:creationId xmlns:p14="http://schemas.microsoft.com/office/powerpoint/2010/main" val="103934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342BCD-DFC3-F97B-D4CC-85BA1AB9602A}"/>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49641F82-287D-2A4F-7363-96C2F7806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D6C44FA3-52A0-C9C2-B2F8-2EEA461B3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C0046A4B-A159-F286-7CE3-A3EA52AEB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F9EA9AEC-591A-8288-B873-985668638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9F477690-E032-F317-6E71-7A179EF91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D82D58EB-4815-E3EE-BD7D-19CDD432CC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FFC2D405-61ED-FCA6-6FE1-AD906A6E1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273704AD-7703-62F3-D4C3-F2B0004F5E85}"/>
              </a:ext>
            </a:extLst>
          </p:cNvPr>
          <p:cNvSpPr>
            <a:spLocks noGrp="1" noChangeArrowheads="1"/>
          </p:cNvSpPr>
          <p:nvPr>
            <p:ph type="title" idx="4294967295"/>
          </p:nvPr>
        </p:nvSpPr>
        <p:spPr>
          <a:xfrm>
            <a:off x="-243275" y="1358891"/>
            <a:ext cx="5088666"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ERGONOMIA</a:t>
            </a:r>
            <a:br>
              <a:rPr lang="en-US" altLang="it-IT" sz="4800" kern="1200" dirty="0">
                <a:solidFill>
                  <a:srgbClr val="FFFFFF"/>
                </a:solidFill>
                <a:latin typeface="+mj-lt"/>
                <a:ea typeface="+mj-ea"/>
                <a:cs typeface="+mj-cs"/>
              </a:rPr>
            </a:br>
            <a:r>
              <a:rPr lang="en-US" altLang="it-IT" sz="4800" dirty="0">
                <a:solidFill>
                  <a:srgbClr val="FFFFFF"/>
                </a:solidFill>
              </a:rPr>
              <a:t>IN ATTIVITA’ PARTICOLARI</a:t>
            </a:r>
            <a:endParaRPr lang="en-US" altLang="it-IT" sz="4800" kern="1200" dirty="0">
              <a:solidFill>
                <a:srgbClr val="FFFFFF"/>
              </a:solidFill>
              <a:latin typeface="+mj-lt"/>
              <a:ea typeface="+mj-ea"/>
              <a:cs typeface="+mj-cs"/>
            </a:endParaRPr>
          </a:p>
        </p:txBody>
      </p:sp>
      <p:pic>
        <p:nvPicPr>
          <p:cNvPr id="3" name="Immagine 2">
            <a:extLst>
              <a:ext uri="{FF2B5EF4-FFF2-40B4-BE49-F238E27FC236}">
                <a16:creationId xmlns:a16="http://schemas.microsoft.com/office/drawing/2014/main" id="{74F7CA85-30B0-7AA3-3644-D7CD9CA6F6C0}"/>
              </a:ext>
            </a:extLst>
          </p:cNvPr>
          <p:cNvPicPr>
            <a:picLocks noChangeAspect="1"/>
          </p:cNvPicPr>
          <p:nvPr/>
        </p:nvPicPr>
        <p:blipFill>
          <a:blip r:embed="rId2"/>
          <a:stretch>
            <a:fillRect/>
          </a:stretch>
        </p:blipFill>
        <p:spPr>
          <a:xfrm>
            <a:off x="4924431" y="709003"/>
            <a:ext cx="9642988" cy="6487863"/>
          </a:xfrm>
          <a:prstGeom prst="rect">
            <a:avLst/>
          </a:prstGeom>
        </p:spPr>
      </p:pic>
    </p:spTree>
    <p:extLst>
      <p:ext uri="{BB962C8B-B14F-4D97-AF65-F5344CB8AC3E}">
        <p14:creationId xmlns:p14="http://schemas.microsoft.com/office/powerpoint/2010/main" val="360245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B8D4E6-94D8-3AE9-27DC-D5CDC3295D92}"/>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BE45655F-3834-ADEF-7568-BFF2D6300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5FA04E21-D1D2-0B25-95D8-EED085B5C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D3ED8D6F-6933-D840-C640-705DED937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159B416C-75F1-502E-0D96-2390065C7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0031C8D2-2407-B1BA-1D72-70A598033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B6A68057-5E57-CB41-5F6B-B39F0D012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F8F0D1BD-E72A-461A-2C7C-BFDBA580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5F2669BD-0553-108F-0534-E8F97A65EB07}"/>
              </a:ext>
            </a:extLst>
          </p:cNvPr>
          <p:cNvSpPr>
            <a:spLocks noGrp="1" noChangeArrowheads="1"/>
          </p:cNvSpPr>
          <p:nvPr>
            <p:ph type="title" idx="4294967295"/>
          </p:nvPr>
        </p:nvSpPr>
        <p:spPr>
          <a:xfrm>
            <a:off x="-243275" y="1358891"/>
            <a:ext cx="5088666"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ERGONOMIA</a:t>
            </a:r>
            <a:br>
              <a:rPr lang="en-US" altLang="it-IT" sz="4800" kern="1200" dirty="0">
                <a:solidFill>
                  <a:srgbClr val="FFFFFF"/>
                </a:solidFill>
                <a:latin typeface="+mj-lt"/>
                <a:ea typeface="+mj-ea"/>
                <a:cs typeface="+mj-cs"/>
              </a:rPr>
            </a:br>
            <a:r>
              <a:rPr lang="en-US" altLang="it-IT" sz="4800" dirty="0">
                <a:solidFill>
                  <a:srgbClr val="FFFFFF"/>
                </a:solidFill>
              </a:rPr>
              <a:t>IN ATTIVITA’ PARTICOLARI</a:t>
            </a:r>
            <a:endParaRPr lang="en-US" altLang="it-IT" sz="4800" kern="1200" dirty="0">
              <a:solidFill>
                <a:srgbClr val="FFFFFF"/>
              </a:solidFill>
              <a:latin typeface="+mj-lt"/>
              <a:ea typeface="+mj-ea"/>
              <a:cs typeface="+mj-cs"/>
            </a:endParaRPr>
          </a:p>
        </p:txBody>
      </p:sp>
      <p:pic>
        <p:nvPicPr>
          <p:cNvPr id="4" name="Immagine 3">
            <a:extLst>
              <a:ext uri="{FF2B5EF4-FFF2-40B4-BE49-F238E27FC236}">
                <a16:creationId xmlns:a16="http://schemas.microsoft.com/office/drawing/2014/main" id="{87AE4ECC-A381-1BE0-AB18-72A564B081D1}"/>
              </a:ext>
            </a:extLst>
          </p:cNvPr>
          <p:cNvPicPr>
            <a:picLocks noChangeAspect="1"/>
          </p:cNvPicPr>
          <p:nvPr/>
        </p:nvPicPr>
        <p:blipFill>
          <a:blip r:embed="rId2"/>
          <a:stretch>
            <a:fillRect/>
          </a:stretch>
        </p:blipFill>
        <p:spPr>
          <a:xfrm>
            <a:off x="5088655" y="226389"/>
            <a:ext cx="9221821" cy="4316819"/>
          </a:xfrm>
          <a:prstGeom prst="rect">
            <a:avLst/>
          </a:prstGeom>
        </p:spPr>
      </p:pic>
      <p:pic>
        <p:nvPicPr>
          <p:cNvPr id="6" name="Immagine 5">
            <a:extLst>
              <a:ext uri="{FF2B5EF4-FFF2-40B4-BE49-F238E27FC236}">
                <a16:creationId xmlns:a16="http://schemas.microsoft.com/office/drawing/2014/main" id="{8031B3ED-AE04-CFA7-1F48-D0E1BFFF673F}"/>
              </a:ext>
            </a:extLst>
          </p:cNvPr>
          <p:cNvPicPr>
            <a:picLocks noChangeAspect="1"/>
          </p:cNvPicPr>
          <p:nvPr/>
        </p:nvPicPr>
        <p:blipFill>
          <a:blip r:embed="rId3"/>
          <a:stretch>
            <a:fillRect/>
          </a:stretch>
        </p:blipFill>
        <p:spPr>
          <a:xfrm>
            <a:off x="5233301" y="4595412"/>
            <a:ext cx="8677072" cy="3402419"/>
          </a:xfrm>
          <a:prstGeom prst="rect">
            <a:avLst/>
          </a:prstGeom>
        </p:spPr>
      </p:pic>
    </p:spTree>
    <p:extLst>
      <p:ext uri="{BB962C8B-B14F-4D97-AF65-F5344CB8AC3E}">
        <p14:creationId xmlns:p14="http://schemas.microsoft.com/office/powerpoint/2010/main" val="127258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6792" name="Rectangle 24679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794" name="Rectangle 24679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4630397" cy="190889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796" name="Rectangle 24679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738366" cy="190889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798" name="Rectangle 24679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38358" y="-1"/>
            <a:ext cx="4892038" cy="190889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800" name="Rectangle 24679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220" y="-1"/>
            <a:ext cx="14079175" cy="191691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786" name="Rectangle 2">
            <a:extLst>
              <a:ext uri="{FF2B5EF4-FFF2-40B4-BE49-F238E27FC236}">
                <a16:creationId xmlns:a16="http://schemas.microsoft.com/office/drawing/2014/main" id="{A1278247-0466-4E90-196F-2E9025F8B20B}"/>
              </a:ext>
            </a:extLst>
          </p:cNvPr>
          <p:cNvSpPr>
            <a:spLocks noGrp="1" noChangeArrowheads="1"/>
          </p:cNvSpPr>
          <p:nvPr>
            <p:ph type="title" idx="4294967295"/>
          </p:nvPr>
        </p:nvSpPr>
        <p:spPr>
          <a:xfrm>
            <a:off x="1645918" y="353445"/>
            <a:ext cx="11875142" cy="1240403"/>
          </a:xfrm>
          <a:prstGeom prst="rect">
            <a:avLst/>
          </a:prstGeom>
        </p:spPr>
        <p:txBody>
          <a:bodyPr vert="horz" lIns="91440" tIns="45720" rIns="91440" bIns="45720" rtlCol="0" anchor="ctr">
            <a:normAutofit/>
          </a:bodyPr>
          <a:lstStyle/>
          <a:p>
            <a:pPr algn="l">
              <a:lnSpc>
                <a:spcPct val="90000"/>
              </a:lnSpc>
              <a:defRPr/>
            </a:pPr>
            <a:r>
              <a:rPr lang="en-US" altLang="it-IT" sz="4800" kern="1200">
                <a:solidFill>
                  <a:srgbClr val="FFFFFF"/>
                </a:solidFill>
                <a:latin typeface="+mj-lt"/>
                <a:ea typeface="+mj-ea"/>
                <a:cs typeface="+mj-cs"/>
              </a:rPr>
              <a:t>Dose efficace (E)</a:t>
            </a:r>
          </a:p>
        </p:txBody>
      </p:sp>
      <p:sp>
        <p:nvSpPr>
          <p:cNvPr id="246787" name="Rectangle 3">
            <a:extLst>
              <a:ext uri="{FF2B5EF4-FFF2-40B4-BE49-F238E27FC236}">
                <a16:creationId xmlns:a16="http://schemas.microsoft.com/office/drawing/2014/main" id="{4C5CF2FE-40DE-3349-5E48-59CF35487E3A}"/>
              </a:ext>
            </a:extLst>
          </p:cNvPr>
          <p:cNvSpPr>
            <a:spLocks noGrp="1" noChangeArrowheads="1"/>
          </p:cNvSpPr>
          <p:nvPr>
            <p:ph type="body" idx="4294967295"/>
          </p:nvPr>
        </p:nvSpPr>
        <p:spPr>
          <a:xfrm>
            <a:off x="828339" y="2262333"/>
            <a:ext cx="13059783" cy="5613821"/>
          </a:xfrm>
          <a:prstGeom prst="rect">
            <a:avLst/>
          </a:prstGeom>
        </p:spPr>
        <p:txBody>
          <a:bodyPr vert="horz" lIns="91440" tIns="45720" rIns="91440" bIns="45720" rtlCol="0" anchor="ctr">
            <a:normAutofit/>
          </a:bodyPr>
          <a:lstStyle/>
          <a:p>
            <a:pPr indent="-228600">
              <a:lnSpc>
                <a:spcPct val="90000"/>
              </a:lnSpc>
              <a:defRPr/>
            </a:pPr>
            <a:r>
              <a:rPr lang="en-US" altLang="it-IT" sz="2400" dirty="0"/>
              <a:t>Somma delle </a:t>
            </a:r>
            <a:r>
              <a:rPr lang="en-US" altLang="it-IT" sz="2400" dirty="0" err="1"/>
              <a:t>dosi</a:t>
            </a:r>
            <a:r>
              <a:rPr lang="en-US" altLang="it-IT" sz="2400" dirty="0"/>
              <a:t> </a:t>
            </a:r>
            <a:r>
              <a:rPr lang="en-US" altLang="it-IT" sz="2400" dirty="0" err="1"/>
              <a:t>equivalenti</a:t>
            </a:r>
            <a:r>
              <a:rPr lang="en-US" altLang="it-IT" sz="2400" dirty="0"/>
              <a:t> </a:t>
            </a:r>
            <a:r>
              <a:rPr lang="en-US" altLang="it-IT" sz="2400" dirty="0" err="1"/>
              <a:t>ponderate</a:t>
            </a:r>
            <a:r>
              <a:rPr lang="en-US" altLang="it-IT" sz="2400" dirty="0"/>
              <a:t> </a:t>
            </a:r>
            <a:r>
              <a:rPr lang="en-US" altLang="it-IT" sz="2400" dirty="0" err="1"/>
              <a:t>nei</a:t>
            </a:r>
            <a:r>
              <a:rPr lang="en-US" altLang="it-IT" sz="2400" dirty="0"/>
              <a:t> </a:t>
            </a:r>
            <a:r>
              <a:rPr lang="en-US" altLang="it-IT" sz="2400" dirty="0" err="1"/>
              <a:t>tessuti</a:t>
            </a:r>
            <a:r>
              <a:rPr lang="en-US" altLang="it-IT" sz="2400" dirty="0"/>
              <a:t> e </a:t>
            </a:r>
            <a:r>
              <a:rPr lang="en-US" altLang="it-IT" sz="2400" dirty="0" err="1"/>
              <a:t>negli</a:t>
            </a:r>
            <a:r>
              <a:rPr lang="en-US" altLang="it-IT" sz="2400" dirty="0"/>
              <a:t> </a:t>
            </a:r>
            <a:r>
              <a:rPr lang="en-US" altLang="it-IT" sz="2400" dirty="0" err="1"/>
              <a:t>organi</a:t>
            </a:r>
            <a:endParaRPr lang="en-US" altLang="it-IT" sz="2400" dirty="0"/>
          </a:p>
          <a:p>
            <a:pPr marL="114300" indent="0">
              <a:lnSpc>
                <a:spcPct val="90000"/>
              </a:lnSpc>
              <a:buNone/>
              <a:defRPr/>
            </a:pPr>
            <a:r>
              <a:rPr lang="en-US" altLang="it-IT" sz="2400" dirty="0"/>
              <a:t>E = </a:t>
            </a:r>
            <a:r>
              <a:rPr lang="en-US" altLang="it-IT" sz="2400" dirty="0" err="1">
                <a:sym typeface="Symbol" panose="05050102010706020507" pitchFamily="18" charset="2"/>
              </a:rPr>
              <a:t>Ht</a:t>
            </a:r>
            <a:r>
              <a:rPr lang="en-US" altLang="it-IT" sz="2400" dirty="0">
                <a:sym typeface="Symbol" panose="05050102010706020507" pitchFamily="18" charset="2"/>
              </a:rPr>
              <a:t> x </a:t>
            </a:r>
            <a:r>
              <a:rPr lang="en-US" altLang="it-IT" sz="2400" dirty="0" err="1">
                <a:sym typeface="Symbol" panose="05050102010706020507" pitchFamily="18" charset="2"/>
              </a:rPr>
              <a:t>Wt</a:t>
            </a:r>
            <a:endParaRPr lang="en-US" altLang="it-IT" sz="2400" dirty="0"/>
          </a:p>
          <a:p>
            <a:pPr indent="-228600">
              <a:lnSpc>
                <a:spcPct val="90000"/>
              </a:lnSpc>
              <a:defRPr/>
            </a:pPr>
            <a:r>
              <a:rPr lang="it-IT" altLang="it-IT" sz="2400" b="1" dirty="0">
                <a:sym typeface="Symbol" panose="05050102010706020507" pitchFamily="18" charset="2"/>
              </a:rPr>
              <a:t>Considera sia il tipo di radiazione che la radiosensibilità specifica dei diversi organi/tessuti del corpo umano</a:t>
            </a:r>
            <a:endParaRPr lang="en-US" altLang="it-IT" sz="2400" b="1" dirty="0">
              <a:sym typeface="Symbol" panose="05050102010706020507" pitchFamily="18" charset="2"/>
            </a:endParaRPr>
          </a:p>
          <a:p>
            <a:pPr indent="-228600">
              <a:lnSpc>
                <a:spcPct val="90000"/>
              </a:lnSpc>
              <a:defRPr/>
            </a:pPr>
            <a:endParaRPr lang="en-US" altLang="it-IT" sz="2400" dirty="0"/>
          </a:p>
          <a:p>
            <a:pPr marL="114300" indent="0">
              <a:lnSpc>
                <a:spcPct val="90000"/>
              </a:lnSpc>
              <a:buNone/>
              <a:defRPr/>
            </a:pPr>
            <a:r>
              <a:rPr lang="it-IT" altLang="it-IT" sz="2400" b="1" dirty="0">
                <a:sym typeface="Symbol" panose="05050102010706020507" pitchFamily="18" charset="2"/>
              </a:rPr>
              <a:t>La dose efficace è una grandezza del sistema di radioprotezione, misurata in Sievert (</a:t>
            </a:r>
            <a:r>
              <a:rPr lang="it-IT" altLang="it-IT" sz="2400" b="1" dirty="0" err="1">
                <a:sym typeface="Symbol" panose="05050102010706020507" pitchFamily="18" charset="2"/>
              </a:rPr>
              <a:t>Sv</a:t>
            </a:r>
            <a:r>
              <a:rPr lang="it-IT" altLang="it-IT" sz="2400" b="1" dirty="0">
                <a:sym typeface="Symbol" panose="05050102010706020507" pitchFamily="18" charset="2"/>
              </a:rPr>
              <a:t>) o più comunemente in millisievert (mSv), che quantifica il rischio complessivo di effetti stocastici (come tumori o malattie genetiche) a lungo termine derivante dall'esposizione alle radiazioni ionizzanti.</a:t>
            </a:r>
          </a:p>
          <a:p>
            <a:pPr marL="114300" indent="0">
              <a:lnSpc>
                <a:spcPct val="90000"/>
              </a:lnSpc>
              <a:buNone/>
              <a:defRPr/>
            </a:pPr>
            <a:r>
              <a:rPr lang="it-IT" altLang="it-IT" sz="2400" b="1" dirty="0">
                <a:sym typeface="Symbol" panose="05050102010706020507" pitchFamily="18" charset="2"/>
              </a:rPr>
              <a:t>Utilizzata per valutare i rischi sanitari su individui e popolazioni</a:t>
            </a:r>
          </a:p>
          <a:p>
            <a:pPr marL="114300" indent="0">
              <a:lnSpc>
                <a:spcPct val="90000"/>
              </a:lnSpc>
              <a:buNone/>
              <a:defRPr/>
            </a:pPr>
            <a:r>
              <a:rPr lang="it-IT" altLang="it-IT" sz="2400" b="1" dirty="0">
                <a:sym typeface="Symbol" panose="05050102010706020507" pitchFamily="18" charset="2"/>
              </a:rPr>
              <a:t>Non è una misura diretta: a differenza della dose assorbita (Gray), la dose efficace è una grandezza calcolata, ideale per la protezione radiologica ma non misurabile direttamente su un paziente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45D606-F48E-01EA-C86C-94DFCEE79DB4}"/>
            </a:ext>
          </a:extLst>
        </p:cNvPr>
        <p:cNvGrpSpPr/>
        <p:nvPr/>
      </p:nvGrpSpPr>
      <p:grpSpPr>
        <a:xfrm>
          <a:off x="0" y="0"/>
          <a:ext cx="0" cy="0"/>
          <a:chOff x="0" y="0"/>
          <a:chExt cx="0" cy="0"/>
        </a:xfrm>
      </p:grpSpPr>
      <p:sp useBgFill="1">
        <p:nvSpPr>
          <p:cNvPr id="226308" name="Rectangle 226310">
            <a:extLst>
              <a:ext uri="{FF2B5EF4-FFF2-40B4-BE49-F238E27FC236}">
                <a16:creationId xmlns:a16="http://schemas.microsoft.com/office/drawing/2014/main" id="{F5C91804-DF05-81F7-300C-CB757FF5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6309" name="Rectangle 226312">
            <a:extLst>
              <a:ext uri="{FF2B5EF4-FFF2-40B4-BE49-F238E27FC236}">
                <a16:creationId xmlns:a16="http://schemas.microsoft.com/office/drawing/2014/main" id="{30EB64E3-5F49-1BE0-6D1B-8A003A11E8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0" name="Rectangle 226314">
            <a:extLst>
              <a:ext uri="{FF2B5EF4-FFF2-40B4-BE49-F238E27FC236}">
                <a16:creationId xmlns:a16="http://schemas.microsoft.com/office/drawing/2014/main" id="{1F3D83BF-2FC6-8C9A-AF70-C8EB2940C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2" name="Rectangle 226316">
            <a:extLst>
              <a:ext uri="{FF2B5EF4-FFF2-40B4-BE49-F238E27FC236}">
                <a16:creationId xmlns:a16="http://schemas.microsoft.com/office/drawing/2014/main" id="{68957168-ECB9-984E-7C15-1440A45DF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14" name="Rectangle 226318">
            <a:extLst>
              <a:ext uri="{FF2B5EF4-FFF2-40B4-BE49-F238E27FC236}">
                <a16:creationId xmlns:a16="http://schemas.microsoft.com/office/drawing/2014/main" id="{F595D77D-258B-4769-05D6-C85386CCF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16" name="Freeform: Shape 226320">
            <a:extLst>
              <a:ext uri="{FF2B5EF4-FFF2-40B4-BE49-F238E27FC236}">
                <a16:creationId xmlns:a16="http://schemas.microsoft.com/office/drawing/2014/main" id="{CA25405C-E37D-C38C-95CA-DB10E83EC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23" name="Rectangle 226322">
            <a:extLst>
              <a:ext uri="{FF2B5EF4-FFF2-40B4-BE49-F238E27FC236}">
                <a16:creationId xmlns:a16="http://schemas.microsoft.com/office/drawing/2014/main" id="{E84F5617-E738-478A-A76F-20D9953BF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551B27DA-E34D-E527-CA32-D635799C2874}"/>
              </a:ext>
            </a:extLst>
          </p:cNvPr>
          <p:cNvSpPr>
            <a:spLocks noGrp="1" noChangeArrowheads="1"/>
          </p:cNvSpPr>
          <p:nvPr>
            <p:ph type="title" idx="4294967295"/>
          </p:nvPr>
        </p:nvSpPr>
        <p:spPr>
          <a:xfrm>
            <a:off x="-243275" y="1358891"/>
            <a:ext cx="5088666" cy="4064996"/>
          </a:xfrm>
          <a:prstGeom prst="rect">
            <a:avLst/>
          </a:prstGeom>
        </p:spPr>
        <p:txBody>
          <a:bodyPr vert="horz" lIns="91440" tIns="45720" rIns="91440" bIns="45720" rtlCol="0" anchor="b">
            <a:normAutofit/>
          </a:bodyPr>
          <a:lstStyle/>
          <a:p>
            <a:pPr algn="r">
              <a:lnSpc>
                <a:spcPct val="90000"/>
              </a:lnSpc>
              <a:defRPr/>
            </a:pPr>
            <a:r>
              <a:rPr lang="en-US" altLang="it-IT" sz="4800" kern="1200" dirty="0">
                <a:solidFill>
                  <a:srgbClr val="FFFFFF"/>
                </a:solidFill>
                <a:latin typeface="+mj-lt"/>
                <a:ea typeface="+mj-ea"/>
                <a:cs typeface="+mj-cs"/>
              </a:rPr>
              <a:t>ERGONOMIA</a:t>
            </a:r>
            <a:br>
              <a:rPr lang="en-US" altLang="it-IT" sz="4800" kern="1200" dirty="0">
                <a:solidFill>
                  <a:srgbClr val="FFFFFF"/>
                </a:solidFill>
                <a:latin typeface="+mj-lt"/>
                <a:ea typeface="+mj-ea"/>
                <a:cs typeface="+mj-cs"/>
              </a:rPr>
            </a:br>
            <a:r>
              <a:rPr lang="en-US" altLang="it-IT" sz="4800" dirty="0">
                <a:solidFill>
                  <a:srgbClr val="FFFFFF"/>
                </a:solidFill>
              </a:rPr>
              <a:t>IN ATTIVITA’ PARTICOLARI</a:t>
            </a:r>
            <a:endParaRPr lang="en-US" altLang="it-IT" sz="4800" kern="1200" dirty="0">
              <a:solidFill>
                <a:srgbClr val="FFFFFF"/>
              </a:solidFill>
              <a:latin typeface="+mj-lt"/>
              <a:ea typeface="+mj-ea"/>
              <a:cs typeface="+mj-cs"/>
            </a:endParaRPr>
          </a:p>
        </p:txBody>
      </p:sp>
      <p:pic>
        <p:nvPicPr>
          <p:cNvPr id="3" name="Immagine 2">
            <a:extLst>
              <a:ext uri="{FF2B5EF4-FFF2-40B4-BE49-F238E27FC236}">
                <a16:creationId xmlns:a16="http://schemas.microsoft.com/office/drawing/2014/main" id="{145C7CF0-6F5F-948E-A003-9E441A8BA6F0}"/>
              </a:ext>
            </a:extLst>
          </p:cNvPr>
          <p:cNvPicPr>
            <a:picLocks noChangeAspect="1"/>
          </p:cNvPicPr>
          <p:nvPr/>
        </p:nvPicPr>
        <p:blipFill>
          <a:blip r:embed="rId2"/>
          <a:stretch>
            <a:fillRect/>
          </a:stretch>
        </p:blipFill>
        <p:spPr>
          <a:xfrm>
            <a:off x="4924431" y="151659"/>
            <a:ext cx="9182911" cy="3519377"/>
          </a:xfrm>
          <a:prstGeom prst="rect">
            <a:avLst/>
          </a:prstGeom>
        </p:spPr>
      </p:pic>
    </p:spTree>
    <p:extLst>
      <p:ext uri="{BB962C8B-B14F-4D97-AF65-F5344CB8AC3E}">
        <p14:creationId xmlns:p14="http://schemas.microsoft.com/office/powerpoint/2010/main" val="176778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DDE502-314E-4618-4A8C-D9CFF63DCC4C}"/>
            </a:ext>
          </a:extLst>
        </p:cNvPr>
        <p:cNvGrpSpPr/>
        <p:nvPr/>
      </p:nvGrpSpPr>
      <p:grpSpPr>
        <a:xfrm>
          <a:off x="0" y="0"/>
          <a:ext cx="0" cy="0"/>
          <a:chOff x="0" y="0"/>
          <a:chExt cx="0" cy="0"/>
        </a:xfrm>
      </p:grpSpPr>
      <p:sp useBgFill="1">
        <p:nvSpPr>
          <p:cNvPr id="226328" name="Rectangle 22632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30" name="Rectangle 22632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01047" y="1701046"/>
            <a:ext cx="8250982" cy="4848893"/>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32" name="Rectangle 22633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90194" y="3192568"/>
            <a:ext cx="5226713" cy="4846324"/>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34" name="Rectangle 22633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17058" y="1965702"/>
            <a:ext cx="8229086" cy="429768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36" name="Freeform: Shape 22633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96826" y="1441574"/>
            <a:ext cx="5769962" cy="49063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06" name="Rectangle 2">
            <a:extLst>
              <a:ext uri="{FF2B5EF4-FFF2-40B4-BE49-F238E27FC236}">
                <a16:creationId xmlns:a16="http://schemas.microsoft.com/office/drawing/2014/main" id="{27A23F89-F3A3-89C4-F84B-4B4919AD5D52}"/>
              </a:ext>
            </a:extLst>
          </p:cNvPr>
          <p:cNvSpPr>
            <a:spLocks noGrp="1" noChangeArrowheads="1"/>
          </p:cNvSpPr>
          <p:nvPr>
            <p:ph type="title" idx="4294967295"/>
          </p:nvPr>
        </p:nvSpPr>
        <p:spPr>
          <a:xfrm>
            <a:off x="792049" y="3320527"/>
            <a:ext cx="3456993" cy="3686287"/>
          </a:xfrm>
          <a:prstGeom prst="rect">
            <a:avLst/>
          </a:prstGeom>
        </p:spPr>
        <p:txBody>
          <a:bodyPr vert="horz" lIns="91440" tIns="45720" rIns="91440" bIns="45720" rtlCol="0" anchor="t">
            <a:normAutofit/>
          </a:bodyPr>
          <a:lstStyle/>
          <a:p>
            <a:pPr algn="l">
              <a:lnSpc>
                <a:spcPct val="90000"/>
              </a:lnSpc>
              <a:defRPr/>
            </a:pPr>
            <a:r>
              <a:rPr lang="en-US" altLang="it-IT" sz="4800" kern="1200" dirty="0">
                <a:solidFill>
                  <a:srgbClr val="FFFFFF"/>
                </a:solidFill>
                <a:latin typeface="+mj-lt"/>
                <a:ea typeface="+mj-ea"/>
                <a:cs typeface="+mj-cs"/>
              </a:rPr>
              <a:t>ERGONOMIA</a:t>
            </a:r>
            <a:br>
              <a:rPr lang="en-US" altLang="it-IT" sz="4800" kern="1200" dirty="0">
                <a:solidFill>
                  <a:srgbClr val="FFFFFF"/>
                </a:solidFill>
                <a:latin typeface="+mj-lt"/>
                <a:ea typeface="+mj-ea"/>
                <a:cs typeface="+mj-cs"/>
              </a:rPr>
            </a:br>
            <a:r>
              <a:rPr lang="en-US" altLang="it-IT" sz="4800" kern="1200">
                <a:solidFill>
                  <a:srgbClr val="FFFFFF"/>
                </a:solidFill>
                <a:latin typeface="+mj-lt"/>
                <a:ea typeface="+mj-ea"/>
                <a:cs typeface="+mj-cs"/>
              </a:rPr>
              <a:t>IN ATTIVITA’ PARTICOLARI</a:t>
            </a:r>
          </a:p>
        </p:txBody>
      </p:sp>
      <p:pic>
        <p:nvPicPr>
          <p:cNvPr id="4" name="Immagine 3">
            <a:extLst>
              <a:ext uri="{FF2B5EF4-FFF2-40B4-BE49-F238E27FC236}">
                <a16:creationId xmlns:a16="http://schemas.microsoft.com/office/drawing/2014/main" id="{DE10FF41-4D90-8574-9694-78B880D298CD}"/>
              </a:ext>
            </a:extLst>
          </p:cNvPr>
          <p:cNvPicPr>
            <a:picLocks noChangeAspect="1"/>
          </p:cNvPicPr>
          <p:nvPr/>
        </p:nvPicPr>
        <p:blipFill>
          <a:blip r:embed="rId2"/>
          <a:stretch>
            <a:fillRect/>
          </a:stretch>
        </p:blipFill>
        <p:spPr>
          <a:xfrm>
            <a:off x="5402913" y="863213"/>
            <a:ext cx="8670898" cy="6503173"/>
          </a:xfrm>
          <a:prstGeom prst="rect">
            <a:avLst/>
          </a:prstGeom>
        </p:spPr>
      </p:pic>
    </p:spTree>
    <p:extLst>
      <p:ext uri="{BB962C8B-B14F-4D97-AF65-F5344CB8AC3E}">
        <p14:creationId xmlns:p14="http://schemas.microsoft.com/office/powerpoint/2010/main" val="208852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4E3C27-8647-6A07-6D79-20E814E99ED5}"/>
            </a:ext>
          </a:extLst>
        </p:cNvPr>
        <p:cNvGrpSpPr/>
        <p:nvPr/>
      </p:nvGrpSpPr>
      <p:grpSpPr>
        <a:xfrm>
          <a:off x="0" y="0"/>
          <a:ext cx="0" cy="0"/>
          <a:chOff x="0" y="0"/>
          <a:chExt cx="0" cy="0"/>
        </a:xfrm>
      </p:grpSpPr>
      <p:sp useBgFill="1">
        <p:nvSpPr>
          <p:cNvPr id="226341" name="Rectangle 2263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43" name="Rectangle 22634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01047" y="1701046"/>
            <a:ext cx="8250982" cy="4848893"/>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45" name="Rectangle 22634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90194" y="3192568"/>
            <a:ext cx="5226713" cy="4846324"/>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47" name="Rectangle 22634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17058" y="1965702"/>
            <a:ext cx="8229086" cy="429768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49" name="Freeform: Shape 22634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96826" y="1441574"/>
            <a:ext cx="5769962" cy="49063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06" name="Rectangle 2">
            <a:extLst>
              <a:ext uri="{FF2B5EF4-FFF2-40B4-BE49-F238E27FC236}">
                <a16:creationId xmlns:a16="http://schemas.microsoft.com/office/drawing/2014/main" id="{8ECD6930-B90A-6EBD-1B40-123A3C6DC5F2}"/>
              </a:ext>
            </a:extLst>
          </p:cNvPr>
          <p:cNvSpPr>
            <a:spLocks noGrp="1" noChangeArrowheads="1"/>
          </p:cNvSpPr>
          <p:nvPr>
            <p:ph type="title" idx="4294967295"/>
          </p:nvPr>
        </p:nvSpPr>
        <p:spPr>
          <a:xfrm>
            <a:off x="792049" y="3320527"/>
            <a:ext cx="3456993" cy="3686287"/>
          </a:xfrm>
          <a:prstGeom prst="rect">
            <a:avLst/>
          </a:prstGeom>
        </p:spPr>
        <p:txBody>
          <a:bodyPr vert="horz" lIns="91440" tIns="45720" rIns="91440" bIns="45720" rtlCol="0" anchor="t">
            <a:normAutofit/>
          </a:bodyPr>
          <a:lstStyle/>
          <a:p>
            <a:pPr algn="l">
              <a:lnSpc>
                <a:spcPct val="90000"/>
              </a:lnSpc>
              <a:defRPr/>
            </a:pPr>
            <a:r>
              <a:rPr lang="en-US" altLang="it-IT" sz="4800" kern="1200" dirty="0">
                <a:solidFill>
                  <a:srgbClr val="FFFFFF"/>
                </a:solidFill>
                <a:latin typeface="+mj-lt"/>
                <a:ea typeface="+mj-ea"/>
                <a:cs typeface="+mj-cs"/>
              </a:rPr>
              <a:t>ERGONOMIA</a:t>
            </a:r>
            <a:br>
              <a:rPr lang="en-US" altLang="it-IT" sz="4800" kern="1200" dirty="0">
                <a:solidFill>
                  <a:srgbClr val="FFFFFF"/>
                </a:solidFill>
                <a:latin typeface="+mj-lt"/>
                <a:ea typeface="+mj-ea"/>
                <a:cs typeface="+mj-cs"/>
              </a:rPr>
            </a:br>
            <a:r>
              <a:rPr lang="en-US" altLang="it-IT" sz="4800" kern="1200">
                <a:solidFill>
                  <a:srgbClr val="FFFFFF"/>
                </a:solidFill>
                <a:latin typeface="+mj-lt"/>
                <a:ea typeface="+mj-ea"/>
                <a:cs typeface="+mj-cs"/>
              </a:rPr>
              <a:t>IN ATTIVITA’ PARTICOLARI</a:t>
            </a:r>
          </a:p>
        </p:txBody>
      </p:sp>
      <p:pic>
        <p:nvPicPr>
          <p:cNvPr id="3" name="Immagine 2">
            <a:extLst>
              <a:ext uri="{FF2B5EF4-FFF2-40B4-BE49-F238E27FC236}">
                <a16:creationId xmlns:a16="http://schemas.microsoft.com/office/drawing/2014/main" id="{B3E17FB2-D82C-0C19-6600-B7A13E67BE2F}"/>
              </a:ext>
            </a:extLst>
          </p:cNvPr>
          <p:cNvPicPr>
            <a:picLocks noChangeAspect="1"/>
          </p:cNvPicPr>
          <p:nvPr/>
        </p:nvPicPr>
        <p:blipFill>
          <a:blip r:embed="rId2"/>
          <a:stretch>
            <a:fillRect/>
          </a:stretch>
        </p:blipFill>
        <p:spPr>
          <a:xfrm>
            <a:off x="5402913" y="1297166"/>
            <a:ext cx="8670898" cy="5635266"/>
          </a:xfrm>
          <a:prstGeom prst="rect">
            <a:avLst/>
          </a:prstGeom>
        </p:spPr>
      </p:pic>
    </p:spTree>
    <p:extLst>
      <p:ext uri="{BB962C8B-B14F-4D97-AF65-F5344CB8AC3E}">
        <p14:creationId xmlns:p14="http://schemas.microsoft.com/office/powerpoint/2010/main" val="63986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4CB3E1-303A-3C72-A4F4-8C2E8EA5BBED}"/>
            </a:ext>
          </a:extLst>
        </p:cNvPr>
        <p:cNvGrpSpPr/>
        <p:nvPr/>
      </p:nvGrpSpPr>
      <p:grpSpPr>
        <a:xfrm>
          <a:off x="0" y="0"/>
          <a:ext cx="0" cy="0"/>
          <a:chOff x="0" y="0"/>
          <a:chExt cx="0" cy="0"/>
        </a:xfrm>
      </p:grpSpPr>
      <p:sp useBgFill="1">
        <p:nvSpPr>
          <p:cNvPr id="226354" name="Rectangle 22635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56" name="Rectangle 22635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01047" y="1701046"/>
            <a:ext cx="8250982" cy="4848893"/>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58" name="Rectangle 22635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90194" y="3192568"/>
            <a:ext cx="5226713" cy="4846324"/>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60" name="Rectangle 22635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17058" y="1965702"/>
            <a:ext cx="8229086" cy="429768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362" name="Freeform: Shape 22636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96826" y="1441574"/>
            <a:ext cx="5769962" cy="49063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6306" name="Rectangle 2">
            <a:extLst>
              <a:ext uri="{FF2B5EF4-FFF2-40B4-BE49-F238E27FC236}">
                <a16:creationId xmlns:a16="http://schemas.microsoft.com/office/drawing/2014/main" id="{24257C3A-05E2-4A3C-6BFA-E36A456DDF57}"/>
              </a:ext>
            </a:extLst>
          </p:cNvPr>
          <p:cNvSpPr>
            <a:spLocks noGrp="1" noChangeArrowheads="1"/>
          </p:cNvSpPr>
          <p:nvPr>
            <p:ph type="title" idx="4294967295"/>
          </p:nvPr>
        </p:nvSpPr>
        <p:spPr>
          <a:xfrm>
            <a:off x="792049" y="3320527"/>
            <a:ext cx="3456993" cy="3686287"/>
          </a:xfrm>
          <a:prstGeom prst="rect">
            <a:avLst/>
          </a:prstGeom>
        </p:spPr>
        <p:txBody>
          <a:bodyPr vert="horz" lIns="91440" tIns="45720" rIns="91440" bIns="45720" rtlCol="0" anchor="t">
            <a:normAutofit/>
          </a:bodyPr>
          <a:lstStyle/>
          <a:p>
            <a:pPr algn="l">
              <a:lnSpc>
                <a:spcPct val="90000"/>
              </a:lnSpc>
              <a:defRPr/>
            </a:pPr>
            <a:r>
              <a:rPr lang="en-US" altLang="it-IT" sz="4800" kern="1200" dirty="0">
                <a:solidFill>
                  <a:srgbClr val="FFFFFF"/>
                </a:solidFill>
                <a:latin typeface="+mj-lt"/>
                <a:ea typeface="+mj-ea"/>
                <a:cs typeface="+mj-cs"/>
              </a:rPr>
              <a:t>ERGONOMIA</a:t>
            </a:r>
            <a:br>
              <a:rPr lang="en-US" altLang="it-IT" sz="4800" kern="1200" dirty="0">
                <a:solidFill>
                  <a:srgbClr val="FFFFFF"/>
                </a:solidFill>
                <a:latin typeface="+mj-lt"/>
                <a:ea typeface="+mj-ea"/>
                <a:cs typeface="+mj-cs"/>
              </a:rPr>
            </a:br>
            <a:r>
              <a:rPr lang="en-US" altLang="it-IT" sz="4800" kern="1200">
                <a:solidFill>
                  <a:srgbClr val="FFFFFF"/>
                </a:solidFill>
                <a:latin typeface="+mj-lt"/>
                <a:ea typeface="+mj-ea"/>
                <a:cs typeface="+mj-cs"/>
              </a:rPr>
              <a:t>IN ATTIVITA’ PARTICOLARI</a:t>
            </a:r>
          </a:p>
        </p:txBody>
      </p:sp>
      <p:pic>
        <p:nvPicPr>
          <p:cNvPr id="4" name="Immagine 3">
            <a:extLst>
              <a:ext uri="{FF2B5EF4-FFF2-40B4-BE49-F238E27FC236}">
                <a16:creationId xmlns:a16="http://schemas.microsoft.com/office/drawing/2014/main" id="{2304B1DB-0D67-BA11-5609-C8D21DD33166}"/>
              </a:ext>
            </a:extLst>
          </p:cNvPr>
          <p:cNvPicPr>
            <a:picLocks noChangeAspect="1"/>
          </p:cNvPicPr>
          <p:nvPr/>
        </p:nvPicPr>
        <p:blipFill>
          <a:blip r:embed="rId2"/>
          <a:stretch>
            <a:fillRect/>
          </a:stretch>
        </p:blipFill>
        <p:spPr>
          <a:xfrm>
            <a:off x="5402913" y="1551568"/>
            <a:ext cx="8670898" cy="5126462"/>
          </a:xfrm>
          <a:prstGeom prst="rect">
            <a:avLst/>
          </a:prstGeom>
        </p:spPr>
      </p:pic>
    </p:spTree>
    <p:extLst>
      <p:ext uri="{BB962C8B-B14F-4D97-AF65-F5344CB8AC3E}">
        <p14:creationId xmlns:p14="http://schemas.microsoft.com/office/powerpoint/2010/main" val="141546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6306"/>
                                        </p:tgtEl>
                                        <p:attrNameLst>
                                          <p:attrName>style.visibility</p:attrName>
                                        </p:attrNameLst>
                                      </p:cBhvr>
                                      <p:to>
                                        <p:strVal val="visible"/>
                                      </p:to>
                                    </p:set>
                                    <p:animEffect transition="in" filter="fade">
                                      <p:cBhvr>
                                        <p:cTn id="7" dur="7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8840" name="Rectangle 24883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842" name="Rectangle 24884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4630397" cy="190889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844" name="Rectangle 24884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738366" cy="190889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846" name="Rectangle 24884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38358" y="-1"/>
            <a:ext cx="4892038" cy="190889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848" name="Rectangle 24884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220" y="-1"/>
            <a:ext cx="14079175" cy="191691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834" name="Rectangle 2">
            <a:extLst>
              <a:ext uri="{FF2B5EF4-FFF2-40B4-BE49-F238E27FC236}">
                <a16:creationId xmlns:a16="http://schemas.microsoft.com/office/drawing/2014/main" id="{CA5AE34F-63BF-F003-5F08-3BDFC8436049}"/>
              </a:ext>
            </a:extLst>
          </p:cNvPr>
          <p:cNvSpPr>
            <a:spLocks noGrp="1" noChangeArrowheads="1"/>
          </p:cNvSpPr>
          <p:nvPr>
            <p:ph type="title" idx="4294967295"/>
          </p:nvPr>
        </p:nvSpPr>
        <p:spPr>
          <a:xfrm>
            <a:off x="1645918" y="353445"/>
            <a:ext cx="11875142" cy="1240403"/>
          </a:xfrm>
          <a:prstGeom prst="rect">
            <a:avLst/>
          </a:prstGeom>
        </p:spPr>
        <p:txBody>
          <a:bodyPr vert="horz" lIns="91440" tIns="45720" rIns="91440" bIns="45720" rtlCol="0" anchor="ctr">
            <a:normAutofit/>
          </a:bodyPr>
          <a:lstStyle/>
          <a:p>
            <a:pPr algn="l">
              <a:lnSpc>
                <a:spcPct val="90000"/>
              </a:lnSpc>
              <a:defRPr/>
            </a:pPr>
            <a:r>
              <a:rPr lang="en-US" altLang="it-IT" sz="4800" kern="1200">
                <a:solidFill>
                  <a:srgbClr val="FFFFFF"/>
                </a:solidFill>
                <a:latin typeface="+mj-lt"/>
                <a:ea typeface="+mj-ea"/>
                <a:cs typeface="+mj-cs"/>
              </a:rPr>
              <a:t>Dose Impegnata</a:t>
            </a:r>
          </a:p>
        </p:txBody>
      </p:sp>
      <p:sp>
        <p:nvSpPr>
          <p:cNvPr id="248835" name="Rectangle 3">
            <a:extLst>
              <a:ext uri="{FF2B5EF4-FFF2-40B4-BE49-F238E27FC236}">
                <a16:creationId xmlns:a16="http://schemas.microsoft.com/office/drawing/2014/main" id="{E0D63EAA-9E0F-68F3-D362-6F13D5492FE4}"/>
              </a:ext>
            </a:extLst>
          </p:cNvPr>
          <p:cNvSpPr>
            <a:spLocks noGrp="1" noChangeArrowheads="1"/>
          </p:cNvSpPr>
          <p:nvPr>
            <p:ph type="body" idx="4294967295"/>
          </p:nvPr>
        </p:nvSpPr>
        <p:spPr>
          <a:xfrm>
            <a:off x="1645918" y="2781836"/>
            <a:ext cx="11668838" cy="4420030"/>
          </a:xfrm>
          <a:prstGeom prst="rect">
            <a:avLst/>
          </a:prstGeom>
        </p:spPr>
        <p:txBody>
          <a:bodyPr vert="horz" lIns="91440" tIns="45720" rIns="91440" bIns="45720" rtlCol="0" anchor="ctr">
            <a:normAutofit/>
          </a:bodyPr>
          <a:lstStyle/>
          <a:p>
            <a:pPr indent="-228600">
              <a:lnSpc>
                <a:spcPct val="90000"/>
              </a:lnSpc>
              <a:defRPr/>
            </a:pPr>
            <a:r>
              <a:rPr lang="en-US" altLang="it-IT" sz="2400"/>
              <a:t>Dose ricevuta da un organo o da un tessuto in un determinato periodo di tempo, in seguito all’introduzione di radionuclidi</a:t>
            </a:r>
          </a:p>
          <a:p>
            <a:pPr indent="-228600">
              <a:lnSpc>
                <a:spcPct val="90000"/>
              </a:lnSpc>
              <a:defRPr/>
            </a:pPr>
            <a:endParaRPr lang="en-US" altLang="it-IT" sz="2400"/>
          </a:p>
          <a:p>
            <a:pPr indent="-228600">
              <a:lnSpc>
                <a:spcPct val="90000"/>
              </a:lnSpc>
              <a:defRPr/>
            </a:pPr>
            <a:r>
              <a:rPr lang="en-US" altLang="it-IT" sz="2400" b="1">
                <a:sym typeface="Symbol" panose="05050102010706020507" pitchFamily="18" charset="2"/>
              </a:rPr>
              <a:t>Può essere riferita ad un organo o tessuto (dose equivalente impegnata) o al corpo intero (dose efficace impegnata)</a:t>
            </a:r>
            <a:endParaRPr lang="en-US" altLang="it-IT" sz="2400">
              <a:sym typeface="Symbol" panose="05050102010706020507" pitchFamily="18" charset="2"/>
            </a:endParaRPr>
          </a:p>
          <a:p>
            <a:pPr indent="-228600">
              <a:lnSpc>
                <a:spcPct val="90000"/>
              </a:lnSpc>
              <a:defRPr/>
            </a:pPr>
            <a:endParaRPr lang="en-US" altLang="it-IT" sz="2400" b="1">
              <a:sym typeface="Symbol" panose="05050102010706020507" pitchFamily="18" charset="2"/>
            </a:endParaRPr>
          </a:p>
          <a:p>
            <a:pPr indent="-228600">
              <a:lnSpc>
                <a:spcPct val="90000"/>
              </a:lnSpc>
              <a:defRPr/>
            </a:pPr>
            <a:r>
              <a:rPr lang="en-US" altLang="it-IT" sz="2400" b="1">
                <a:sym typeface="Symbol" panose="05050102010706020507" pitchFamily="18" charset="2"/>
              </a:rPr>
              <a:t>E’ determinata dal tipo di radiazione emessa e dal tempo di dimezzamento (T1/2 effettivo) di uno specifico isotopo.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766C1A-09E1-B698-76E4-B8328D412FE1}"/>
            </a:ext>
          </a:extLst>
        </p:cNvPr>
        <p:cNvGrpSpPr/>
        <p:nvPr/>
      </p:nvGrpSpPr>
      <p:grpSpPr>
        <a:xfrm>
          <a:off x="0" y="0"/>
          <a:ext cx="0" cy="0"/>
          <a:chOff x="0" y="0"/>
          <a:chExt cx="0" cy="0"/>
        </a:xfrm>
      </p:grpSpPr>
      <p:sp useBgFill="1">
        <p:nvSpPr>
          <p:cNvPr id="248840" name="Rectangle 248839">
            <a:extLst>
              <a:ext uri="{FF2B5EF4-FFF2-40B4-BE49-F238E27FC236}">
                <a16:creationId xmlns:a16="http://schemas.microsoft.com/office/drawing/2014/main" id="{2AAC8C8D-D1F3-11D6-D88C-FB7F65D4E9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842" name="Rectangle 248841">
            <a:extLst>
              <a:ext uri="{FF2B5EF4-FFF2-40B4-BE49-F238E27FC236}">
                <a16:creationId xmlns:a16="http://schemas.microsoft.com/office/drawing/2014/main" id="{8E999261-358B-2246-9E85-8D675B8A2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4630397" cy="190889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844" name="Rectangle 248843">
            <a:extLst>
              <a:ext uri="{FF2B5EF4-FFF2-40B4-BE49-F238E27FC236}">
                <a16:creationId xmlns:a16="http://schemas.microsoft.com/office/drawing/2014/main" id="{F2B802D6-7D09-9F2D-2B93-3686694BB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738366" cy="190889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846" name="Rectangle 248845">
            <a:extLst>
              <a:ext uri="{FF2B5EF4-FFF2-40B4-BE49-F238E27FC236}">
                <a16:creationId xmlns:a16="http://schemas.microsoft.com/office/drawing/2014/main" id="{6E776872-0408-6966-D8B5-835A1423E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38358" y="-1"/>
            <a:ext cx="4892038" cy="190889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848" name="Rectangle 248847">
            <a:extLst>
              <a:ext uri="{FF2B5EF4-FFF2-40B4-BE49-F238E27FC236}">
                <a16:creationId xmlns:a16="http://schemas.microsoft.com/office/drawing/2014/main" id="{A776BEB8-CAC9-4917-5872-B27F4C1CB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220" y="-1"/>
            <a:ext cx="14079175" cy="191691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834" name="Rectangle 2">
            <a:extLst>
              <a:ext uri="{FF2B5EF4-FFF2-40B4-BE49-F238E27FC236}">
                <a16:creationId xmlns:a16="http://schemas.microsoft.com/office/drawing/2014/main" id="{04972C66-4D95-9D89-2D55-7AA79F199FA6}"/>
              </a:ext>
            </a:extLst>
          </p:cNvPr>
          <p:cNvSpPr>
            <a:spLocks noGrp="1" noChangeArrowheads="1"/>
          </p:cNvSpPr>
          <p:nvPr>
            <p:ph type="title" idx="4294967295"/>
          </p:nvPr>
        </p:nvSpPr>
        <p:spPr>
          <a:xfrm>
            <a:off x="1645918" y="353445"/>
            <a:ext cx="11875142" cy="1240403"/>
          </a:xfrm>
          <a:prstGeom prst="rect">
            <a:avLst/>
          </a:prstGeom>
        </p:spPr>
        <p:txBody>
          <a:bodyPr vert="horz" lIns="91440" tIns="45720" rIns="91440" bIns="45720" rtlCol="0" anchor="ctr">
            <a:normAutofit/>
          </a:bodyPr>
          <a:lstStyle/>
          <a:p>
            <a:pPr algn="l">
              <a:lnSpc>
                <a:spcPct val="90000"/>
              </a:lnSpc>
              <a:defRPr/>
            </a:pPr>
            <a:r>
              <a:rPr lang="en-US" altLang="it-IT" sz="4800" kern="1200" dirty="0">
                <a:solidFill>
                  <a:srgbClr val="FFFFFF"/>
                </a:solidFill>
                <a:latin typeface="+mj-lt"/>
                <a:ea typeface="+mj-ea"/>
                <a:cs typeface="+mj-cs"/>
              </a:rPr>
              <a:t>GRANDEZZE DI MISURA</a:t>
            </a:r>
          </a:p>
        </p:txBody>
      </p:sp>
      <p:sp>
        <p:nvSpPr>
          <p:cNvPr id="248835" name="Rectangle 3">
            <a:extLst>
              <a:ext uri="{FF2B5EF4-FFF2-40B4-BE49-F238E27FC236}">
                <a16:creationId xmlns:a16="http://schemas.microsoft.com/office/drawing/2014/main" id="{AE563FA3-4478-F5E2-CEE8-2B1739E032D8}"/>
              </a:ext>
            </a:extLst>
          </p:cNvPr>
          <p:cNvSpPr>
            <a:spLocks noGrp="1" noChangeArrowheads="1"/>
          </p:cNvSpPr>
          <p:nvPr>
            <p:ph type="body" idx="4294967295"/>
          </p:nvPr>
        </p:nvSpPr>
        <p:spPr>
          <a:xfrm>
            <a:off x="1645918" y="2781836"/>
            <a:ext cx="11668838" cy="4420030"/>
          </a:xfrm>
          <a:prstGeom prst="rect">
            <a:avLst/>
          </a:prstGeom>
        </p:spPr>
        <p:txBody>
          <a:bodyPr vert="horz" lIns="91440" tIns="45720" rIns="91440" bIns="45720" rtlCol="0" anchor="ctr">
            <a:normAutofit/>
          </a:bodyPr>
          <a:lstStyle/>
          <a:p>
            <a:pPr indent="-228600">
              <a:lnSpc>
                <a:spcPct val="90000"/>
              </a:lnSpc>
              <a:defRPr/>
            </a:pPr>
            <a:r>
              <a:rPr lang="it-IT" sz="2400" b="1" dirty="0"/>
              <a:t>IRRADIAZIONE ESTERNA</a:t>
            </a:r>
            <a:r>
              <a:rPr lang="it-IT" sz="2400" dirty="0"/>
              <a:t> </a:t>
            </a:r>
          </a:p>
          <a:p>
            <a:pPr marL="571500" indent="-457200">
              <a:lnSpc>
                <a:spcPct val="90000"/>
              </a:lnSpc>
              <a:buAutoNum type="arabicParenR"/>
              <a:defRPr/>
            </a:pPr>
            <a:r>
              <a:rPr lang="it-IT" sz="2400" dirty="0"/>
              <a:t>DOSE ASSORBITA (D) in un mezzo: energia media assorbita per unità di massa del mezzo irradiato – unità di misura: Gray (</a:t>
            </a:r>
            <a:r>
              <a:rPr lang="it-IT" sz="2400" dirty="0" err="1"/>
              <a:t>Gy</a:t>
            </a:r>
            <a:r>
              <a:rPr lang="it-IT" sz="2400" dirty="0"/>
              <a:t>, </a:t>
            </a:r>
            <a:r>
              <a:rPr lang="it-IT" sz="2400" dirty="0" err="1"/>
              <a:t>mGy</a:t>
            </a:r>
            <a:r>
              <a:rPr lang="it-IT" sz="2400" dirty="0"/>
              <a:t>, µ</a:t>
            </a:r>
            <a:r>
              <a:rPr lang="it-IT" sz="2400" dirty="0" err="1"/>
              <a:t>Gy</a:t>
            </a:r>
            <a:r>
              <a:rPr lang="it-IT" sz="2400" dirty="0"/>
              <a:t>) </a:t>
            </a:r>
          </a:p>
          <a:p>
            <a:pPr marL="571500" indent="-457200">
              <a:lnSpc>
                <a:spcPct val="90000"/>
              </a:lnSpc>
              <a:buAutoNum type="arabicParenR"/>
              <a:defRPr/>
            </a:pPr>
            <a:r>
              <a:rPr lang="it-IT" sz="2400" dirty="0"/>
              <a:t>DOSE EQUIVALENTE (HT) nel tessuto T: dose media assorbita nel tessuto T, pesata per tipo di radiazione R – unità di misura: Sievert (</a:t>
            </a:r>
            <a:r>
              <a:rPr lang="it-IT" sz="2400" dirty="0" err="1"/>
              <a:t>Sv</a:t>
            </a:r>
            <a:r>
              <a:rPr lang="it-IT" sz="2400" dirty="0"/>
              <a:t>, mSv, µ</a:t>
            </a:r>
            <a:r>
              <a:rPr lang="it-IT" sz="2400" dirty="0" err="1"/>
              <a:t>Sv</a:t>
            </a:r>
            <a:r>
              <a:rPr lang="it-IT" sz="2400" dirty="0"/>
              <a:t>) </a:t>
            </a:r>
          </a:p>
          <a:p>
            <a:pPr marL="571500" indent="-457200">
              <a:lnSpc>
                <a:spcPct val="90000"/>
              </a:lnSpc>
              <a:buAutoNum type="arabicParenR"/>
              <a:defRPr/>
            </a:pPr>
            <a:r>
              <a:rPr lang="it-IT" sz="2400" dirty="0"/>
              <a:t>DOSE EFFICACE (E): tiene conto della radiosensibilità relativa dei vari tessuti/organi – unità di misura: Sievert (</a:t>
            </a:r>
            <a:r>
              <a:rPr lang="it-IT" sz="2400" dirty="0" err="1"/>
              <a:t>Sv</a:t>
            </a:r>
            <a:r>
              <a:rPr lang="it-IT" sz="2400" dirty="0"/>
              <a:t>, mSv, µ</a:t>
            </a:r>
            <a:r>
              <a:rPr lang="it-IT" sz="2400" dirty="0" err="1"/>
              <a:t>Sv</a:t>
            </a:r>
            <a:r>
              <a:rPr lang="it-IT" sz="2400" dirty="0"/>
              <a:t>)</a:t>
            </a:r>
            <a:endParaRPr lang="en-US" altLang="it-IT" sz="2400" b="1" dirty="0">
              <a:sym typeface="Symbol" panose="05050102010706020507" pitchFamily="18" charset="2"/>
            </a:endParaRPr>
          </a:p>
        </p:txBody>
      </p:sp>
    </p:spTree>
    <p:extLst>
      <p:ext uri="{BB962C8B-B14F-4D97-AF65-F5344CB8AC3E}">
        <p14:creationId xmlns:p14="http://schemas.microsoft.com/office/powerpoint/2010/main" val="3380348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ACBA77-F181-48D7-9E64-FF6FC70C4278}"/>
            </a:ext>
          </a:extLst>
        </p:cNvPr>
        <p:cNvGrpSpPr/>
        <p:nvPr/>
      </p:nvGrpSpPr>
      <p:grpSpPr>
        <a:xfrm>
          <a:off x="0" y="0"/>
          <a:ext cx="0" cy="0"/>
          <a:chOff x="0" y="0"/>
          <a:chExt cx="0" cy="0"/>
        </a:xfrm>
      </p:grpSpPr>
      <p:sp useBgFill="1">
        <p:nvSpPr>
          <p:cNvPr id="248840" name="Rectangle 248839">
            <a:extLst>
              <a:ext uri="{FF2B5EF4-FFF2-40B4-BE49-F238E27FC236}">
                <a16:creationId xmlns:a16="http://schemas.microsoft.com/office/drawing/2014/main" id="{3FF565E9-1459-7087-43CB-6455B81DA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842" name="Rectangle 248841">
            <a:extLst>
              <a:ext uri="{FF2B5EF4-FFF2-40B4-BE49-F238E27FC236}">
                <a16:creationId xmlns:a16="http://schemas.microsoft.com/office/drawing/2014/main" id="{413D833F-116D-D095-3A40-7D8FE27490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4630397" cy="190889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844" name="Rectangle 248843">
            <a:extLst>
              <a:ext uri="{FF2B5EF4-FFF2-40B4-BE49-F238E27FC236}">
                <a16:creationId xmlns:a16="http://schemas.microsoft.com/office/drawing/2014/main" id="{3EA06FA3-EE18-4FF6-EC23-C643DFB3D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738366" cy="190889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846" name="Rectangle 248845">
            <a:extLst>
              <a:ext uri="{FF2B5EF4-FFF2-40B4-BE49-F238E27FC236}">
                <a16:creationId xmlns:a16="http://schemas.microsoft.com/office/drawing/2014/main" id="{A48C2402-30F8-1C7A-DED4-4CC5A5067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38358" y="-1"/>
            <a:ext cx="4892038" cy="190889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848" name="Rectangle 248847">
            <a:extLst>
              <a:ext uri="{FF2B5EF4-FFF2-40B4-BE49-F238E27FC236}">
                <a16:creationId xmlns:a16="http://schemas.microsoft.com/office/drawing/2014/main" id="{5681D080-A445-EAD5-B992-69F6C54AC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220" y="-1"/>
            <a:ext cx="14079175" cy="191691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834" name="Rectangle 2">
            <a:extLst>
              <a:ext uri="{FF2B5EF4-FFF2-40B4-BE49-F238E27FC236}">
                <a16:creationId xmlns:a16="http://schemas.microsoft.com/office/drawing/2014/main" id="{D81C0F71-D975-436C-E24B-E8C0FA81514E}"/>
              </a:ext>
            </a:extLst>
          </p:cNvPr>
          <p:cNvSpPr>
            <a:spLocks noGrp="1" noChangeArrowheads="1"/>
          </p:cNvSpPr>
          <p:nvPr>
            <p:ph type="title" idx="4294967295"/>
          </p:nvPr>
        </p:nvSpPr>
        <p:spPr>
          <a:xfrm>
            <a:off x="1645918" y="353445"/>
            <a:ext cx="11875142" cy="1240403"/>
          </a:xfrm>
          <a:prstGeom prst="rect">
            <a:avLst/>
          </a:prstGeom>
        </p:spPr>
        <p:txBody>
          <a:bodyPr vert="horz" lIns="91440" tIns="45720" rIns="91440" bIns="45720" rtlCol="0" anchor="ctr">
            <a:normAutofit/>
          </a:bodyPr>
          <a:lstStyle/>
          <a:p>
            <a:pPr algn="l">
              <a:lnSpc>
                <a:spcPct val="90000"/>
              </a:lnSpc>
              <a:defRPr/>
            </a:pPr>
            <a:r>
              <a:rPr lang="en-US" altLang="it-IT" sz="4800" kern="1200" dirty="0">
                <a:solidFill>
                  <a:srgbClr val="FFFFFF"/>
                </a:solidFill>
                <a:latin typeface="+mj-lt"/>
                <a:ea typeface="+mj-ea"/>
                <a:cs typeface="+mj-cs"/>
              </a:rPr>
              <a:t>GRANDEZZE DI MISURA</a:t>
            </a:r>
          </a:p>
        </p:txBody>
      </p:sp>
      <p:sp>
        <p:nvSpPr>
          <p:cNvPr id="248835" name="Rectangle 3">
            <a:extLst>
              <a:ext uri="{FF2B5EF4-FFF2-40B4-BE49-F238E27FC236}">
                <a16:creationId xmlns:a16="http://schemas.microsoft.com/office/drawing/2014/main" id="{0D2AFF9C-E365-6FCC-E87F-4F4EE8A85FCA}"/>
              </a:ext>
            </a:extLst>
          </p:cNvPr>
          <p:cNvSpPr>
            <a:spLocks noGrp="1" noChangeArrowheads="1"/>
          </p:cNvSpPr>
          <p:nvPr>
            <p:ph type="body" idx="4294967295"/>
          </p:nvPr>
        </p:nvSpPr>
        <p:spPr>
          <a:xfrm>
            <a:off x="1645918" y="2781836"/>
            <a:ext cx="11668838" cy="4420030"/>
          </a:xfrm>
          <a:prstGeom prst="rect">
            <a:avLst/>
          </a:prstGeom>
        </p:spPr>
        <p:txBody>
          <a:bodyPr vert="horz" lIns="91440" tIns="45720" rIns="91440" bIns="45720" rtlCol="0" anchor="ctr">
            <a:normAutofit/>
          </a:bodyPr>
          <a:lstStyle/>
          <a:p>
            <a:pPr indent="-228600">
              <a:lnSpc>
                <a:spcPct val="90000"/>
              </a:lnSpc>
              <a:defRPr/>
            </a:pPr>
            <a:r>
              <a:rPr lang="it-IT" sz="2400" b="1" dirty="0"/>
              <a:t>IRRADIAZIONE INTERNA</a:t>
            </a:r>
            <a:r>
              <a:rPr lang="it-IT" sz="2400" dirty="0"/>
              <a:t> </a:t>
            </a:r>
          </a:p>
          <a:p>
            <a:pPr marL="114300" indent="0">
              <a:lnSpc>
                <a:spcPct val="90000"/>
              </a:lnSpc>
              <a:buNone/>
              <a:defRPr/>
            </a:pPr>
            <a:r>
              <a:rPr lang="it-IT" sz="2400" dirty="0"/>
              <a:t>Introduzione nel corpo di radionuclidi. </a:t>
            </a:r>
          </a:p>
          <a:p>
            <a:pPr marL="114300" indent="0">
              <a:lnSpc>
                <a:spcPct val="90000"/>
              </a:lnSpc>
              <a:buNone/>
              <a:defRPr/>
            </a:pPr>
            <a:r>
              <a:rPr lang="it-IT" sz="2400" dirty="0"/>
              <a:t>L’irradiazione si protrae fino a quando il radionuclide rimane nel corpo, ovvero fino a quando non viene totalmente eliminato per decadimento o per via biologica.</a:t>
            </a:r>
          </a:p>
          <a:p>
            <a:pPr marL="571500" indent="-457200">
              <a:lnSpc>
                <a:spcPct val="90000"/>
              </a:lnSpc>
              <a:buAutoNum type="arabicParenR"/>
              <a:defRPr/>
            </a:pPr>
            <a:r>
              <a:rPr lang="it-IT" sz="2400" dirty="0"/>
              <a:t>DOSE EFFICACE IMPEGNATA: è la dose efficace prodotta per irradiazione interne integrata su 50 anni a partire dal momento dell’introduzione – unità di misura: Sievert (</a:t>
            </a:r>
            <a:r>
              <a:rPr lang="it-IT" sz="2400" dirty="0" err="1"/>
              <a:t>Sv</a:t>
            </a:r>
            <a:r>
              <a:rPr lang="it-IT" sz="2400" dirty="0"/>
              <a:t>)</a:t>
            </a:r>
          </a:p>
          <a:p>
            <a:pPr marL="571500" indent="-457200">
              <a:lnSpc>
                <a:spcPct val="90000"/>
              </a:lnSpc>
              <a:buAutoNum type="arabicParenR"/>
              <a:defRPr/>
            </a:pPr>
            <a:r>
              <a:rPr lang="it-IT" sz="2400" dirty="0"/>
              <a:t>ATTIVITA’: numero di trasformazioni nucleari di un radionuclide nell’unità di tempo –unità di misura: Becquerel (Bq)</a:t>
            </a:r>
            <a:endParaRPr lang="en-US" altLang="it-IT" sz="2400" b="1" dirty="0">
              <a:sym typeface="Symbol" panose="05050102010706020507" pitchFamily="18" charset="2"/>
            </a:endParaRPr>
          </a:p>
        </p:txBody>
      </p:sp>
    </p:spTree>
    <p:extLst>
      <p:ext uri="{BB962C8B-B14F-4D97-AF65-F5344CB8AC3E}">
        <p14:creationId xmlns:p14="http://schemas.microsoft.com/office/powerpoint/2010/main" val="92498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8360" name="Rectangle 2283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362" name="Rectangle 2283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4630397" cy="190889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364" name="Rectangle 2283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738366" cy="190889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366" name="Rectangle 2283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38358" y="-1"/>
            <a:ext cx="4892038" cy="190889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368" name="Rectangle 2283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220" y="-1"/>
            <a:ext cx="14079175" cy="191691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354" name="Rectangle 2">
            <a:extLst>
              <a:ext uri="{FF2B5EF4-FFF2-40B4-BE49-F238E27FC236}">
                <a16:creationId xmlns:a16="http://schemas.microsoft.com/office/drawing/2014/main" id="{705D6AA7-BA29-8F7E-0E63-36C38752C896}"/>
              </a:ext>
            </a:extLst>
          </p:cNvPr>
          <p:cNvSpPr>
            <a:spLocks noGrp="1" noChangeArrowheads="1"/>
          </p:cNvSpPr>
          <p:nvPr>
            <p:ph type="title" idx="4294967295"/>
          </p:nvPr>
        </p:nvSpPr>
        <p:spPr>
          <a:xfrm>
            <a:off x="1645918" y="353445"/>
            <a:ext cx="11875142" cy="1240403"/>
          </a:xfrm>
          <a:prstGeom prst="rect">
            <a:avLst/>
          </a:prstGeom>
        </p:spPr>
        <p:txBody>
          <a:bodyPr vert="horz" lIns="91440" tIns="45720" rIns="91440" bIns="45720" rtlCol="0" anchor="ctr">
            <a:normAutofit/>
          </a:bodyPr>
          <a:lstStyle/>
          <a:p>
            <a:pPr algn="l">
              <a:lnSpc>
                <a:spcPct val="90000"/>
              </a:lnSpc>
              <a:defRPr/>
            </a:pPr>
            <a:r>
              <a:rPr lang="en-US" altLang="it-IT" sz="4800" kern="1200">
                <a:solidFill>
                  <a:srgbClr val="FFFFFF"/>
                </a:solidFill>
                <a:latin typeface="+mj-lt"/>
                <a:ea typeface="+mj-ea"/>
                <a:cs typeface="+mj-cs"/>
              </a:rPr>
              <a:t>Effetti biologici delle radiazioni </a:t>
            </a:r>
          </a:p>
        </p:txBody>
      </p:sp>
      <p:sp>
        <p:nvSpPr>
          <p:cNvPr id="228355" name="Rectangle 3">
            <a:extLst>
              <a:ext uri="{FF2B5EF4-FFF2-40B4-BE49-F238E27FC236}">
                <a16:creationId xmlns:a16="http://schemas.microsoft.com/office/drawing/2014/main" id="{2F58A7E4-6A12-1C1C-B407-F46C25BD4753}"/>
              </a:ext>
            </a:extLst>
          </p:cNvPr>
          <p:cNvSpPr>
            <a:spLocks noGrp="1" noChangeArrowheads="1"/>
          </p:cNvSpPr>
          <p:nvPr>
            <p:ph type="body" idx="4294967295"/>
          </p:nvPr>
        </p:nvSpPr>
        <p:spPr>
          <a:xfrm>
            <a:off x="1645918" y="2781836"/>
            <a:ext cx="11668838" cy="4420030"/>
          </a:xfrm>
          <a:prstGeom prst="rect">
            <a:avLst/>
          </a:prstGeom>
        </p:spPr>
        <p:txBody>
          <a:bodyPr vert="horz" lIns="91440" tIns="45720" rIns="91440" bIns="45720" rtlCol="0" anchor="ctr">
            <a:normAutofit/>
          </a:bodyPr>
          <a:lstStyle/>
          <a:p>
            <a:pPr indent="-228600">
              <a:lnSpc>
                <a:spcPct val="90000"/>
              </a:lnSpc>
              <a:defRPr/>
            </a:pPr>
            <a:r>
              <a:rPr lang="en-US" altLang="it-IT" sz="2400"/>
              <a:t>LE RADIAZIONI IONIZZANTI RAPPRESENTANO IL FATTORE DI RISCHIO MAGGIORMENTE STUDIATO IN AMBITO DI RAPPORTO ESPOSIZIONE-EFFETTO.</a:t>
            </a:r>
          </a:p>
          <a:p>
            <a:pPr indent="-228600">
              <a:lnSpc>
                <a:spcPct val="90000"/>
              </a:lnSpc>
              <a:defRPr/>
            </a:pPr>
            <a:endParaRPr lang="en-US" altLang="it-IT" sz="2400"/>
          </a:p>
          <a:p>
            <a:pPr indent="-228600">
              <a:lnSpc>
                <a:spcPct val="90000"/>
              </a:lnSpc>
              <a:defRPr/>
            </a:pPr>
            <a:r>
              <a:rPr lang="en-US" altLang="it-IT" sz="2400"/>
              <a:t>LA MAGGIOR PARTE DELLE EVIDENZE SONO BASATE SU ESPOSIZIONI NEI:</a:t>
            </a:r>
          </a:p>
          <a:p>
            <a:pPr lvl="1" indent="-228600">
              <a:lnSpc>
                <a:spcPct val="90000"/>
              </a:lnSpc>
              <a:buFont typeface="Arial" panose="020B0604020202020204" pitchFamily="34" charset="0"/>
              <a:buChar char="•"/>
              <a:defRPr/>
            </a:pPr>
            <a:r>
              <a:rPr lang="en-US" altLang="it-IT" sz="2400"/>
              <a:t>SOPRAVVISSUTI DI HIROSHIMA E NAGASAKY</a:t>
            </a:r>
          </a:p>
          <a:p>
            <a:pPr lvl="1" indent="-228600">
              <a:lnSpc>
                <a:spcPct val="90000"/>
              </a:lnSpc>
              <a:buFont typeface="Arial" panose="020B0604020202020204" pitchFamily="34" charset="0"/>
              <a:buChar char="•"/>
              <a:defRPr/>
            </a:pPr>
            <a:r>
              <a:rPr lang="en-US" altLang="it-IT" sz="2400"/>
              <a:t>PAZIENTI SOTTOPOSTI A TRATTAMENTI DIAGNOSTICI E TERAPEUTICI</a:t>
            </a:r>
          </a:p>
          <a:p>
            <a:pPr lvl="1" indent="-228600">
              <a:lnSpc>
                <a:spcPct val="90000"/>
              </a:lnSpc>
              <a:buFont typeface="Arial" panose="020B0604020202020204" pitchFamily="34" charset="0"/>
              <a:buChar char="•"/>
              <a:defRPr/>
            </a:pPr>
            <a:r>
              <a:rPr lang="en-US" altLang="it-IT" sz="2400"/>
              <a:t>ESPOSIZIONI LAVORATIVE (MINATORI)</a:t>
            </a:r>
          </a:p>
          <a:p>
            <a:pPr lvl="1" indent="-228600">
              <a:lnSpc>
                <a:spcPct val="90000"/>
              </a:lnSpc>
              <a:buFont typeface="Arial" panose="020B0604020202020204" pitchFamily="34" charset="0"/>
              <a:buChar char="•"/>
              <a:defRPr/>
            </a:pPr>
            <a:r>
              <a:rPr lang="en-US" altLang="it-IT" sz="2400"/>
              <a:t>INCIDENTI NUCLEARI</a:t>
            </a:r>
          </a:p>
          <a:p>
            <a:pPr lvl="1" indent="-228600">
              <a:lnSpc>
                <a:spcPct val="90000"/>
              </a:lnSpc>
              <a:buFont typeface="Arial" panose="020B0604020202020204" pitchFamily="34" charset="0"/>
              <a:buChar char="•"/>
              <a:defRPr/>
            </a:pPr>
            <a:endParaRPr lang="en-US" altLang="it-IT"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224" name="Rectangle 13722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26" name="Rectangle 13722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4630397" cy="190889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28" name="Rectangle 13722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738366" cy="190889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30" name="Rectangle 13722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38358" y="-1"/>
            <a:ext cx="4892038" cy="190889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32" name="Rectangle 13723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220" y="-1"/>
            <a:ext cx="14079175" cy="191691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18" name="Rectangle 2">
            <a:extLst>
              <a:ext uri="{FF2B5EF4-FFF2-40B4-BE49-F238E27FC236}">
                <a16:creationId xmlns:a16="http://schemas.microsoft.com/office/drawing/2014/main" id="{EBEE1F7F-4155-87A6-BB9C-552530C7A1BE}"/>
              </a:ext>
            </a:extLst>
          </p:cNvPr>
          <p:cNvSpPr>
            <a:spLocks noGrp="1" noChangeArrowheads="1"/>
          </p:cNvSpPr>
          <p:nvPr>
            <p:ph type="title" idx="4294967295"/>
          </p:nvPr>
        </p:nvSpPr>
        <p:spPr>
          <a:xfrm>
            <a:off x="1645918" y="353445"/>
            <a:ext cx="11875142" cy="1240403"/>
          </a:xfrm>
          <a:prstGeom prst="rect">
            <a:avLst/>
          </a:prstGeom>
        </p:spPr>
        <p:txBody>
          <a:bodyPr vert="horz" lIns="91440" tIns="45720" rIns="91440" bIns="45720" rtlCol="0" anchor="ctr">
            <a:normAutofit/>
          </a:bodyPr>
          <a:lstStyle/>
          <a:p>
            <a:pPr algn="l">
              <a:lnSpc>
                <a:spcPct val="90000"/>
              </a:lnSpc>
              <a:defRPr/>
            </a:pPr>
            <a:r>
              <a:rPr lang="en-US" altLang="it-IT" sz="4800" kern="1200">
                <a:solidFill>
                  <a:srgbClr val="FFFFFF"/>
                </a:solidFill>
                <a:latin typeface="+mj-lt"/>
                <a:ea typeface="+mj-ea"/>
                <a:cs typeface="+mj-cs"/>
              </a:rPr>
              <a:t>Effetti biologici delle RI</a:t>
            </a:r>
          </a:p>
        </p:txBody>
      </p:sp>
      <p:sp>
        <p:nvSpPr>
          <p:cNvPr id="137219" name="Rectangle 3">
            <a:extLst>
              <a:ext uri="{FF2B5EF4-FFF2-40B4-BE49-F238E27FC236}">
                <a16:creationId xmlns:a16="http://schemas.microsoft.com/office/drawing/2014/main" id="{FFC5AC06-B6CB-D331-5460-41729BA3FB71}"/>
              </a:ext>
            </a:extLst>
          </p:cNvPr>
          <p:cNvSpPr>
            <a:spLocks noGrp="1" noChangeArrowheads="1"/>
          </p:cNvSpPr>
          <p:nvPr>
            <p:ph type="body" idx="4294967295"/>
          </p:nvPr>
        </p:nvSpPr>
        <p:spPr>
          <a:xfrm>
            <a:off x="1645918" y="2781836"/>
            <a:ext cx="11668838" cy="4420030"/>
          </a:xfrm>
          <a:prstGeom prst="rect">
            <a:avLst/>
          </a:prstGeom>
        </p:spPr>
        <p:txBody>
          <a:bodyPr vert="horz" lIns="91440" tIns="45720" rIns="91440" bIns="45720" rtlCol="0" anchor="ctr">
            <a:normAutofit/>
          </a:bodyPr>
          <a:lstStyle/>
          <a:p>
            <a:pPr indent="-228600">
              <a:lnSpc>
                <a:spcPct val="90000"/>
              </a:lnSpc>
              <a:defRPr/>
            </a:pPr>
            <a:r>
              <a:rPr lang="en-US" altLang="it-IT" sz="2400"/>
              <a:t>Danni a carico delle membrane cellulari</a:t>
            </a:r>
          </a:p>
          <a:p>
            <a:pPr indent="-228600">
              <a:lnSpc>
                <a:spcPct val="90000"/>
              </a:lnSpc>
              <a:defRPr/>
            </a:pPr>
            <a:r>
              <a:rPr lang="en-US" altLang="it-IT" sz="2400"/>
              <a:t>Danni a carico degli organuli citoplasmatici (mitocondri, lisosomi)</a:t>
            </a:r>
          </a:p>
          <a:p>
            <a:pPr indent="-228600">
              <a:lnSpc>
                <a:spcPct val="90000"/>
              </a:lnSpc>
              <a:defRPr/>
            </a:pPr>
            <a:r>
              <a:rPr lang="en-US" altLang="it-IT" sz="2400"/>
              <a:t>Danni a carico delle macromolecole cellulari </a:t>
            </a:r>
          </a:p>
          <a:p>
            <a:pPr indent="-228600">
              <a:lnSpc>
                <a:spcPct val="90000"/>
              </a:lnSpc>
              <a:defRPr/>
            </a:pPr>
            <a:r>
              <a:rPr lang="en-US" altLang="it-IT" sz="2400"/>
              <a:t>Danni a carico del DNA </a:t>
            </a:r>
          </a:p>
          <a:p>
            <a:pPr lvl="1" indent="-228600">
              <a:lnSpc>
                <a:spcPct val="90000"/>
              </a:lnSpc>
              <a:buFont typeface="Arial" panose="020B0604020202020204" pitchFamily="34" charset="0"/>
              <a:buChar char="•"/>
              <a:defRPr/>
            </a:pPr>
            <a:r>
              <a:rPr lang="en-US" altLang="it-IT" sz="2400"/>
              <a:t>diretti</a:t>
            </a:r>
          </a:p>
          <a:p>
            <a:pPr lvl="1" indent="-228600">
              <a:lnSpc>
                <a:spcPct val="90000"/>
              </a:lnSpc>
              <a:buFont typeface="Arial" panose="020B0604020202020204" pitchFamily="34" charset="0"/>
              <a:buChar char="•"/>
              <a:defRPr/>
            </a:pPr>
            <a:r>
              <a:rPr lang="en-US" altLang="it-IT" sz="2400"/>
              <a:t>indiretti (mediati da radicali liberi)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1432" name="Rectangle 23143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1434" name="Rectangle 23143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436" name="Rectangle 23143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438" name="Rectangle 23143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440" name="Rectangle 23143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442" name="Freeform: Shape 23144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1444" name="Rectangle 23144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426" name="Rectangle 2">
            <a:extLst>
              <a:ext uri="{FF2B5EF4-FFF2-40B4-BE49-F238E27FC236}">
                <a16:creationId xmlns:a16="http://schemas.microsoft.com/office/drawing/2014/main" id="{9621226D-4D7E-61C5-4B57-673D055D3FF7}"/>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kern="1200">
                <a:solidFill>
                  <a:srgbClr val="FFFFFF"/>
                </a:solidFill>
                <a:latin typeface="+mj-lt"/>
                <a:ea typeface="+mj-ea"/>
                <a:cs typeface="+mj-cs"/>
              </a:rPr>
              <a:t>Radiazione</a:t>
            </a:r>
          </a:p>
        </p:txBody>
      </p:sp>
      <p:sp>
        <p:nvSpPr>
          <p:cNvPr id="231427" name="Rectangle 3">
            <a:extLst>
              <a:ext uri="{FF2B5EF4-FFF2-40B4-BE49-F238E27FC236}">
                <a16:creationId xmlns:a16="http://schemas.microsoft.com/office/drawing/2014/main" id="{3E01B27A-C613-8EFF-01E7-26BF13488DFA}"/>
              </a:ext>
            </a:extLst>
          </p:cNvPr>
          <p:cNvSpPr>
            <a:spLocks noGrp="1" noChangeArrowheads="1"/>
          </p:cNvSpPr>
          <p:nvPr>
            <p:ph type="body" idx="4294967295"/>
          </p:nvPr>
        </p:nvSpPr>
        <p:spPr>
          <a:xfrm>
            <a:off x="5772310" y="779376"/>
            <a:ext cx="7866417" cy="6655256"/>
          </a:xfrm>
          <a:prstGeom prst="rect">
            <a:avLst/>
          </a:prstGeom>
        </p:spPr>
        <p:txBody>
          <a:bodyPr vert="horz" lIns="91440" tIns="45720" rIns="91440" bIns="45720" rtlCol="0" anchor="ctr">
            <a:normAutofit/>
          </a:bodyPr>
          <a:lstStyle/>
          <a:p>
            <a:pPr marL="0" indent="-228600">
              <a:lnSpc>
                <a:spcPct val="90000"/>
              </a:lnSpc>
              <a:defRPr/>
            </a:pPr>
            <a:r>
              <a:rPr lang="en-US" altLang="it-IT" sz="2400" dirty="0"/>
              <a:t>Con il </a:t>
            </a:r>
            <a:r>
              <a:rPr lang="en-US" altLang="it-IT" sz="2400" dirty="0" err="1"/>
              <a:t>termine</a:t>
            </a:r>
            <a:r>
              <a:rPr lang="en-US" altLang="it-IT" sz="2400" dirty="0"/>
              <a:t> “</a:t>
            </a:r>
            <a:r>
              <a:rPr lang="en-US" altLang="it-IT" sz="2400" dirty="0" err="1"/>
              <a:t>radiazione</a:t>
            </a:r>
            <a:r>
              <a:rPr lang="en-US" altLang="it-IT" sz="2400" dirty="0"/>
              <a:t>” </a:t>
            </a:r>
            <a:r>
              <a:rPr lang="en-US" altLang="it-IT" sz="2400" dirty="0" err="1"/>
              <a:t>si</a:t>
            </a:r>
            <a:r>
              <a:rPr lang="en-US" altLang="it-IT" sz="2400" dirty="0"/>
              <a:t> </a:t>
            </a:r>
            <a:r>
              <a:rPr lang="en-US" altLang="it-IT" sz="2400" dirty="0" err="1"/>
              <a:t>intende</a:t>
            </a:r>
            <a:r>
              <a:rPr lang="en-US" altLang="it-IT" sz="2400" dirty="0"/>
              <a:t> </a:t>
            </a:r>
            <a:r>
              <a:rPr lang="en-US" altLang="it-IT" sz="2400" dirty="0" err="1"/>
              <a:t>descrivere</a:t>
            </a:r>
            <a:r>
              <a:rPr lang="en-US" altLang="it-IT" sz="2400" dirty="0"/>
              <a:t> </a:t>
            </a:r>
            <a:r>
              <a:rPr lang="en-US" altLang="it-IT" sz="2400" dirty="0" err="1"/>
              <a:t>una</a:t>
            </a:r>
            <a:r>
              <a:rPr lang="en-US" altLang="it-IT" sz="2400" dirty="0"/>
              <a:t> </a:t>
            </a:r>
            <a:r>
              <a:rPr lang="en-US" altLang="it-IT" sz="2400" b="1" i="1" dirty="0"/>
              <a:t>forma di </a:t>
            </a:r>
            <a:r>
              <a:rPr lang="en-US" altLang="it-IT" sz="2400" b="1" i="1" dirty="0" err="1"/>
              <a:t>trasferimento</a:t>
            </a:r>
            <a:r>
              <a:rPr lang="en-US" altLang="it-IT" sz="2400" b="1" i="1" dirty="0"/>
              <a:t> </a:t>
            </a:r>
            <a:r>
              <a:rPr lang="en-US" altLang="it-IT" sz="2400" b="1" i="1" dirty="0" err="1"/>
              <a:t>dell’energia</a:t>
            </a:r>
            <a:r>
              <a:rPr lang="en-US" altLang="it-IT" sz="2400" b="1" i="1" dirty="0"/>
              <a:t> </a:t>
            </a:r>
            <a:r>
              <a:rPr lang="en-US" altLang="it-IT" sz="2400" b="1" i="1" dirty="0" err="1"/>
              <a:t>nello</a:t>
            </a:r>
            <a:r>
              <a:rPr lang="en-US" altLang="it-IT" sz="2400" b="1" i="1" dirty="0"/>
              <a:t> </a:t>
            </a:r>
            <a:r>
              <a:rPr lang="en-US" altLang="it-IT" sz="2400" b="1" i="1" dirty="0" err="1"/>
              <a:t>spazio</a:t>
            </a:r>
            <a:r>
              <a:rPr lang="en-US" altLang="it-IT" sz="2400" b="1" i="1" dirty="0"/>
              <a:t>.</a:t>
            </a:r>
          </a:p>
          <a:p>
            <a:pPr marL="0" indent="-228600">
              <a:lnSpc>
                <a:spcPct val="90000"/>
              </a:lnSpc>
              <a:defRPr/>
            </a:pPr>
            <a:endParaRPr lang="en-US" altLang="it-IT" sz="2400" b="1" i="1" dirty="0"/>
          </a:p>
          <a:p>
            <a:pPr marL="0" indent="-228600">
              <a:lnSpc>
                <a:spcPct val="90000"/>
              </a:lnSpc>
              <a:defRPr/>
            </a:pPr>
            <a:r>
              <a:rPr lang="en-US" altLang="it-IT" sz="2400" b="1" i="1" dirty="0" err="1"/>
              <a:t>Radiazioni</a:t>
            </a:r>
            <a:r>
              <a:rPr lang="en-US" altLang="it-IT" sz="2400" b="1" i="1" dirty="0"/>
              <a:t> </a:t>
            </a:r>
            <a:r>
              <a:rPr lang="en-US" altLang="it-IT" sz="2400" b="1" i="1" dirty="0" err="1"/>
              <a:t>Ionizzanti</a:t>
            </a:r>
            <a:endParaRPr lang="en-US" altLang="it-IT" sz="2400" b="1" i="1" dirty="0"/>
          </a:p>
          <a:p>
            <a:pPr marL="0" indent="-228600">
              <a:lnSpc>
                <a:spcPct val="90000"/>
              </a:lnSpc>
              <a:defRPr/>
            </a:pPr>
            <a:endParaRPr lang="en-US" altLang="it-IT" sz="2400" b="1" i="1" dirty="0"/>
          </a:p>
          <a:p>
            <a:pPr marL="0" indent="0">
              <a:lnSpc>
                <a:spcPct val="90000"/>
              </a:lnSpc>
              <a:buNone/>
              <a:defRPr/>
            </a:pPr>
            <a:r>
              <a:rPr lang="en-US" altLang="it-IT" sz="2400" dirty="0" err="1"/>
              <a:t>Radiazioni</a:t>
            </a:r>
            <a:r>
              <a:rPr lang="en-US" altLang="it-IT" sz="2400" dirty="0"/>
              <a:t> </a:t>
            </a:r>
            <a:r>
              <a:rPr lang="en-US" altLang="it-IT" sz="2400" dirty="0" err="1"/>
              <a:t>capaci</a:t>
            </a:r>
            <a:r>
              <a:rPr lang="en-US" altLang="it-IT" sz="2400" dirty="0"/>
              <a:t> di </a:t>
            </a:r>
            <a:r>
              <a:rPr lang="en-US" altLang="it-IT" sz="2400" dirty="0" err="1"/>
              <a:t>causare</a:t>
            </a:r>
            <a:r>
              <a:rPr lang="en-US" altLang="it-IT" sz="2400" dirty="0"/>
              <a:t> </a:t>
            </a:r>
            <a:r>
              <a:rPr lang="en-US" altLang="it-IT" sz="2400" dirty="0" err="1"/>
              <a:t>ionizzazione</a:t>
            </a:r>
            <a:r>
              <a:rPr lang="en-US" altLang="it-IT" sz="2400" dirty="0"/>
              <a:t> </a:t>
            </a:r>
            <a:r>
              <a:rPr lang="en-US" altLang="it-IT" sz="2400" dirty="0" err="1"/>
              <a:t>negli</a:t>
            </a:r>
            <a:r>
              <a:rPr lang="en-US" altLang="it-IT" sz="2400" dirty="0"/>
              <a:t> </a:t>
            </a:r>
            <a:r>
              <a:rPr lang="en-US" altLang="it-IT" sz="2400" dirty="0" err="1"/>
              <a:t>atomi</a:t>
            </a:r>
            <a:r>
              <a:rPr lang="en-US" altLang="it-IT" sz="2400" dirty="0"/>
              <a:t> del mezzo </a:t>
            </a:r>
            <a:r>
              <a:rPr lang="en-US" altLang="it-IT" sz="2400" dirty="0" err="1"/>
              <a:t>che</a:t>
            </a:r>
            <a:r>
              <a:rPr lang="en-US" altLang="it-IT" sz="2400" dirty="0"/>
              <a:t> </a:t>
            </a:r>
            <a:r>
              <a:rPr lang="en-US" altLang="it-IT" sz="2400" dirty="0" err="1"/>
              <a:t>attraversano</a:t>
            </a:r>
            <a:endParaRPr lang="en-US" altLang="it-IT"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248" name="Rectangle 13824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50" name="Rectangle 13824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4630397" cy="190889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52" name="Rectangle 13825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738366" cy="190889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54" name="Rectangle 13825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38358" y="-1"/>
            <a:ext cx="4892038" cy="190889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56" name="Rectangle 13825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220" y="-1"/>
            <a:ext cx="14079175" cy="191691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42" name="Rectangle 2">
            <a:extLst>
              <a:ext uri="{FF2B5EF4-FFF2-40B4-BE49-F238E27FC236}">
                <a16:creationId xmlns:a16="http://schemas.microsoft.com/office/drawing/2014/main" id="{EA121871-3F16-BD03-64F3-9BDA1FA4809B}"/>
              </a:ext>
            </a:extLst>
          </p:cNvPr>
          <p:cNvSpPr>
            <a:spLocks noGrp="1" noChangeArrowheads="1"/>
          </p:cNvSpPr>
          <p:nvPr>
            <p:ph type="title" idx="4294967295"/>
          </p:nvPr>
        </p:nvSpPr>
        <p:spPr>
          <a:xfrm>
            <a:off x="1645918" y="353445"/>
            <a:ext cx="11875142" cy="1240403"/>
          </a:xfrm>
          <a:prstGeom prst="rect">
            <a:avLst/>
          </a:prstGeom>
        </p:spPr>
        <p:txBody>
          <a:bodyPr vert="horz" lIns="91440" tIns="45720" rIns="91440" bIns="45720" rtlCol="0" anchor="ctr">
            <a:normAutofit/>
          </a:bodyPr>
          <a:lstStyle/>
          <a:p>
            <a:pPr algn="l">
              <a:lnSpc>
                <a:spcPct val="90000"/>
              </a:lnSpc>
              <a:defRPr/>
            </a:pPr>
            <a:r>
              <a:rPr lang="en-US" altLang="it-IT" sz="4800" kern="1200">
                <a:solidFill>
                  <a:srgbClr val="FFFFFF"/>
                </a:solidFill>
                <a:latin typeface="+mj-lt"/>
                <a:ea typeface="+mj-ea"/>
                <a:cs typeface="+mj-cs"/>
              </a:rPr>
              <a:t>Meccanismi di riparazione</a:t>
            </a:r>
          </a:p>
        </p:txBody>
      </p:sp>
      <p:sp>
        <p:nvSpPr>
          <p:cNvPr id="138243" name="Rectangle 3">
            <a:extLst>
              <a:ext uri="{FF2B5EF4-FFF2-40B4-BE49-F238E27FC236}">
                <a16:creationId xmlns:a16="http://schemas.microsoft.com/office/drawing/2014/main" id="{DB9827AF-875A-D54E-95A3-8756C3683575}"/>
              </a:ext>
            </a:extLst>
          </p:cNvPr>
          <p:cNvSpPr>
            <a:spLocks noGrp="1" noChangeArrowheads="1"/>
          </p:cNvSpPr>
          <p:nvPr>
            <p:ph type="body" idx="4294967295"/>
          </p:nvPr>
        </p:nvSpPr>
        <p:spPr>
          <a:xfrm>
            <a:off x="1645918" y="2781836"/>
            <a:ext cx="11668838" cy="4420030"/>
          </a:xfrm>
          <a:prstGeom prst="rect">
            <a:avLst/>
          </a:prstGeom>
        </p:spPr>
        <p:txBody>
          <a:bodyPr vert="horz" lIns="91440" tIns="45720" rIns="91440" bIns="45720" rtlCol="0" anchor="ctr">
            <a:normAutofit/>
          </a:bodyPr>
          <a:lstStyle/>
          <a:p>
            <a:pPr indent="-228600">
              <a:lnSpc>
                <a:spcPct val="90000"/>
              </a:lnSpc>
              <a:defRPr/>
            </a:pPr>
            <a:r>
              <a:rPr lang="en-US" altLang="it-IT" sz="2400"/>
              <a:t>Rotture di singola elica (SSB)</a:t>
            </a:r>
          </a:p>
          <a:p>
            <a:pPr lvl="1" indent="-228600">
              <a:lnSpc>
                <a:spcPct val="90000"/>
              </a:lnSpc>
              <a:buFont typeface="Arial" panose="020B0604020202020204" pitchFamily="34" charset="0"/>
              <a:buChar char="•"/>
              <a:defRPr/>
            </a:pPr>
            <a:r>
              <a:rPr lang="en-US" altLang="it-IT" sz="2400"/>
              <a:t>escissione enzimatica del segmento danneggiato</a:t>
            </a:r>
          </a:p>
          <a:p>
            <a:pPr lvl="1" indent="-228600">
              <a:lnSpc>
                <a:spcPct val="90000"/>
              </a:lnSpc>
              <a:buFont typeface="Arial" panose="020B0604020202020204" pitchFamily="34" charset="0"/>
              <a:buChar char="•"/>
              <a:defRPr/>
            </a:pPr>
            <a:r>
              <a:rPr lang="en-US" altLang="it-IT" sz="2400"/>
              <a:t>resintesi di DNA dal segmento integro (stampo)</a:t>
            </a:r>
          </a:p>
          <a:p>
            <a:pPr indent="-228600">
              <a:lnSpc>
                <a:spcPct val="90000"/>
              </a:lnSpc>
              <a:defRPr/>
            </a:pPr>
            <a:r>
              <a:rPr lang="en-US" altLang="it-IT" sz="2400"/>
              <a:t>Rotture di doppia elica (DSB)</a:t>
            </a:r>
          </a:p>
          <a:p>
            <a:pPr lvl="1" indent="-228600">
              <a:lnSpc>
                <a:spcPct val="90000"/>
              </a:lnSpc>
              <a:buFont typeface="Arial" panose="020B0604020202020204" pitchFamily="34" charset="0"/>
              <a:buChar char="•"/>
              <a:defRPr/>
            </a:pPr>
            <a:r>
              <a:rPr lang="en-US" altLang="it-IT" sz="2400"/>
              <a:t>ricongiunzione dei segmenti interrotti</a:t>
            </a:r>
          </a:p>
        </p:txBody>
      </p:sp>
      <p:sp>
        <p:nvSpPr>
          <p:cNvPr id="26628" name="CasellaDiTesto 1">
            <a:extLst>
              <a:ext uri="{FF2B5EF4-FFF2-40B4-BE49-F238E27FC236}">
                <a16:creationId xmlns:a16="http://schemas.microsoft.com/office/drawing/2014/main" id="{0F056AE5-9F98-0F2D-5F4E-87DDE6994B5D}"/>
              </a:ext>
            </a:extLst>
          </p:cNvPr>
          <p:cNvSpPr txBox="1">
            <a:spLocks noChangeArrowheads="1"/>
          </p:cNvSpPr>
          <p:nvPr/>
        </p:nvSpPr>
        <p:spPr bwMode="auto">
          <a:xfrm>
            <a:off x="3945256" y="7570471"/>
            <a:ext cx="75171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ts val="600"/>
              </a:spcAft>
              <a:buClrTx/>
              <a:buSzTx/>
              <a:buNone/>
            </a:pPr>
            <a:r>
              <a:rPr lang="it-IT" altLang="it-IT" sz="2400">
                <a:solidFill>
                  <a:srgbClr val="FFFFFF"/>
                </a:solidFill>
              </a:rPr>
              <a:t>500000 lesioni spontanee al giorno per singola cellula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4630397" cy="190889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738366" cy="190889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38358" y="-1"/>
            <a:ext cx="4892038" cy="190889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220" y="-1"/>
            <a:ext cx="14079175" cy="191691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C12434B-4D98-CB31-BD1F-DEBBBA06FC4E}"/>
              </a:ext>
            </a:extLst>
          </p:cNvPr>
          <p:cNvSpPr>
            <a:spLocks noGrp="1"/>
          </p:cNvSpPr>
          <p:nvPr>
            <p:ph type="title" idx="4294967295"/>
          </p:nvPr>
        </p:nvSpPr>
        <p:spPr>
          <a:xfrm>
            <a:off x="1645918" y="353445"/>
            <a:ext cx="11875142" cy="1240403"/>
          </a:xfrm>
          <a:prstGeom prst="rect">
            <a:avLst/>
          </a:prstGeom>
        </p:spPr>
        <p:txBody>
          <a:bodyPr vert="horz" lIns="91440" tIns="45720" rIns="91440" bIns="45720" rtlCol="0" anchor="ctr">
            <a:normAutofit/>
          </a:bodyPr>
          <a:lstStyle/>
          <a:p>
            <a:pPr algn="l">
              <a:lnSpc>
                <a:spcPct val="90000"/>
              </a:lnSpc>
              <a:defRPr/>
            </a:pPr>
            <a:r>
              <a:rPr lang="en-US" sz="4800" kern="1200">
                <a:solidFill>
                  <a:srgbClr val="FFFFFF"/>
                </a:solidFill>
                <a:effectLst/>
                <a:latin typeface="+mj-lt"/>
                <a:ea typeface="+mj-ea"/>
                <a:cs typeface="+mj-cs"/>
              </a:rPr>
              <a:t>Rottura del doppio filamento</a:t>
            </a:r>
            <a:endParaRPr lang="en-US" sz="4800" kern="1200">
              <a:solidFill>
                <a:srgbClr val="FFFFFF"/>
              </a:solidFill>
              <a:latin typeface="+mj-lt"/>
              <a:ea typeface="+mj-ea"/>
              <a:cs typeface="+mj-cs"/>
            </a:endParaRPr>
          </a:p>
        </p:txBody>
      </p:sp>
      <p:sp>
        <p:nvSpPr>
          <p:cNvPr id="3" name="Segnaposto contenuto 2">
            <a:extLst>
              <a:ext uri="{FF2B5EF4-FFF2-40B4-BE49-F238E27FC236}">
                <a16:creationId xmlns:a16="http://schemas.microsoft.com/office/drawing/2014/main" id="{5C46DF72-0B18-3262-62DE-CCA2196DB139}"/>
              </a:ext>
            </a:extLst>
          </p:cNvPr>
          <p:cNvSpPr>
            <a:spLocks noGrp="1"/>
          </p:cNvSpPr>
          <p:nvPr>
            <p:ph idx="4294967295"/>
          </p:nvPr>
        </p:nvSpPr>
        <p:spPr>
          <a:xfrm>
            <a:off x="1645918" y="2781836"/>
            <a:ext cx="11668838" cy="4420030"/>
          </a:xfrm>
          <a:prstGeom prst="rect">
            <a:avLst/>
          </a:prstGeom>
        </p:spPr>
        <p:txBody>
          <a:bodyPr vert="horz" lIns="91440" tIns="45720" rIns="91440" bIns="45720" rtlCol="0" anchor="ctr">
            <a:normAutofit/>
          </a:bodyPr>
          <a:lstStyle/>
          <a:p>
            <a:pPr marL="0" indent="-228600">
              <a:lnSpc>
                <a:spcPct val="90000"/>
              </a:lnSpc>
              <a:defRPr/>
            </a:pPr>
            <a:r>
              <a:rPr lang="en-US" sz="2400">
                <a:effectLst/>
              </a:rPr>
              <a:t>Un tipo particolarmente pericoloso di danno al DNA (chiamato anche Double-Strand-Break, DSB) per le cellule in divisione è la rottura di entrambi i filamenti della doppia elica. Esistono due possibili meccanismi di riparazione</a:t>
            </a:r>
          </a:p>
          <a:p>
            <a:pPr indent="-228600">
              <a:lnSpc>
                <a:spcPct val="90000"/>
              </a:lnSpc>
              <a:defRPr/>
            </a:pPr>
            <a:r>
              <a:rPr lang="en-US" sz="2400">
                <a:effectLst/>
              </a:rPr>
              <a:t>'riparazione per ricombinazione' (o riparazione assistita da stampo, o ricombinazione omologa)</a:t>
            </a:r>
          </a:p>
          <a:p>
            <a:pPr indent="-228600">
              <a:lnSpc>
                <a:spcPct val="90000"/>
              </a:lnSpc>
              <a:defRPr/>
            </a:pPr>
            <a:r>
              <a:rPr lang="en-US" sz="2400">
                <a:effectLst/>
              </a:rPr>
              <a:t>'Non-Homologous End-Joining' (saldatura delle estremità non omologhe)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4630397" cy="190889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738366" cy="190889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38358" y="-1"/>
            <a:ext cx="4892038" cy="190889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220" y="-1"/>
            <a:ext cx="14079175" cy="191691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4248B02-452D-F998-02A4-DAFA001FCF5B}"/>
              </a:ext>
            </a:extLst>
          </p:cNvPr>
          <p:cNvSpPr>
            <a:spLocks noGrp="1"/>
          </p:cNvSpPr>
          <p:nvPr>
            <p:ph type="title" idx="4294967295"/>
          </p:nvPr>
        </p:nvSpPr>
        <p:spPr>
          <a:xfrm>
            <a:off x="1645918" y="353445"/>
            <a:ext cx="11875142" cy="1240403"/>
          </a:xfrm>
          <a:prstGeom prst="rect">
            <a:avLst/>
          </a:prstGeom>
        </p:spPr>
        <p:txBody>
          <a:bodyPr vert="horz" lIns="91440" tIns="45720" rIns="91440" bIns="45720" rtlCol="0" anchor="ctr">
            <a:normAutofit/>
          </a:bodyPr>
          <a:lstStyle/>
          <a:p>
            <a:pPr algn="l">
              <a:lnSpc>
                <a:spcPct val="90000"/>
              </a:lnSpc>
              <a:defRPr/>
            </a:pPr>
            <a:r>
              <a:rPr lang="en-US" sz="4800" kern="1200">
                <a:solidFill>
                  <a:srgbClr val="FFFFFF"/>
                </a:solidFill>
                <a:latin typeface="+mj-lt"/>
                <a:ea typeface="+mj-ea"/>
                <a:cs typeface="+mj-cs"/>
              </a:rPr>
              <a:t>Fedeltà di riparazione</a:t>
            </a:r>
          </a:p>
        </p:txBody>
      </p:sp>
      <p:sp>
        <p:nvSpPr>
          <p:cNvPr id="3" name="Segnaposto contenuto 2">
            <a:extLst>
              <a:ext uri="{FF2B5EF4-FFF2-40B4-BE49-F238E27FC236}">
                <a16:creationId xmlns:a16="http://schemas.microsoft.com/office/drawing/2014/main" id="{701EA81D-7621-4BDE-742B-370CDB1E6AA0}"/>
              </a:ext>
            </a:extLst>
          </p:cNvPr>
          <p:cNvSpPr>
            <a:spLocks noGrp="1"/>
          </p:cNvSpPr>
          <p:nvPr>
            <p:ph idx="4294967295"/>
          </p:nvPr>
        </p:nvSpPr>
        <p:spPr>
          <a:xfrm>
            <a:off x="1645918" y="2781836"/>
            <a:ext cx="11668838" cy="4420030"/>
          </a:xfrm>
          <a:prstGeom prst="rect">
            <a:avLst/>
          </a:prstGeom>
        </p:spPr>
        <p:txBody>
          <a:bodyPr vert="horz" lIns="91440" tIns="45720" rIns="91440" bIns="45720" rtlCol="0" anchor="ctr">
            <a:normAutofit/>
          </a:bodyPr>
          <a:lstStyle/>
          <a:p>
            <a:pPr indent="-228600">
              <a:lnSpc>
                <a:spcPct val="90000"/>
              </a:lnSpc>
              <a:defRPr/>
            </a:pPr>
            <a:r>
              <a:rPr lang="en-US" sz="2400"/>
              <a:t>La </a:t>
            </a:r>
            <a:r>
              <a:rPr lang="en-US" sz="2400" b="1"/>
              <a:t>fedeltà di riparazione </a:t>
            </a:r>
            <a:r>
              <a:rPr lang="en-US" sz="2400"/>
              <a:t>dopo irradiazione del DNA è un determinante critico nella risposta alle basse dosi.</a:t>
            </a:r>
          </a:p>
          <a:p>
            <a:pPr indent="-228600">
              <a:lnSpc>
                <a:spcPct val="90000"/>
              </a:lnSpc>
              <a:defRPr/>
            </a:pPr>
            <a:r>
              <a:rPr lang="en-US" sz="2400"/>
              <a:t>Il processo di riparazione  delle DSB è, per sua natura, soggetto ad errori.</a:t>
            </a:r>
          </a:p>
          <a:p>
            <a:pPr indent="-228600">
              <a:lnSpc>
                <a:spcPct val="90000"/>
              </a:lnSpc>
              <a:defRPr/>
            </a:pPr>
            <a:r>
              <a:rPr lang="en-US" sz="2400"/>
              <a:t>La </a:t>
            </a:r>
            <a:r>
              <a:rPr lang="en-US" sz="2400" b="1"/>
              <a:t>linearità </a:t>
            </a:r>
            <a:r>
              <a:rPr lang="en-US" sz="2400"/>
              <a:t>approssimativa della risposta cellulare alla dose per le mutazioni geniche/cromosomiche implica una </a:t>
            </a:r>
            <a:r>
              <a:rPr lang="en-US" sz="2400" b="1"/>
              <a:t>proporzionalità semplice </a:t>
            </a:r>
            <a:r>
              <a:rPr lang="en-US" sz="2400"/>
              <a:t>tra la dose ed il rischio di cancro connesso con tali mutazioni.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856E6641-823C-7513-0A1E-51DEA31B01A2}"/>
              </a:ext>
            </a:extLst>
          </p:cNvPr>
          <p:cNvSpPr>
            <a:spLocks noGrp="1" noChangeArrowheads="1"/>
          </p:cNvSpPr>
          <p:nvPr>
            <p:ph type="title"/>
          </p:nvPr>
        </p:nvSpPr>
        <p:spPr/>
        <p:txBody>
          <a:bodyPr/>
          <a:lstStyle/>
          <a:p>
            <a:pPr eaLnBrk="1" hangingPunct="1">
              <a:defRPr/>
            </a:pPr>
            <a:r>
              <a:rPr lang="it-IT" altLang="it-IT" sz="4800">
                <a:solidFill>
                  <a:srgbClr val="FF3300"/>
                </a:solidFill>
              </a:rPr>
              <a:t>Meccanismi di riparazione</a:t>
            </a:r>
          </a:p>
        </p:txBody>
      </p:sp>
      <p:sp>
        <p:nvSpPr>
          <p:cNvPr id="139267" name="Rectangle 3">
            <a:extLst>
              <a:ext uri="{FF2B5EF4-FFF2-40B4-BE49-F238E27FC236}">
                <a16:creationId xmlns:a16="http://schemas.microsoft.com/office/drawing/2014/main" id="{49FEED61-5C25-35F7-A6E1-7EDEBBA2D805}"/>
              </a:ext>
            </a:extLst>
          </p:cNvPr>
          <p:cNvSpPr>
            <a:spLocks noGrp="1" noChangeArrowheads="1"/>
          </p:cNvSpPr>
          <p:nvPr>
            <p:ph idx="1"/>
          </p:nvPr>
        </p:nvSpPr>
        <p:spPr>
          <a:xfrm>
            <a:off x="3108960" y="2377440"/>
            <a:ext cx="6301740" cy="4937760"/>
          </a:xfrm>
        </p:spPr>
        <p:txBody>
          <a:bodyPr/>
          <a:lstStyle/>
          <a:p>
            <a:pPr eaLnBrk="1" hangingPunct="1">
              <a:defRPr/>
            </a:pPr>
            <a:r>
              <a:rPr lang="it-IT" altLang="it-IT" sz="3360" dirty="0"/>
              <a:t>Riparazione senza errore (SSB)</a:t>
            </a:r>
            <a:endParaRPr lang="it-IT" altLang="it-IT" dirty="0"/>
          </a:p>
          <a:p>
            <a:pPr eaLnBrk="1" hangingPunct="1">
              <a:defRPr/>
            </a:pPr>
            <a:endParaRPr lang="it-IT" altLang="it-IT" dirty="0"/>
          </a:p>
          <a:p>
            <a:pPr eaLnBrk="1" hangingPunct="1">
              <a:defRPr/>
            </a:pPr>
            <a:r>
              <a:rPr lang="it-IT" altLang="it-IT" sz="3360" dirty="0"/>
              <a:t>Riparazione imperfetta (DSB)</a:t>
            </a:r>
            <a:r>
              <a:rPr lang="it-IT" altLang="it-IT" dirty="0"/>
              <a:t> </a:t>
            </a:r>
          </a:p>
          <a:p>
            <a:pPr lvl="1" eaLnBrk="1" hangingPunct="1">
              <a:defRPr/>
            </a:pPr>
            <a:r>
              <a:rPr lang="it-IT" altLang="it-IT" dirty="0"/>
              <a:t> mutazioni puntiformi</a:t>
            </a:r>
          </a:p>
          <a:p>
            <a:pPr lvl="1" eaLnBrk="1" hangingPunct="1">
              <a:defRPr/>
            </a:pPr>
            <a:r>
              <a:rPr lang="it-IT" altLang="it-IT" dirty="0"/>
              <a:t> delezioni, riarrangiamenti</a:t>
            </a:r>
          </a:p>
          <a:p>
            <a:pPr lvl="1" eaLnBrk="1" hangingPunct="1">
              <a:defRPr/>
            </a:pPr>
            <a:endParaRPr lang="it-IT" altLang="it-IT" dirty="0"/>
          </a:p>
          <a:p>
            <a:pPr eaLnBrk="1" hangingPunct="1">
              <a:defRPr/>
            </a:pPr>
            <a:r>
              <a:rPr lang="it-IT" altLang="it-IT" sz="3360" dirty="0"/>
              <a:t>Non riparazione (DSB)</a:t>
            </a:r>
            <a:endParaRPr lang="it-IT" altLang="it-IT" dirty="0"/>
          </a:p>
          <a:p>
            <a:pPr lvl="1" eaLnBrk="1" hangingPunct="1">
              <a:defRPr/>
            </a:pPr>
            <a:endParaRPr lang="it-IT" altLang="it-IT" dirty="0"/>
          </a:p>
        </p:txBody>
      </p:sp>
      <p:sp>
        <p:nvSpPr>
          <p:cNvPr id="29700" name="Line 4">
            <a:extLst>
              <a:ext uri="{FF2B5EF4-FFF2-40B4-BE49-F238E27FC236}">
                <a16:creationId xmlns:a16="http://schemas.microsoft.com/office/drawing/2014/main" id="{2A54EEA0-4265-9DDE-3612-BA21D9AB225B}"/>
              </a:ext>
            </a:extLst>
          </p:cNvPr>
          <p:cNvSpPr>
            <a:spLocks noChangeShapeType="1"/>
          </p:cNvSpPr>
          <p:nvPr/>
        </p:nvSpPr>
        <p:spPr bwMode="auto">
          <a:xfrm>
            <a:off x="8321040" y="7040880"/>
            <a:ext cx="128016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097280" eaLnBrk="0" fontAlgn="base" hangingPunct="0">
              <a:spcBef>
                <a:spcPct val="0"/>
              </a:spcBef>
              <a:spcAft>
                <a:spcPct val="0"/>
              </a:spcAft>
            </a:pPr>
            <a:endParaRPr lang="it-IT" sz="2160">
              <a:solidFill>
                <a:srgbClr val="FFFFFF"/>
              </a:solidFill>
              <a:latin typeface="Tahoma" panose="020B0604030504040204" pitchFamily="34" charset="0"/>
            </a:endParaRPr>
          </a:p>
        </p:txBody>
      </p:sp>
      <p:sp>
        <p:nvSpPr>
          <p:cNvPr id="29701" name="Text Box 5">
            <a:extLst>
              <a:ext uri="{FF2B5EF4-FFF2-40B4-BE49-F238E27FC236}">
                <a16:creationId xmlns:a16="http://schemas.microsoft.com/office/drawing/2014/main" id="{32F16FEB-A605-E25D-F3BD-38BA1D3F990B}"/>
              </a:ext>
            </a:extLst>
          </p:cNvPr>
          <p:cNvSpPr txBox="1">
            <a:spLocks noChangeArrowheads="1"/>
          </p:cNvSpPr>
          <p:nvPr/>
        </p:nvSpPr>
        <p:spPr bwMode="auto">
          <a:xfrm>
            <a:off x="9784080" y="6783706"/>
            <a:ext cx="2560320"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50000"/>
              </a:spcBef>
              <a:spcAft>
                <a:spcPct val="0"/>
              </a:spcAft>
              <a:buClrTx/>
              <a:buSzTx/>
              <a:buNone/>
            </a:pPr>
            <a:r>
              <a:rPr lang="it-IT" altLang="it-IT" sz="2160" b="1">
                <a:solidFill>
                  <a:srgbClr val="FFFFFF"/>
                </a:solidFill>
                <a:latin typeface="Arial" panose="020B0604020202020204" pitchFamily="34" charset="0"/>
              </a:rPr>
              <a:t>Senescenza e morte cellulare</a:t>
            </a:r>
          </a:p>
        </p:txBody>
      </p:sp>
      <p:sp>
        <p:nvSpPr>
          <p:cNvPr id="29702" name="Line 6">
            <a:extLst>
              <a:ext uri="{FF2B5EF4-FFF2-40B4-BE49-F238E27FC236}">
                <a16:creationId xmlns:a16="http://schemas.microsoft.com/office/drawing/2014/main" id="{B36B1E5A-A0D6-FE3A-B9B7-D94F20DA2D5A}"/>
              </a:ext>
            </a:extLst>
          </p:cNvPr>
          <p:cNvSpPr>
            <a:spLocks noChangeShapeType="1"/>
          </p:cNvSpPr>
          <p:nvPr/>
        </p:nvSpPr>
        <p:spPr bwMode="auto">
          <a:xfrm>
            <a:off x="8778240" y="4937760"/>
            <a:ext cx="1188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097280" eaLnBrk="0" fontAlgn="base" hangingPunct="0">
              <a:spcBef>
                <a:spcPct val="0"/>
              </a:spcBef>
              <a:spcAft>
                <a:spcPct val="0"/>
              </a:spcAft>
            </a:pPr>
            <a:endParaRPr lang="it-IT" sz="2160">
              <a:solidFill>
                <a:srgbClr val="FFFFFF"/>
              </a:solidFill>
              <a:latin typeface="Tahoma" panose="020B0604030504040204" pitchFamily="34" charset="0"/>
            </a:endParaRPr>
          </a:p>
        </p:txBody>
      </p:sp>
      <p:sp>
        <p:nvSpPr>
          <p:cNvPr id="29703" name="Text Box 7">
            <a:extLst>
              <a:ext uri="{FF2B5EF4-FFF2-40B4-BE49-F238E27FC236}">
                <a16:creationId xmlns:a16="http://schemas.microsoft.com/office/drawing/2014/main" id="{9D596AAC-CEBC-6302-ED56-5EF22E6407F2}"/>
              </a:ext>
            </a:extLst>
          </p:cNvPr>
          <p:cNvSpPr txBox="1">
            <a:spLocks noChangeArrowheads="1"/>
          </p:cNvSpPr>
          <p:nvPr/>
        </p:nvSpPr>
        <p:spPr bwMode="auto">
          <a:xfrm>
            <a:off x="10149840" y="4663441"/>
            <a:ext cx="226314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50000"/>
              </a:spcBef>
              <a:spcAft>
                <a:spcPct val="0"/>
              </a:spcAft>
              <a:buClrTx/>
              <a:buSzTx/>
              <a:buNone/>
            </a:pPr>
            <a:r>
              <a:rPr lang="it-IT" altLang="it-IT" sz="2880" b="1">
                <a:solidFill>
                  <a:srgbClr val="FF3300"/>
                </a:solidFill>
                <a:latin typeface="Arial" panose="020B0604020202020204" pitchFamily="34" charset="0"/>
              </a:rPr>
              <a:t>Mutazione</a:t>
            </a:r>
          </a:p>
        </p:txBody>
      </p:sp>
      <p:sp>
        <p:nvSpPr>
          <p:cNvPr id="29704" name="Line 8">
            <a:extLst>
              <a:ext uri="{FF2B5EF4-FFF2-40B4-BE49-F238E27FC236}">
                <a16:creationId xmlns:a16="http://schemas.microsoft.com/office/drawing/2014/main" id="{64C30596-BB5F-EC9E-8C92-E4FE84A303A5}"/>
              </a:ext>
            </a:extLst>
          </p:cNvPr>
          <p:cNvSpPr>
            <a:spLocks noChangeShapeType="1"/>
          </p:cNvSpPr>
          <p:nvPr/>
        </p:nvSpPr>
        <p:spPr bwMode="auto">
          <a:xfrm>
            <a:off x="8686800" y="2743200"/>
            <a:ext cx="1188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097280" eaLnBrk="0" fontAlgn="base" hangingPunct="0">
              <a:spcBef>
                <a:spcPct val="0"/>
              </a:spcBef>
              <a:spcAft>
                <a:spcPct val="0"/>
              </a:spcAft>
            </a:pPr>
            <a:endParaRPr lang="it-IT" sz="2160">
              <a:solidFill>
                <a:srgbClr val="FFFFFF"/>
              </a:solidFill>
              <a:latin typeface="Tahoma" panose="020B0604030504040204" pitchFamily="34" charset="0"/>
            </a:endParaRPr>
          </a:p>
        </p:txBody>
      </p:sp>
      <p:sp>
        <p:nvSpPr>
          <p:cNvPr id="29705" name="Text Box 9">
            <a:extLst>
              <a:ext uri="{FF2B5EF4-FFF2-40B4-BE49-F238E27FC236}">
                <a16:creationId xmlns:a16="http://schemas.microsoft.com/office/drawing/2014/main" id="{299C27DF-D881-DB79-730E-9E194A1428B9}"/>
              </a:ext>
            </a:extLst>
          </p:cNvPr>
          <p:cNvSpPr txBox="1">
            <a:spLocks noChangeArrowheads="1"/>
          </p:cNvSpPr>
          <p:nvPr/>
        </p:nvSpPr>
        <p:spPr bwMode="auto">
          <a:xfrm>
            <a:off x="10149840" y="2430781"/>
            <a:ext cx="2651760"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50000"/>
              </a:spcBef>
              <a:spcAft>
                <a:spcPct val="0"/>
              </a:spcAft>
              <a:buClrTx/>
              <a:buSzTx/>
              <a:buNone/>
            </a:pPr>
            <a:r>
              <a:rPr lang="it-IT" altLang="it-IT" sz="2160" b="1">
                <a:solidFill>
                  <a:srgbClr val="FFFFFF"/>
                </a:solidFill>
                <a:latin typeface="Arial" panose="020B0604020202020204" pitchFamily="34" charset="0"/>
              </a:rPr>
              <a:t>Sopravvivenza senza mutazione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reeform 2">
            <a:extLst>
              <a:ext uri="{FF2B5EF4-FFF2-40B4-BE49-F238E27FC236}">
                <a16:creationId xmlns:a16="http://schemas.microsoft.com/office/drawing/2014/main" id="{CD172BB9-2C63-60D5-846F-194A8C4439A4}"/>
              </a:ext>
            </a:extLst>
          </p:cNvPr>
          <p:cNvSpPr>
            <a:spLocks/>
          </p:cNvSpPr>
          <p:nvPr/>
        </p:nvSpPr>
        <p:spPr bwMode="auto">
          <a:xfrm>
            <a:off x="2045970" y="2316480"/>
            <a:ext cx="1752600" cy="1647826"/>
          </a:xfrm>
          <a:custGeom>
            <a:avLst/>
            <a:gdLst>
              <a:gd name="T0" fmla="*/ 2147483646 w 920"/>
              <a:gd name="T1" fmla="*/ 2147483646 h 865"/>
              <a:gd name="T2" fmla="*/ 2147483646 w 920"/>
              <a:gd name="T3" fmla="*/ 2147483646 h 865"/>
              <a:gd name="T4" fmla="*/ 2147483646 w 920"/>
              <a:gd name="T5" fmla="*/ 2147483646 h 865"/>
              <a:gd name="T6" fmla="*/ 2147483646 w 920"/>
              <a:gd name="T7" fmla="*/ 2147483646 h 865"/>
              <a:gd name="T8" fmla="*/ 2147483646 w 920"/>
              <a:gd name="T9" fmla="*/ 2147483646 h 865"/>
              <a:gd name="T10" fmla="*/ 2147483646 w 920"/>
              <a:gd name="T11" fmla="*/ 2147483646 h 865"/>
              <a:gd name="T12" fmla="*/ 2147483646 w 920"/>
              <a:gd name="T13" fmla="*/ 2147483646 h 865"/>
              <a:gd name="T14" fmla="*/ 2147483646 w 920"/>
              <a:gd name="T15" fmla="*/ 2147483646 h 865"/>
              <a:gd name="T16" fmla="*/ 2147483646 w 920"/>
              <a:gd name="T17" fmla="*/ 2147483646 h 865"/>
              <a:gd name="T18" fmla="*/ 2147483646 w 920"/>
              <a:gd name="T19" fmla="*/ 2147483646 h 865"/>
              <a:gd name="T20" fmla="*/ 2147483646 w 920"/>
              <a:gd name="T21" fmla="*/ 2147483646 h 865"/>
              <a:gd name="T22" fmla="*/ 2147483646 w 920"/>
              <a:gd name="T23" fmla="*/ 2147483646 h 865"/>
              <a:gd name="T24" fmla="*/ 2147483646 w 920"/>
              <a:gd name="T25" fmla="*/ 2147483646 h 865"/>
              <a:gd name="T26" fmla="*/ 2147483646 w 920"/>
              <a:gd name="T27" fmla="*/ 2147483646 h 865"/>
              <a:gd name="T28" fmla="*/ 2147483646 w 920"/>
              <a:gd name="T29" fmla="*/ 2147483646 h 865"/>
              <a:gd name="T30" fmla="*/ 2147483646 w 920"/>
              <a:gd name="T31" fmla="*/ 2147483646 h 8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20" h="865">
                <a:moveTo>
                  <a:pt x="105" y="656"/>
                </a:moveTo>
                <a:cubicBezTo>
                  <a:pt x="0" y="501"/>
                  <a:pt x="99" y="388"/>
                  <a:pt x="209" y="307"/>
                </a:cubicBezTo>
                <a:cubicBezTo>
                  <a:pt x="258" y="233"/>
                  <a:pt x="195" y="320"/>
                  <a:pt x="256" y="259"/>
                </a:cubicBezTo>
                <a:cubicBezTo>
                  <a:pt x="330" y="185"/>
                  <a:pt x="212" y="279"/>
                  <a:pt x="303" y="203"/>
                </a:cubicBezTo>
                <a:cubicBezTo>
                  <a:pt x="351" y="163"/>
                  <a:pt x="310" y="202"/>
                  <a:pt x="360" y="174"/>
                </a:cubicBezTo>
                <a:cubicBezTo>
                  <a:pt x="419" y="142"/>
                  <a:pt x="466" y="100"/>
                  <a:pt x="530" y="80"/>
                </a:cubicBezTo>
                <a:cubicBezTo>
                  <a:pt x="785" y="87"/>
                  <a:pt x="839" y="0"/>
                  <a:pt x="870" y="174"/>
                </a:cubicBezTo>
                <a:cubicBezTo>
                  <a:pt x="868" y="238"/>
                  <a:pt x="920" y="535"/>
                  <a:pt x="775" y="580"/>
                </a:cubicBezTo>
                <a:cubicBezTo>
                  <a:pt x="758" y="598"/>
                  <a:pt x="745" y="620"/>
                  <a:pt x="728" y="637"/>
                </a:cubicBezTo>
                <a:cubicBezTo>
                  <a:pt x="688" y="677"/>
                  <a:pt x="619" y="672"/>
                  <a:pt x="568" y="684"/>
                </a:cubicBezTo>
                <a:cubicBezTo>
                  <a:pt x="547" y="716"/>
                  <a:pt x="509" y="735"/>
                  <a:pt x="492" y="769"/>
                </a:cubicBezTo>
                <a:cubicBezTo>
                  <a:pt x="467" y="819"/>
                  <a:pt x="440" y="845"/>
                  <a:pt x="388" y="864"/>
                </a:cubicBezTo>
                <a:cubicBezTo>
                  <a:pt x="294" y="858"/>
                  <a:pt x="227" y="865"/>
                  <a:pt x="152" y="817"/>
                </a:cubicBezTo>
                <a:cubicBezTo>
                  <a:pt x="146" y="807"/>
                  <a:pt x="142" y="795"/>
                  <a:pt x="133" y="788"/>
                </a:cubicBezTo>
                <a:cubicBezTo>
                  <a:pt x="125" y="782"/>
                  <a:pt x="111" y="787"/>
                  <a:pt x="105" y="779"/>
                </a:cubicBezTo>
                <a:cubicBezTo>
                  <a:pt x="70" y="730"/>
                  <a:pt x="90" y="707"/>
                  <a:pt x="105" y="656"/>
                </a:cubicBezTo>
                <a:close/>
              </a:path>
            </a:pathLst>
          </a:cu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97280" eaLnBrk="0" fontAlgn="base" hangingPunct="0">
              <a:spcBef>
                <a:spcPct val="0"/>
              </a:spcBef>
              <a:spcAft>
                <a:spcPct val="0"/>
              </a:spcAft>
            </a:pPr>
            <a:endParaRPr lang="it-IT" sz="2160">
              <a:solidFill>
                <a:srgbClr val="FFFFFF"/>
              </a:solidFill>
              <a:latin typeface="Tahoma" panose="020B0604030504040204" pitchFamily="34" charset="0"/>
            </a:endParaRPr>
          </a:p>
        </p:txBody>
      </p:sp>
      <p:sp>
        <p:nvSpPr>
          <p:cNvPr id="30723" name="Oval 3">
            <a:extLst>
              <a:ext uri="{FF2B5EF4-FFF2-40B4-BE49-F238E27FC236}">
                <a16:creationId xmlns:a16="http://schemas.microsoft.com/office/drawing/2014/main" id="{AB5F56C6-A554-FCDD-527A-907FD3AA8C50}"/>
              </a:ext>
            </a:extLst>
          </p:cNvPr>
          <p:cNvSpPr>
            <a:spLocks noChangeArrowheads="1"/>
          </p:cNvSpPr>
          <p:nvPr/>
        </p:nvSpPr>
        <p:spPr bwMode="auto">
          <a:xfrm rot="19283049">
            <a:off x="2737486" y="2834640"/>
            <a:ext cx="777240" cy="432436"/>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30724" name="Freeform 4">
            <a:extLst>
              <a:ext uri="{FF2B5EF4-FFF2-40B4-BE49-F238E27FC236}">
                <a16:creationId xmlns:a16="http://schemas.microsoft.com/office/drawing/2014/main" id="{B25B0E1B-616F-A4ED-6157-A4E447B83D33}"/>
              </a:ext>
            </a:extLst>
          </p:cNvPr>
          <p:cNvSpPr>
            <a:spLocks/>
          </p:cNvSpPr>
          <p:nvPr/>
        </p:nvSpPr>
        <p:spPr bwMode="auto">
          <a:xfrm>
            <a:off x="5764530" y="2228850"/>
            <a:ext cx="1752600" cy="1647826"/>
          </a:xfrm>
          <a:custGeom>
            <a:avLst/>
            <a:gdLst>
              <a:gd name="T0" fmla="*/ 2147483646 w 920"/>
              <a:gd name="T1" fmla="*/ 2147483646 h 865"/>
              <a:gd name="T2" fmla="*/ 2147483646 w 920"/>
              <a:gd name="T3" fmla="*/ 2147483646 h 865"/>
              <a:gd name="T4" fmla="*/ 2147483646 w 920"/>
              <a:gd name="T5" fmla="*/ 2147483646 h 865"/>
              <a:gd name="T6" fmla="*/ 2147483646 w 920"/>
              <a:gd name="T7" fmla="*/ 2147483646 h 865"/>
              <a:gd name="T8" fmla="*/ 2147483646 w 920"/>
              <a:gd name="T9" fmla="*/ 2147483646 h 865"/>
              <a:gd name="T10" fmla="*/ 2147483646 w 920"/>
              <a:gd name="T11" fmla="*/ 2147483646 h 865"/>
              <a:gd name="T12" fmla="*/ 2147483646 w 920"/>
              <a:gd name="T13" fmla="*/ 2147483646 h 865"/>
              <a:gd name="T14" fmla="*/ 2147483646 w 920"/>
              <a:gd name="T15" fmla="*/ 2147483646 h 865"/>
              <a:gd name="T16" fmla="*/ 2147483646 w 920"/>
              <a:gd name="T17" fmla="*/ 2147483646 h 865"/>
              <a:gd name="T18" fmla="*/ 2147483646 w 920"/>
              <a:gd name="T19" fmla="*/ 2147483646 h 865"/>
              <a:gd name="T20" fmla="*/ 2147483646 w 920"/>
              <a:gd name="T21" fmla="*/ 2147483646 h 865"/>
              <a:gd name="T22" fmla="*/ 2147483646 w 920"/>
              <a:gd name="T23" fmla="*/ 2147483646 h 865"/>
              <a:gd name="T24" fmla="*/ 2147483646 w 920"/>
              <a:gd name="T25" fmla="*/ 2147483646 h 865"/>
              <a:gd name="T26" fmla="*/ 2147483646 w 920"/>
              <a:gd name="T27" fmla="*/ 2147483646 h 865"/>
              <a:gd name="T28" fmla="*/ 2147483646 w 920"/>
              <a:gd name="T29" fmla="*/ 2147483646 h 865"/>
              <a:gd name="T30" fmla="*/ 2147483646 w 920"/>
              <a:gd name="T31" fmla="*/ 2147483646 h 8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20" h="865">
                <a:moveTo>
                  <a:pt x="105" y="656"/>
                </a:moveTo>
                <a:cubicBezTo>
                  <a:pt x="0" y="501"/>
                  <a:pt x="99" y="388"/>
                  <a:pt x="209" y="307"/>
                </a:cubicBezTo>
                <a:cubicBezTo>
                  <a:pt x="258" y="233"/>
                  <a:pt x="195" y="320"/>
                  <a:pt x="256" y="259"/>
                </a:cubicBezTo>
                <a:cubicBezTo>
                  <a:pt x="330" y="185"/>
                  <a:pt x="212" y="279"/>
                  <a:pt x="303" y="203"/>
                </a:cubicBezTo>
                <a:cubicBezTo>
                  <a:pt x="351" y="163"/>
                  <a:pt x="310" y="202"/>
                  <a:pt x="360" y="174"/>
                </a:cubicBezTo>
                <a:cubicBezTo>
                  <a:pt x="419" y="142"/>
                  <a:pt x="466" y="100"/>
                  <a:pt x="530" y="80"/>
                </a:cubicBezTo>
                <a:cubicBezTo>
                  <a:pt x="785" y="87"/>
                  <a:pt x="839" y="0"/>
                  <a:pt x="870" y="174"/>
                </a:cubicBezTo>
                <a:cubicBezTo>
                  <a:pt x="868" y="238"/>
                  <a:pt x="920" y="535"/>
                  <a:pt x="775" y="580"/>
                </a:cubicBezTo>
                <a:cubicBezTo>
                  <a:pt x="758" y="598"/>
                  <a:pt x="745" y="620"/>
                  <a:pt x="728" y="637"/>
                </a:cubicBezTo>
                <a:cubicBezTo>
                  <a:pt x="688" y="677"/>
                  <a:pt x="619" y="672"/>
                  <a:pt x="568" y="684"/>
                </a:cubicBezTo>
                <a:cubicBezTo>
                  <a:pt x="547" y="716"/>
                  <a:pt x="509" y="735"/>
                  <a:pt x="492" y="769"/>
                </a:cubicBezTo>
                <a:cubicBezTo>
                  <a:pt x="467" y="819"/>
                  <a:pt x="440" y="845"/>
                  <a:pt x="388" y="864"/>
                </a:cubicBezTo>
                <a:cubicBezTo>
                  <a:pt x="294" y="858"/>
                  <a:pt x="227" y="865"/>
                  <a:pt x="152" y="817"/>
                </a:cubicBezTo>
                <a:cubicBezTo>
                  <a:pt x="146" y="807"/>
                  <a:pt x="142" y="795"/>
                  <a:pt x="133" y="788"/>
                </a:cubicBezTo>
                <a:cubicBezTo>
                  <a:pt x="125" y="782"/>
                  <a:pt x="111" y="787"/>
                  <a:pt x="105" y="779"/>
                </a:cubicBezTo>
                <a:cubicBezTo>
                  <a:pt x="70" y="730"/>
                  <a:pt x="90" y="707"/>
                  <a:pt x="105" y="656"/>
                </a:cubicBezTo>
                <a:close/>
              </a:path>
            </a:pathLst>
          </a:cu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97280" eaLnBrk="0" fontAlgn="base" hangingPunct="0">
              <a:spcBef>
                <a:spcPct val="0"/>
              </a:spcBef>
              <a:spcAft>
                <a:spcPct val="0"/>
              </a:spcAft>
            </a:pPr>
            <a:endParaRPr lang="it-IT" sz="2160">
              <a:solidFill>
                <a:srgbClr val="FFFFFF"/>
              </a:solidFill>
              <a:latin typeface="Tahoma" panose="020B0604030504040204" pitchFamily="34" charset="0"/>
            </a:endParaRPr>
          </a:p>
        </p:txBody>
      </p:sp>
      <p:sp>
        <p:nvSpPr>
          <p:cNvPr id="30725" name="Oval 5">
            <a:extLst>
              <a:ext uri="{FF2B5EF4-FFF2-40B4-BE49-F238E27FC236}">
                <a16:creationId xmlns:a16="http://schemas.microsoft.com/office/drawing/2014/main" id="{8A431D58-2226-F00C-6C67-963F8F49DA16}"/>
              </a:ext>
            </a:extLst>
          </p:cNvPr>
          <p:cNvSpPr>
            <a:spLocks noChangeArrowheads="1"/>
          </p:cNvSpPr>
          <p:nvPr/>
        </p:nvSpPr>
        <p:spPr bwMode="auto">
          <a:xfrm rot="19283049">
            <a:off x="6448426" y="2783206"/>
            <a:ext cx="777240" cy="432434"/>
          </a:xfrm>
          <a:prstGeom prst="ellipse">
            <a:avLst/>
          </a:prstGeom>
          <a:solidFill>
            <a:srgbClr val="CCECFF"/>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30726" name="Freeform 6">
            <a:extLst>
              <a:ext uri="{FF2B5EF4-FFF2-40B4-BE49-F238E27FC236}">
                <a16:creationId xmlns:a16="http://schemas.microsoft.com/office/drawing/2014/main" id="{6FF2E73E-1D15-171C-8666-CC26EE26D18D}"/>
              </a:ext>
            </a:extLst>
          </p:cNvPr>
          <p:cNvSpPr>
            <a:spLocks/>
          </p:cNvSpPr>
          <p:nvPr/>
        </p:nvSpPr>
        <p:spPr bwMode="auto">
          <a:xfrm>
            <a:off x="5854066" y="4699636"/>
            <a:ext cx="1752600" cy="1647824"/>
          </a:xfrm>
          <a:custGeom>
            <a:avLst/>
            <a:gdLst>
              <a:gd name="T0" fmla="*/ 2147483646 w 920"/>
              <a:gd name="T1" fmla="*/ 2147483646 h 865"/>
              <a:gd name="T2" fmla="*/ 2147483646 w 920"/>
              <a:gd name="T3" fmla="*/ 2147483646 h 865"/>
              <a:gd name="T4" fmla="*/ 2147483646 w 920"/>
              <a:gd name="T5" fmla="*/ 2147483646 h 865"/>
              <a:gd name="T6" fmla="*/ 2147483646 w 920"/>
              <a:gd name="T7" fmla="*/ 2147483646 h 865"/>
              <a:gd name="T8" fmla="*/ 2147483646 w 920"/>
              <a:gd name="T9" fmla="*/ 2147483646 h 865"/>
              <a:gd name="T10" fmla="*/ 2147483646 w 920"/>
              <a:gd name="T11" fmla="*/ 2147483646 h 865"/>
              <a:gd name="T12" fmla="*/ 2147483646 w 920"/>
              <a:gd name="T13" fmla="*/ 2147483646 h 865"/>
              <a:gd name="T14" fmla="*/ 2147483646 w 920"/>
              <a:gd name="T15" fmla="*/ 2147483646 h 865"/>
              <a:gd name="T16" fmla="*/ 2147483646 w 920"/>
              <a:gd name="T17" fmla="*/ 2147483646 h 865"/>
              <a:gd name="T18" fmla="*/ 2147483646 w 920"/>
              <a:gd name="T19" fmla="*/ 2147483646 h 865"/>
              <a:gd name="T20" fmla="*/ 2147483646 w 920"/>
              <a:gd name="T21" fmla="*/ 2147483646 h 865"/>
              <a:gd name="T22" fmla="*/ 2147483646 w 920"/>
              <a:gd name="T23" fmla="*/ 2147483646 h 865"/>
              <a:gd name="T24" fmla="*/ 2147483646 w 920"/>
              <a:gd name="T25" fmla="*/ 2147483646 h 865"/>
              <a:gd name="T26" fmla="*/ 2147483646 w 920"/>
              <a:gd name="T27" fmla="*/ 2147483646 h 865"/>
              <a:gd name="T28" fmla="*/ 2147483646 w 920"/>
              <a:gd name="T29" fmla="*/ 2147483646 h 865"/>
              <a:gd name="T30" fmla="*/ 2147483646 w 920"/>
              <a:gd name="T31" fmla="*/ 2147483646 h 8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20" h="865">
                <a:moveTo>
                  <a:pt x="105" y="656"/>
                </a:moveTo>
                <a:cubicBezTo>
                  <a:pt x="0" y="501"/>
                  <a:pt x="99" y="388"/>
                  <a:pt x="209" y="307"/>
                </a:cubicBezTo>
                <a:cubicBezTo>
                  <a:pt x="258" y="233"/>
                  <a:pt x="195" y="320"/>
                  <a:pt x="256" y="259"/>
                </a:cubicBezTo>
                <a:cubicBezTo>
                  <a:pt x="330" y="185"/>
                  <a:pt x="212" y="279"/>
                  <a:pt x="303" y="203"/>
                </a:cubicBezTo>
                <a:cubicBezTo>
                  <a:pt x="351" y="163"/>
                  <a:pt x="310" y="202"/>
                  <a:pt x="360" y="174"/>
                </a:cubicBezTo>
                <a:cubicBezTo>
                  <a:pt x="419" y="142"/>
                  <a:pt x="466" y="100"/>
                  <a:pt x="530" y="80"/>
                </a:cubicBezTo>
                <a:cubicBezTo>
                  <a:pt x="785" y="87"/>
                  <a:pt x="839" y="0"/>
                  <a:pt x="870" y="174"/>
                </a:cubicBezTo>
                <a:cubicBezTo>
                  <a:pt x="868" y="238"/>
                  <a:pt x="920" y="535"/>
                  <a:pt x="775" y="580"/>
                </a:cubicBezTo>
                <a:cubicBezTo>
                  <a:pt x="758" y="598"/>
                  <a:pt x="745" y="620"/>
                  <a:pt x="728" y="637"/>
                </a:cubicBezTo>
                <a:cubicBezTo>
                  <a:pt x="688" y="677"/>
                  <a:pt x="619" y="672"/>
                  <a:pt x="568" y="684"/>
                </a:cubicBezTo>
                <a:cubicBezTo>
                  <a:pt x="547" y="716"/>
                  <a:pt x="509" y="735"/>
                  <a:pt x="492" y="769"/>
                </a:cubicBezTo>
                <a:cubicBezTo>
                  <a:pt x="467" y="819"/>
                  <a:pt x="440" y="845"/>
                  <a:pt x="388" y="864"/>
                </a:cubicBezTo>
                <a:cubicBezTo>
                  <a:pt x="294" y="858"/>
                  <a:pt x="227" y="865"/>
                  <a:pt x="152" y="817"/>
                </a:cubicBezTo>
                <a:cubicBezTo>
                  <a:pt x="146" y="807"/>
                  <a:pt x="142" y="795"/>
                  <a:pt x="133" y="788"/>
                </a:cubicBezTo>
                <a:cubicBezTo>
                  <a:pt x="125" y="782"/>
                  <a:pt x="111" y="787"/>
                  <a:pt x="105" y="779"/>
                </a:cubicBezTo>
                <a:cubicBezTo>
                  <a:pt x="70" y="730"/>
                  <a:pt x="90" y="707"/>
                  <a:pt x="105" y="656"/>
                </a:cubicBezTo>
                <a:close/>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97280" eaLnBrk="0" fontAlgn="base" hangingPunct="0">
              <a:spcBef>
                <a:spcPct val="0"/>
              </a:spcBef>
              <a:spcAft>
                <a:spcPct val="0"/>
              </a:spcAft>
            </a:pPr>
            <a:endParaRPr lang="it-IT" sz="2160">
              <a:solidFill>
                <a:srgbClr val="FFFFFF"/>
              </a:solidFill>
              <a:latin typeface="Tahoma" panose="020B0604030504040204" pitchFamily="34" charset="0"/>
            </a:endParaRPr>
          </a:p>
        </p:txBody>
      </p:sp>
      <p:sp>
        <p:nvSpPr>
          <p:cNvPr id="30727" name="Oval 7">
            <a:extLst>
              <a:ext uri="{FF2B5EF4-FFF2-40B4-BE49-F238E27FC236}">
                <a16:creationId xmlns:a16="http://schemas.microsoft.com/office/drawing/2014/main" id="{C814D79F-3DC9-3125-0A34-4EF90B065697}"/>
              </a:ext>
            </a:extLst>
          </p:cNvPr>
          <p:cNvSpPr>
            <a:spLocks noChangeArrowheads="1"/>
          </p:cNvSpPr>
          <p:nvPr/>
        </p:nvSpPr>
        <p:spPr bwMode="auto">
          <a:xfrm rot="19283049">
            <a:off x="6537960" y="5253990"/>
            <a:ext cx="777240" cy="432436"/>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30728" name="Freeform 8">
            <a:extLst>
              <a:ext uri="{FF2B5EF4-FFF2-40B4-BE49-F238E27FC236}">
                <a16:creationId xmlns:a16="http://schemas.microsoft.com/office/drawing/2014/main" id="{CC5ED560-238F-83C8-A6BD-E4DEFCC3CF95}"/>
              </a:ext>
            </a:extLst>
          </p:cNvPr>
          <p:cNvSpPr>
            <a:spLocks/>
          </p:cNvSpPr>
          <p:nvPr/>
        </p:nvSpPr>
        <p:spPr bwMode="auto">
          <a:xfrm>
            <a:off x="2131696" y="5781676"/>
            <a:ext cx="1752600" cy="1647824"/>
          </a:xfrm>
          <a:custGeom>
            <a:avLst/>
            <a:gdLst>
              <a:gd name="T0" fmla="*/ 2147483646 w 920"/>
              <a:gd name="T1" fmla="*/ 2147483646 h 865"/>
              <a:gd name="T2" fmla="*/ 2147483646 w 920"/>
              <a:gd name="T3" fmla="*/ 2147483646 h 865"/>
              <a:gd name="T4" fmla="*/ 2147483646 w 920"/>
              <a:gd name="T5" fmla="*/ 2147483646 h 865"/>
              <a:gd name="T6" fmla="*/ 2147483646 w 920"/>
              <a:gd name="T7" fmla="*/ 2147483646 h 865"/>
              <a:gd name="T8" fmla="*/ 2147483646 w 920"/>
              <a:gd name="T9" fmla="*/ 2147483646 h 865"/>
              <a:gd name="T10" fmla="*/ 2147483646 w 920"/>
              <a:gd name="T11" fmla="*/ 2147483646 h 865"/>
              <a:gd name="T12" fmla="*/ 2147483646 w 920"/>
              <a:gd name="T13" fmla="*/ 2147483646 h 865"/>
              <a:gd name="T14" fmla="*/ 2147483646 w 920"/>
              <a:gd name="T15" fmla="*/ 2147483646 h 865"/>
              <a:gd name="T16" fmla="*/ 2147483646 w 920"/>
              <a:gd name="T17" fmla="*/ 2147483646 h 865"/>
              <a:gd name="T18" fmla="*/ 2147483646 w 920"/>
              <a:gd name="T19" fmla="*/ 2147483646 h 865"/>
              <a:gd name="T20" fmla="*/ 2147483646 w 920"/>
              <a:gd name="T21" fmla="*/ 2147483646 h 865"/>
              <a:gd name="T22" fmla="*/ 2147483646 w 920"/>
              <a:gd name="T23" fmla="*/ 2147483646 h 865"/>
              <a:gd name="T24" fmla="*/ 2147483646 w 920"/>
              <a:gd name="T25" fmla="*/ 2147483646 h 865"/>
              <a:gd name="T26" fmla="*/ 2147483646 w 920"/>
              <a:gd name="T27" fmla="*/ 2147483646 h 865"/>
              <a:gd name="T28" fmla="*/ 2147483646 w 920"/>
              <a:gd name="T29" fmla="*/ 2147483646 h 865"/>
              <a:gd name="T30" fmla="*/ 2147483646 w 920"/>
              <a:gd name="T31" fmla="*/ 2147483646 h 8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20" h="865">
                <a:moveTo>
                  <a:pt x="105" y="656"/>
                </a:moveTo>
                <a:cubicBezTo>
                  <a:pt x="0" y="501"/>
                  <a:pt x="99" y="388"/>
                  <a:pt x="209" y="307"/>
                </a:cubicBezTo>
                <a:cubicBezTo>
                  <a:pt x="258" y="233"/>
                  <a:pt x="195" y="320"/>
                  <a:pt x="256" y="259"/>
                </a:cubicBezTo>
                <a:cubicBezTo>
                  <a:pt x="330" y="185"/>
                  <a:pt x="212" y="279"/>
                  <a:pt x="303" y="203"/>
                </a:cubicBezTo>
                <a:cubicBezTo>
                  <a:pt x="351" y="163"/>
                  <a:pt x="310" y="202"/>
                  <a:pt x="360" y="174"/>
                </a:cubicBezTo>
                <a:cubicBezTo>
                  <a:pt x="419" y="142"/>
                  <a:pt x="466" y="100"/>
                  <a:pt x="530" y="80"/>
                </a:cubicBezTo>
                <a:cubicBezTo>
                  <a:pt x="785" y="87"/>
                  <a:pt x="839" y="0"/>
                  <a:pt x="870" y="174"/>
                </a:cubicBezTo>
                <a:cubicBezTo>
                  <a:pt x="868" y="238"/>
                  <a:pt x="920" y="535"/>
                  <a:pt x="775" y="580"/>
                </a:cubicBezTo>
                <a:cubicBezTo>
                  <a:pt x="758" y="598"/>
                  <a:pt x="745" y="620"/>
                  <a:pt x="728" y="637"/>
                </a:cubicBezTo>
                <a:cubicBezTo>
                  <a:pt x="688" y="677"/>
                  <a:pt x="619" y="672"/>
                  <a:pt x="568" y="684"/>
                </a:cubicBezTo>
                <a:cubicBezTo>
                  <a:pt x="547" y="716"/>
                  <a:pt x="509" y="735"/>
                  <a:pt x="492" y="769"/>
                </a:cubicBezTo>
                <a:cubicBezTo>
                  <a:pt x="467" y="819"/>
                  <a:pt x="440" y="845"/>
                  <a:pt x="388" y="864"/>
                </a:cubicBezTo>
                <a:cubicBezTo>
                  <a:pt x="294" y="858"/>
                  <a:pt x="227" y="865"/>
                  <a:pt x="152" y="817"/>
                </a:cubicBezTo>
                <a:cubicBezTo>
                  <a:pt x="146" y="807"/>
                  <a:pt x="142" y="795"/>
                  <a:pt x="133" y="788"/>
                </a:cubicBezTo>
                <a:cubicBezTo>
                  <a:pt x="125" y="782"/>
                  <a:pt x="111" y="787"/>
                  <a:pt x="105" y="779"/>
                </a:cubicBezTo>
                <a:cubicBezTo>
                  <a:pt x="70" y="730"/>
                  <a:pt x="90" y="707"/>
                  <a:pt x="105" y="656"/>
                </a:cubicBezTo>
                <a:close/>
              </a:path>
            </a:pathLst>
          </a:cu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97280" eaLnBrk="0" fontAlgn="base" hangingPunct="0">
              <a:spcBef>
                <a:spcPct val="0"/>
              </a:spcBef>
              <a:spcAft>
                <a:spcPct val="0"/>
              </a:spcAft>
            </a:pPr>
            <a:endParaRPr lang="it-IT" sz="2160">
              <a:solidFill>
                <a:srgbClr val="FFFFFF"/>
              </a:solidFill>
              <a:latin typeface="Tahoma" panose="020B0604030504040204" pitchFamily="34" charset="0"/>
            </a:endParaRPr>
          </a:p>
        </p:txBody>
      </p:sp>
      <p:sp>
        <p:nvSpPr>
          <p:cNvPr id="30729" name="Oval 9">
            <a:extLst>
              <a:ext uri="{FF2B5EF4-FFF2-40B4-BE49-F238E27FC236}">
                <a16:creationId xmlns:a16="http://schemas.microsoft.com/office/drawing/2014/main" id="{20BC847C-80CE-7EF6-B1E4-1318D8AE8D56}"/>
              </a:ext>
            </a:extLst>
          </p:cNvPr>
          <p:cNvSpPr>
            <a:spLocks noChangeArrowheads="1"/>
          </p:cNvSpPr>
          <p:nvPr/>
        </p:nvSpPr>
        <p:spPr bwMode="auto">
          <a:xfrm rot="19283049">
            <a:off x="2815590" y="6336030"/>
            <a:ext cx="777240" cy="432436"/>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defTabSz="1097280" fontAlgn="base">
              <a:spcBef>
                <a:spcPct val="0"/>
              </a:spcBef>
              <a:spcAft>
                <a:spcPct val="0"/>
              </a:spcAft>
              <a:buClrTx/>
              <a:buSzTx/>
              <a:buNone/>
            </a:pPr>
            <a:endParaRPr lang="it-IT" altLang="it-IT" sz="2160">
              <a:solidFill>
                <a:srgbClr val="FFFFFF"/>
              </a:solidFill>
              <a:latin typeface="Arial" panose="020B0604020202020204" pitchFamily="34" charset="0"/>
            </a:endParaRPr>
          </a:p>
        </p:txBody>
      </p:sp>
      <p:sp>
        <p:nvSpPr>
          <p:cNvPr id="30730" name="Freeform 10">
            <a:extLst>
              <a:ext uri="{FF2B5EF4-FFF2-40B4-BE49-F238E27FC236}">
                <a16:creationId xmlns:a16="http://schemas.microsoft.com/office/drawing/2014/main" id="{C7EA38E0-41DF-EC56-5360-8EF7FA5F9249}"/>
              </a:ext>
            </a:extLst>
          </p:cNvPr>
          <p:cNvSpPr>
            <a:spLocks/>
          </p:cNvSpPr>
          <p:nvPr/>
        </p:nvSpPr>
        <p:spPr bwMode="auto">
          <a:xfrm>
            <a:off x="7835266" y="6551296"/>
            <a:ext cx="1752600" cy="1647824"/>
          </a:xfrm>
          <a:custGeom>
            <a:avLst/>
            <a:gdLst>
              <a:gd name="T0" fmla="*/ 2147483646 w 920"/>
              <a:gd name="T1" fmla="*/ 2147483646 h 865"/>
              <a:gd name="T2" fmla="*/ 2147483646 w 920"/>
              <a:gd name="T3" fmla="*/ 2147483646 h 865"/>
              <a:gd name="T4" fmla="*/ 2147483646 w 920"/>
              <a:gd name="T5" fmla="*/ 2147483646 h 865"/>
              <a:gd name="T6" fmla="*/ 2147483646 w 920"/>
              <a:gd name="T7" fmla="*/ 2147483646 h 865"/>
              <a:gd name="T8" fmla="*/ 2147483646 w 920"/>
              <a:gd name="T9" fmla="*/ 2147483646 h 865"/>
              <a:gd name="T10" fmla="*/ 2147483646 w 920"/>
              <a:gd name="T11" fmla="*/ 2147483646 h 865"/>
              <a:gd name="T12" fmla="*/ 2147483646 w 920"/>
              <a:gd name="T13" fmla="*/ 2147483646 h 865"/>
              <a:gd name="T14" fmla="*/ 2147483646 w 920"/>
              <a:gd name="T15" fmla="*/ 2147483646 h 865"/>
              <a:gd name="T16" fmla="*/ 2147483646 w 920"/>
              <a:gd name="T17" fmla="*/ 2147483646 h 865"/>
              <a:gd name="T18" fmla="*/ 2147483646 w 920"/>
              <a:gd name="T19" fmla="*/ 2147483646 h 865"/>
              <a:gd name="T20" fmla="*/ 2147483646 w 920"/>
              <a:gd name="T21" fmla="*/ 2147483646 h 865"/>
              <a:gd name="T22" fmla="*/ 2147483646 w 920"/>
              <a:gd name="T23" fmla="*/ 2147483646 h 865"/>
              <a:gd name="T24" fmla="*/ 2147483646 w 920"/>
              <a:gd name="T25" fmla="*/ 2147483646 h 865"/>
              <a:gd name="T26" fmla="*/ 2147483646 w 920"/>
              <a:gd name="T27" fmla="*/ 2147483646 h 865"/>
              <a:gd name="T28" fmla="*/ 2147483646 w 920"/>
              <a:gd name="T29" fmla="*/ 2147483646 h 865"/>
              <a:gd name="T30" fmla="*/ 2147483646 w 920"/>
              <a:gd name="T31" fmla="*/ 2147483646 h 8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20" h="865">
                <a:moveTo>
                  <a:pt x="105" y="656"/>
                </a:moveTo>
                <a:cubicBezTo>
                  <a:pt x="0" y="501"/>
                  <a:pt x="99" y="388"/>
                  <a:pt x="209" y="307"/>
                </a:cubicBezTo>
                <a:cubicBezTo>
                  <a:pt x="258" y="233"/>
                  <a:pt x="195" y="320"/>
                  <a:pt x="256" y="259"/>
                </a:cubicBezTo>
                <a:cubicBezTo>
                  <a:pt x="330" y="185"/>
                  <a:pt x="212" y="279"/>
                  <a:pt x="303" y="203"/>
                </a:cubicBezTo>
                <a:cubicBezTo>
                  <a:pt x="351" y="163"/>
                  <a:pt x="310" y="202"/>
                  <a:pt x="360" y="174"/>
                </a:cubicBezTo>
                <a:cubicBezTo>
                  <a:pt x="419" y="142"/>
                  <a:pt x="466" y="100"/>
                  <a:pt x="530" y="80"/>
                </a:cubicBezTo>
                <a:cubicBezTo>
                  <a:pt x="785" y="87"/>
                  <a:pt x="839" y="0"/>
                  <a:pt x="870" y="174"/>
                </a:cubicBezTo>
                <a:cubicBezTo>
                  <a:pt x="868" y="238"/>
                  <a:pt x="920" y="535"/>
                  <a:pt x="775" y="580"/>
                </a:cubicBezTo>
                <a:cubicBezTo>
                  <a:pt x="758" y="598"/>
                  <a:pt x="745" y="620"/>
                  <a:pt x="728" y="637"/>
                </a:cubicBezTo>
                <a:cubicBezTo>
                  <a:pt x="688" y="677"/>
                  <a:pt x="619" y="672"/>
                  <a:pt x="568" y="684"/>
                </a:cubicBezTo>
                <a:cubicBezTo>
                  <a:pt x="547" y="716"/>
                  <a:pt x="509" y="735"/>
                  <a:pt x="492" y="769"/>
                </a:cubicBezTo>
                <a:cubicBezTo>
                  <a:pt x="467" y="819"/>
                  <a:pt x="440" y="845"/>
                  <a:pt x="388" y="864"/>
                </a:cubicBezTo>
                <a:cubicBezTo>
                  <a:pt x="294" y="858"/>
                  <a:pt x="227" y="865"/>
                  <a:pt x="152" y="817"/>
                </a:cubicBezTo>
                <a:cubicBezTo>
                  <a:pt x="146" y="807"/>
                  <a:pt x="142" y="795"/>
                  <a:pt x="133" y="788"/>
                </a:cubicBezTo>
                <a:cubicBezTo>
                  <a:pt x="125" y="782"/>
                  <a:pt x="111" y="787"/>
                  <a:pt x="105" y="779"/>
                </a:cubicBezTo>
                <a:cubicBezTo>
                  <a:pt x="70" y="730"/>
                  <a:pt x="90" y="707"/>
                  <a:pt x="105" y="656"/>
                </a:cubicBezTo>
                <a:close/>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97280" eaLnBrk="0" fontAlgn="base" hangingPunct="0">
              <a:spcBef>
                <a:spcPct val="0"/>
              </a:spcBef>
              <a:spcAft>
                <a:spcPct val="0"/>
              </a:spcAft>
            </a:pPr>
            <a:endParaRPr lang="it-IT" sz="2160">
              <a:solidFill>
                <a:srgbClr val="FFFFFF"/>
              </a:solidFill>
              <a:latin typeface="Tahoma" panose="020B0604030504040204" pitchFamily="34" charset="0"/>
            </a:endParaRPr>
          </a:p>
        </p:txBody>
      </p:sp>
      <p:sp>
        <p:nvSpPr>
          <p:cNvPr id="30731" name="Oval 11">
            <a:extLst>
              <a:ext uri="{FF2B5EF4-FFF2-40B4-BE49-F238E27FC236}">
                <a16:creationId xmlns:a16="http://schemas.microsoft.com/office/drawing/2014/main" id="{7035A322-11B0-270F-F32D-D0BD07A97B46}"/>
              </a:ext>
            </a:extLst>
          </p:cNvPr>
          <p:cNvSpPr>
            <a:spLocks noChangeArrowheads="1"/>
          </p:cNvSpPr>
          <p:nvPr/>
        </p:nvSpPr>
        <p:spPr bwMode="auto">
          <a:xfrm rot="19283049">
            <a:off x="8353426" y="7069456"/>
            <a:ext cx="777240" cy="432434"/>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30732" name="Freeform 12">
            <a:extLst>
              <a:ext uri="{FF2B5EF4-FFF2-40B4-BE49-F238E27FC236}">
                <a16:creationId xmlns:a16="http://schemas.microsoft.com/office/drawing/2014/main" id="{81AFCDDA-D51F-7464-F028-C79FAEE4B918}"/>
              </a:ext>
            </a:extLst>
          </p:cNvPr>
          <p:cNvSpPr>
            <a:spLocks/>
          </p:cNvSpPr>
          <p:nvPr/>
        </p:nvSpPr>
        <p:spPr bwMode="auto">
          <a:xfrm>
            <a:off x="8871586" y="6377940"/>
            <a:ext cx="1752600" cy="1647826"/>
          </a:xfrm>
          <a:custGeom>
            <a:avLst/>
            <a:gdLst>
              <a:gd name="T0" fmla="*/ 2147483646 w 920"/>
              <a:gd name="T1" fmla="*/ 2147483646 h 865"/>
              <a:gd name="T2" fmla="*/ 2147483646 w 920"/>
              <a:gd name="T3" fmla="*/ 2147483646 h 865"/>
              <a:gd name="T4" fmla="*/ 2147483646 w 920"/>
              <a:gd name="T5" fmla="*/ 2147483646 h 865"/>
              <a:gd name="T6" fmla="*/ 2147483646 w 920"/>
              <a:gd name="T7" fmla="*/ 2147483646 h 865"/>
              <a:gd name="T8" fmla="*/ 2147483646 w 920"/>
              <a:gd name="T9" fmla="*/ 2147483646 h 865"/>
              <a:gd name="T10" fmla="*/ 2147483646 w 920"/>
              <a:gd name="T11" fmla="*/ 2147483646 h 865"/>
              <a:gd name="T12" fmla="*/ 2147483646 w 920"/>
              <a:gd name="T13" fmla="*/ 2147483646 h 865"/>
              <a:gd name="T14" fmla="*/ 2147483646 w 920"/>
              <a:gd name="T15" fmla="*/ 2147483646 h 865"/>
              <a:gd name="T16" fmla="*/ 2147483646 w 920"/>
              <a:gd name="T17" fmla="*/ 2147483646 h 865"/>
              <a:gd name="T18" fmla="*/ 2147483646 w 920"/>
              <a:gd name="T19" fmla="*/ 2147483646 h 865"/>
              <a:gd name="T20" fmla="*/ 2147483646 w 920"/>
              <a:gd name="T21" fmla="*/ 2147483646 h 865"/>
              <a:gd name="T22" fmla="*/ 2147483646 w 920"/>
              <a:gd name="T23" fmla="*/ 2147483646 h 865"/>
              <a:gd name="T24" fmla="*/ 2147483646 w 920"/>
              <a:gd name="T25" fmla="*/ 2147483646 h 865"/>
              <a:gd name="T26" fmla="*/ 2147483646 w 920"/>
              <a:gd name="T27" fmla="*/ 2147483646 h 865"/>
              <a:gd name="T28" fmla="*/ 2147483646 w 920"/>
              <a:gd name="T29" fmla="*/ 2147483646 h 865"/>
              <a:gd name="T30" fmla="*/ 2147483646 w 920"/>
              <a:gd name="T31" fmla="*/ 2147483646 h 8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20" h="865">
                <a:moveTo>
                  <a:pt x="105" y="656"/>
                </a:moveTo>
                <a:cubicBezTo>
                  <a:pt x="0" y="501"/>
                  <a:pt x="99" y="388"/>
                  <a:pt x="209" y="307"/>
                </a:cubicBezTo>
                <a:cubicBezTo>
                  <a:pt x="258" y="233"/>
                  <a:pt x="195" y="320"/>
                  <a:pt x="256" y="259"/>
                </a:cubicBezTo>
                <a:cubicBezTo>
                  <a:pt x="330" y="185"/>
                  <a:pt x="212" y="279"/>
                  <a:pt x="303" y="203"/>
                </a:cubicBezTo>
                <a:cubicBezTo>
                  <a:pt x="351" y="163"/>
                  <a:pt x="310" y="202"/>
                  <a:pt x="360" y="174"/>
                </a:cubicBezTo>
                <a:cubicBezTo>
                  <a:pt x="419" y="142"/>
                  <a:pt x="466" y="100"/>
                  <a:pt x="530" y="80"/>
                </a:cubicBezTo>
                <a:cubicBezTo>
                  <a:pt x="785" y="87"/>
                  <a:pt x="839" y="0"/>
                  <a:pt x="870" y="174"/>
                </a:cubicBezTo>
                <a:cubicBezTo>
                  <a:pt x="868" y="238"/>
                  <a:pt x="920" y="535"/>
                  <a:pt x="775" y="580"/>
                </a:cubicBezTo>
                <a:cubicBezTo>
                  <a:pt x="758" y="598"/>
                  <a:pt x="745" y="620"/>
                  <a:pt x="728" y="637"/>
                </a:cubicBezTo>
                <a:cubicBezTo>
                  <a:pt x="688" y="677"/>
                  <a:pt x="619" y="672"/>
                  <a:pt x="568" y="684"/>
                </a:cubicBezTo>
                <a:cubicBezTo>
                  <a:pt x="547" y="716"/>
                  <a:pt x="509" y="735"/>
                  <a:pt x="492" y="769"/>
                </a:cubicBezTo>
                <a:cubicBezTo>
                  <a:pt x="467" y="819"/>
                  <a:pt x="440" y="845"/>
                  <a:pt x="388" y="864"/>
                </a:cubicBezTo>
                <a:cubicBezTo>
                  <a:pt x="294" y="858"/>
                  <a:pt x="227" y="865"/>
                  <a:pt x="152" y="817"/>
                </a:cubicBezTo>
                <a:cubicBezTo>
                  <a:pt x="146" y="807"/>
                  <a:pt x="142" y="795"/>
                  <a:pt x="133" y="788"/>
                </a:cubicBezTo>
                <a:cubicBezTo>
                  <a:pt x="125" y="782"/>
                  <a:pt x="111" y="787"/>
                  <a:pt x="105" y="779"/>
                </a:cubicBezTo>
                <a:cubicBezTo>
                  <a:pt x="70" y="730"/>
                  <a:pt x="90" y="707"/>
                  <a:pt x="105" y="656"/>
                </a:cubicBezTo>
                <a:close/>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97280" eaLnBrk="0" fontAlgn="base" hangingPunct="0">
              <a:spcBef>
                <a:spcPct val="0"/>
              </a:spcBef>
              <a:spcAft>
                <a:spcPct val="0"/>
              </a:spcAft>
            </a:pPr>
            <a:endParaRPr lang="it-IT" sz="2160">
              <a:solidFill>
                <a:srgbClr val="FFFFFF"/>
              </a:solidFill>
              <a:latin typeface="Tahoma" panose="020B0604030504040204" pitchFamily="34" charset="0"/>
            </a:endParaRPr>
          </a:p>
        </p:txBody>
      </p:sp>
      <p:sp>
        <p:nvSpPr>
          <p:cNvPr id="30733" name="Oval 13">
            <a:extLst>
              <a:ext uri="{FF2B5EF4-FFF2-40B4-BE49-F238E27FC236}">
                <a16:creationId xmlns:a16="http://schemas.microsoft.com/office/drawing/2014/main" id="{283EBDC1-9A6A-1E23-D85A-0BAA66854AF9}"/>
              </a:ext>
            </a:extLst>
          </p:cNvPr>
          <p:cNvSpPr>
            <a:spLocks noChangeArrowheads="1"/>
          </p:cNvSpPr>
          <p:nvPr/>
        </p:nvSpPr>
        <p:spPr bwMode="auto">
          <a:xfrm rot="19283049">
            <a:off x="9555480" y="6932296"/>
            <a:ext cx="777240" cy="432434"/>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30734" name="Freeform 14">
            <a:extLst>
              <a:ext uri="{FF2B5EF4-FFF2-40B4-BE49-F238E27FC236}">
                <a16:creationId xmlns:a16="http://schemas.microsoft.com/office/drawing/2014/main" id="{D7759494-7EF0-90D4-FE9A-D1193DA22522}"/>
              </a:ext>
            </a:extLst>
          </p:cNvPr>
          <p:cNvSpPr>
            <a:spLocks/>
          </p:cNvSpPr>
          <p:nvPr/>
        </p:nvSpPr>
        <p:spPr bwMode="auto">
          <a:xfrm>
            <a:off x="9902190" y="6377940"/>
            <a:ext cx="1752600" cy="1647826"/>
          </a:xfrm>
          <a:custGeom>
            <a:avLst/>
            <a:gdLst>
              <a:gd name="T0" fmla="*/ 2147483646 w 920"/>
              <a:gd name="T1" fmla="*/ 2147483646 h 865"/>
              <a:gd name="T2" fmla="*/ 2147483646 w 920"/>
              <a:gd name="T3" fmla="*/ 2147483646 h 865"/>
              <a:gd name="T4" fmla="*/ 2147483646 w 920"/>
              <a:gd name="T5" fmla="*/ 2147483646 h 865"/>
              <a:gd name="T6" fmla="*/ 2147483646 w 920"/>
              <a:gd name="T7" fmla="*/ 2147483646 h 865"/>
              <a:gd name="T8" fmla="*/ 2147483646 w 920"/>
              <a:gd name="T9" fmla="*/ 2147483646 h 865"/>
              <a:gd name="T10" fmla="*/ 2147483646 w 920"/>
              <a:gd name="T11" fmla="*/ 2147483646 h 865"/>
              <a:gd name="T12" fmla="*/ 2147483646 w 920"/>
              <a:gd name="T13" fmla="*/ 2147483646 h 865"/>
              <a:gd name="T14" fmla="*/ 2147483646 w 920"/>
              <a:gd name="T15" fmla="*/ 2147483646 h 865"/>
              <a:gd name="T16" fmla="*/ 2147483646 w 920"/>
              <a:gd name="T17" fmla="*/ 2147483646 h 865"/>
              <a:gd name="T18" fmla="*/ 2147483646 w 920"/>
              <a:gd name="T19" fmla="*/ 2147483646 h 865"/>
              <a:gd name="T20" fmla="*/ 2147483646 w 920"/>
              <a:gd name="T21" fmla="*/ 2147483646 h 865"/>
              <a:gd name="T22" fmla="*/ 2147483646 w 920"/>
              <a:gd name="T23" fmla="*/ 2147483646 h 865"/>
              <a:gd name="T24" fmla="*/ 2147483646 w 920"/>
              <a:gd name="T25" fmla="*/ 2147483646 h 865"/>
              <a:gd name="T26" fmla="*/ 2147483646 w 920"/>
              <a:gd name="T27" fmla="*/ 2147483646 h 865"/>
              <a:gd name="T28" fmla="*/ 2147483646 w 920"/>
              <a:gd name="T29" fmla="*/ 2147483646 h 865"/>
              <a:gd name="T30" fmla="*/ 2147483646 w 920"/>
              <a:gd name="T31" fmla="*/ 2147483646 h 8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20" h="865">
                <a:moveTo>
                  <a:pt x="105" y="656"/>
                </a:moveTo>
                <a:cubicBezTo>
                  <a:pt x="0" y="501"/>
                  <a:pt x="99" y="388"/>
                  <a:pt x="209" y="307"/>
                </a:cubicBezTo>
                <a:cubicBezTo>
                  <a:pt x="258" y="233"/>
                  <a:pt x="195" y="320"/>
                  <a:pt x="256" y="259"/>
                </a:cubicBezTo>
                <a:cubicBezTo>
                  <a:pt x="330" y="185"/>
                  <a:pt x="212" y="279"/>
                  <a:pt x="303" y="203"/>
                </a:cubicBezTo>
                <a:cubicBezTo>
                  <a:pt x="351" y="163"/>
                  <a:pt x="310" y="202"/>
                  <a:pt x="360" y="174"/>
                </a:cubicBezTo>
                <a:cubicBezTo>
                  <a:pt x="419" y="142"/>
                  <a:pt x="466" y="100"/>
                  <a:pt x="530" y="80"/>
                </a:cubicBezTo>
                <a:cubicBezTo>
                  <a:pt x="785" y="87"/>
                  <a:pt x="839" y="0"/>
                  <a:pt x="870" y="174"/>
                </a:cubicBezTo>
                <a:cubicBezTo>
                  <a:pt x="868" y="238"/>
                  <a:pt x="920" y="535"/>
                  <a:pt x="775" y="580"/>
                </a:cubicBezTo>
                <a:cubicBezTo>
                  <a:pt x="758" y="598"/>
                  <a:pt x="745" y="620"/>
                  <a:pt x="728" y="637"/>
                </a:cubicBezTo>
                <a:cubicBezTo>
                  <a:pt x="688" y="677"/>
                  <a:pt x="619" y="672"/>
                  <a:pt x="568" y="684"/>
                </a:cubicBezTo>
                <a:cubicBezTo>
                  <a:pt x="547" y="716"/>
                  <a:pt x="509" y="735"/>
                  <a:pt x="492" y="769"/>
                </a:cubicBezTo>
                <a:cubicBezTo>
                  <a:pt x="467" y="819"/>
                  <a:pt x="440" y="845"/>
                  <a:pt x="388" y="864"/>
                </a:cubicBezTo>
                <a:cubicBezTo>
                  <a:pt x="294" y="858"/>
                  <a:pt x="227" y="865"/>
                  <a:pt x="152" y="817"/>
                </a:cubicBezTo>
                <a:cubicBezTo>
                  <a:pt x="146" y="807"/>
                  <a:pt x="142" y="795"/>
                  <a:pt x="133" y="788"/>
                </a:cubicBezTo>
                <a:cubicBezTo>
                  <a:pt x="125" y="782"/>
                  <a:pt x="111" y="787"/>
                  <a:pt x="105" y="779"/>
                </a:cubicBezTo>
                <a:cubicBezTo>
                  <a:pt x="70" y="730"/>
                  <a:pt x="90" y="707"/>
                  <a:pt x="105" y="656"/>
                </a:cubicBezTo>
                <a:close/>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97280" eaLnBrk="0" fontAlgn="base" hangingPunct="0">
              <a:spcBef>
                <a:spcPct val="0"/>
              </a:spcBef>
              <a:spcAft>
                <a:spcPct val="0"/>
              </a:spcAft>
            </a:pPr>
            <a:endParaRPr lang="it-IT" sz="2160">
              <a:solidFill>
                <a:srgbClr val="FFFFFF"/>
              </a:solidFill>
              <a:latin typeface="Tahoma" panose="020B0604030504040204" pitchFamily="34" charset="0"/>
            </a:endParaRPr>
          </a:p>
        </p:txBody>
      </p:sp>
      <p:sp>
        <p:nvSpPr>
          <p:cNvPr id="30735" name="Oval 15">
            <a:extLst>
              <a:ext uri="{FF2B5EF4-FFF2-40B4-BE49-F238E27FC236}">
                <a16:creationId xmlns:a16="http://schemas.microsoft.com/office/drawing/2014/main" id="{F62F9B06-0A64-5FAF-4A3F-E8F379438135}"/>
              </a:ext>
            </a:extLst>
          </p:cNvPr>
          <p:cNvSpPr>
            <a:spLocks noChangeArrowheads="1"/>
          </p:cNvSpPr>
          <p:nvPr/>
        </p:nvSpPr>
        <p:spPr bwMode="auto">
          <a:xfrm rot="19283049">
            <a:off x="10586086" y="6932296"/>
            <a:ext cx="777240" cy="432434"/>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30736" name="AutoShape 16">
            <a:extLst>
              <a:ext uri="{FF2B5EF4-FFF2-40B4-BE49-F238E27FC236}">
                <a16:creationId xmlns:a16="http://schemas.microsoft.com/office/drawing/2014/main" id="{86218ABD-3393-C831-6E90-2A5E7D9D5CB7}"/>
              </a:ext>
            </a:extLst>
          </p:cNvPr>
          <p:cNvSpPr>
            <a:spLocks noChangeArrowheads="1"/>
          </p:cNvSpPr>
          <p:nvPr/>
        </p:nvSpPr>
        <p:spPr bwMode="auto">
          <a:xfrm>
            <a:off x="3756660" y="3007996"/>
            <a:ext cx="2072640" cy="171450"/>
          </a:xfrm>
          <a:prstGeom prst="rightArrow">
            <a:avLst>
              <a:gd name="adj1" fmla="val 50000"/>
              <a:gd name="adj2" fmla="val 30222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30737" name="Text Box 17">
            <a:extLst>
              <a:ext uri="{FF2B5EF4-FFF2-40B4-BE49-F238E27FC236}">
                <a16:creationId xmlns:a16="http://schemas.microsoft.com/office/drawing/2014/main" id="{D5B35989-638E-A2C9-DDFD-B47F34647DDF}"/>
              </a:ext>
            </a:extLst>
          </p:cNvPr>
          <p:cNvSpPr txBox="1">
            <a:spLocks noChangeArrowheads="1"/>
          </p:cNvSpPr>
          <p:nvPr/>
        </p:nvSpPr>
        <p:spPr bwMode="auto">
          <a:xfrm>
            <a:off x="3741420" y="2308860"/>
            <a:ext cx="2245996"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defTabSz="1097280" fontAlgn="base">
              <a:spcBef>
                <a:spcPct val="50000"/>
              </a:spcBef>
              <a:spcAft>
                <a:spcPct val="0"/>
              </a:spcAft>
              <a:buClrTx/>
              <a:buSzTx/>
              <a:buNone/>
            </a:pPr>
            <a:r>
              <a:rPr lang="it-IT" altLang="it-IT" sz="2160" b="1">
                <a:solidFill>
                  <a:srgbClr val="FFFFFF"/>
                </a:solidFill>
                <a:latin typeface="Arial" panose="020B0604020202020204" pitchFamily="34" charset="0"/>
              </a:rPr>
              <a:t>Riparazione completa</a:t>
            </a:r>
          </a:p>
        </p:txBody>
      </p:sp>
      <p:sp>
        <p:nvSpPr>
          <p:cNvPr id="30738" name="AutoShape 18">
            <a:extLst>
              <a:ext uri="{FF2B5EF4-FFF2-40B4-BE49-F238E27FC236}">
                <a16:creationId xmlns:a16="http://schemas.microsoft.com/office/drawing/2014/main" id="{58DC0A44-216C-E61F-5447-F8F9287AC37F}"/>
              </a:ext>
            </a:extLst>
          </p:cNvPr>
          <p:cNvSpPr>
            <a:spLocks noChangeArrowheads="1"/>
          </p:cNvSpPr>
          <p:nvPr/>
        </p:nvSpPr>
        <p:spPr bwMode="auto">
          <a:xfrm>
            <a:off x="7509510" y="3007996"/>
            <a:ext cx="2072640" cy="171450"/>
          </a:xfrm>
          <a:prstGeom prst="rightArrow">
            <a:avLst>
              <a:gd name="adj1" fmla="val 50000"/>
              <a:gd name="adj2" fmla="val 30222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30739" name="Text Box 19">
            <a:extLst>
              <a:ext uri="{FF2B5EF4-FFF2-40B4-BE49-F238E27FC236}">
                <a16:creationId xmlns:a16="http://schemas.microsoft.com/office/drawing/2014/main" id="{9D5BC472-C409-7ABA-3B50-98D8C15953FF}"/>
              </a:ext>
            </a:extLst>
          </p:cNvPr>
          <p:cNvSpPr txBox="1">
            <a:spLocks noChangeArrowheads="1"/>
          </p:cNvSpPr>
          <p:nvPr/>
        </p:nvSpPr>
        <p:spPr bwMode="auto">
          <a:xfrm>
            <a:off x="7920990" y="1522096"/>
            <a:ext cx="2245996" cy="75713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defTabSz="1097280" fontAlgn="base">
              <a:spcBef>
                <a:spcPct val="50000"/>
              </a:spcBef>
              <a:spcAft>
                <a:spcPct val="0"/>
              </a:spcAft>
              <a:buClrTx/>
              <a:buSzTx/>
              <a:buNone/>
            </a:pPr>
            <a:r>
              <a:rPr lang="it-IT" altLang="it-IT" sz="2160" b="1">
                <a:solidFill>
                  <a:srgbClr val="FFFFFF"/>
                </a:solidFill>
                <a:latin typeface="Arial" panose="020B0604020202020204" pitchFamily="34" charset="0"/>
              </a:rPr>
              <a:t>Proliferazione cellulare</a:t>
            </a:r>
          </a:p>
        </p:txBody>
      </p:sp>
      <p:sp>
        <p:nvSpPr>
          <p:cNvPr id="30740" name="AutoShape 20">
            <a:extLst>
              <a:ext uri="{FF2B5EF4-FFF2-40B4-BE49-F238E27FC236}">
                <a16:creationId xmlns:a16="http://schemas.microsoft.com/office/drawing/2014/main" id="{4E80EB52-5A26-4CF1-58D4-355F6ADD3AE1}"/>
              </a:ext>
            </a:extLst>
          </p:cNvPr>
          <p:cNvSpPr>
            <a:spLocks noChangeArrowheads="1"/>
          </p:cNvSpPr>
          <p:nvPr/>
        </p:nvSpPr>
        <p:spPr bwMode="auto">
          <a:xfrm rot="5400000">
            <a:off x="1811656" y="4918711"/>
            <a:ext cx="2023110" cy="171450"/>
          </a:xfrm>
          <a:prstGeom prst="rightArrow">
            <a:avLst>
              <a:gd name="adj1" fmla="val 50000"/>
              <a:gd name="adj2" fmla="val 2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30741" name="AutoShape 21">
            <a:extLst>
              <a:ext uri="{FF2B5EF4-FFF2-40B4-BE49-F238E27FC236}">
                <a16:creationId xmlns:a16="http://schemas.microsoft.com/office/drawing/2014/main" id="{9985B9A3-F3CD-D894-B9E8-2D9E149EA64C}"/>
              </a:ext>
            </a:extLst>
          </p:cNvPr>
          <p:cNvSpPr>
            <a:spLocks noChangeArrowheads="1"/>
          </p:cNvSpPr>
          <p:nvPr/>
        </p:nvSpPr>
        <p:spPr bwMode="auto">
          <a:xfrm rot="2212194">
            <a:off x="3198496" y="4398646"/>
            <a:ext cx="3025140" cy="156210"/>
          </a:xfrm>
          <a:prstGeom prst="rightArrow">
            <a:avLst>
              <a:gd name="adj1" fmla="val 50000"/>
              <a:gd name="adj2" fmla="val 4841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30742" name="AutoShape 22">
            <a:extLst>
              <a:ext uri="{FF2B5EF4-FFF2-40B4-BE49-F238E27FC236}">
                <a16:creationId xmlns:a16="http://schemas.microsoft.com/office/drawing/2014/main" id="{F2AB3DC3-96C7-1C1D-A010-A504A9525593}"/>
              </a:ext>
            </a:extLst>
          </p:cNvPr>
          <p:cNvSpPr>
            <a:spLocks noChangeArrowheads="1"/>
          </p:cNvSpPr>
          <p:nvPr/>
        </p:nvSpPr>
        <p:spPr bwMode="auto">
          <a:xfrm rot="2212194">
            <a:off x="7000876" y="6414136"/>
            <a:ext cx="1209674" cy="192404"/>
          </a:xfrm>
          <a:prstGeom prst="rightArrow">
            <a:avLst>
              <a:gd name="adj1" fmla="val 50000"/>
              <a:gd name="adj2" fmla="val 15717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30743" name="Freeform 23">
            <a:extLst>
              <a:ext uri="{FF2B5EF4-FFF2-40B4-BE49-F238E27FC236}">
                <a16:creationId xmlns:a16="http://schemas.microsoft.com/office/drawing/2014/main" id="{951C78D3-D678-538A-3E0B-DFB1F9F42A87}"/>
              </a:ext>
            </a:extLst>
          </p:cNvPr>
          <p:cNvSpPr>
            <a:spLocks/>
          </p:cNvSpPr>
          <p:nvPr/>
        </p:nvSpPr>
        <p:spPr bwMode="auto">
          <a:xfrm>
            <a:off x="2044066" y="0"/>
            <a:ext cx="1752600" cy="1647826"/>
          </a:xfrm>
          <a:custGeom>
            <a:avLst/>
            <a:gdLst>
              <a:gd name="T0" fmla="*/ 2147483646 w 920"/>
              <a:gd name="T1" fmla="*/ 2147483646 h 865"/>
              <a:gd name="T2" fmla="*/ 2147483646 w 920"/>
              <a:gd name="T3" fmla="*/ 2147483646 h 865"/>
              <a:gd name="T4" fmla="*/ 2147483646 w 920"/>
              <a:gd name="T5" fmla="*/ 2147483646 h 865"/>
              <a:gd name="T6" fmla="*/ 2147483646 w 920"/>
              <a:gd name="T7" fmla="*/ 2147483646 h 865"/>
              <a:gd name="T8" fmla="*/ 2147483646 w 920"/>
              <a:gd name="T9" fmla="*/ 2147483646 h 865"/>
              <a:gd name="T10" fmla="*/ 2147483646 w 920"/>
              <a:gd name="T11" fmla="*/ 2147483646 h 865"/>
              <a:gd name="T12" fmla="*/ 2147483646 w 920"/>
              <a:gd name="T13" fmla="*/ 2147483646 h 865"/>
              <a:gd name="T14" fmla="*/ 2147483646 w 920"/>
              <a:gd name="T15" fmla="*/ 2147483646 h 865"/>
              <a:gd name="T16" fmla="*/ 2147483646 w 920"/>
              <a:gd name="T17" fmla="*/ 2147483646 h 865"/>
              <a:gd name="T18" fmla="*/ 2147483646 w 920"/>
              <a:gd name="T19" fmla="*/ 2147483646 h 865"/>
              <a:gd name="T20" fmla="*/ 2147483646 w 920"/>
              <a:gd name="T21" fmla="*/ 2147483646 h 865"/>
              <a:gd name="T22" fmla="*/ 2147483646 w 920"/>
              <a:gd name="T23" fmla="*/ 2147483646 h 865"/>
              <a:gd name="T24" fmla="*/ 2147483646 w 920"/>
              <a:gd name="T25" fmla="*/ 2147483646 h 865"/>
              <a:gd name="T26" fmla="*/ 2147483646 w 920"/>
              <a:gd name="T27" fmla="*/ 2147483646 h 865"/>
              <a:gd name="T28" fmla="*/ 2147483646 w 920"/>
              <a:gd name="T29" fmla="*/ 2147483646 h 865"/>
              <a:gd name="T30" fmla="*/ 2147483646 w 920"/>
              <a:gd name="T31" fmla="*/ 2147483646 h 8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20" h="865">
                <a:moveTo>
                  <a:pt x="105" y="656"/>
                </a:moveTo>
                <a:cubicBezTo>
                  <a:pt x="0" y="501"/>
                  <a:pt x="99" y="388"/>
                  <a:pt x="209" y="307"/>
                </a:cubicBezTo>
                <a:cubicBezTo>
                  <a:pt x="258" y="233"/>
                  <a:pt x="195" y="320"/>
                  <a:pt x="256" y="259"/>
                </a:cubicBezTo>
                <a:cubicBezTo>
                  <a:pt x="330" y="185"/>
                  <a:pt x="212" y="279"/>
                  <a:pt x="303" y="203"/>
                </a:cubicBezTo>
                <a:cubicBezTo>
                  <a:pt x="351" y="163"/>
                  <a:pt x="310" y="202"/>
                  <a:pt x="360" y="174"/>
                </a:cubicBezTo>
                <a:cubicBezTo>
                  <a:pt x="419" y="142"/>
                  <a:pt x="466" y="100"/>
                  <a:pt x="530" y="80"/>
                </a:cubicBezTo>
                <a:cubicBezTo>
                  <a:pt x="785" y="87"/>
                  <a:pt x="839" y="0"/>
                  <a:pt x="870" y="174"/>
                </a:cubicBezTo>
                <a:cubicBezTo>
                  <a:pt x="868" y="238"/>
                  <a:pt x="920" y="535"/>
                  <a:pt x="775" y="580"/>
                </a:cubicBezTo>
                <a:cubicBezTo>
                  <a:pt x="758" y="598"/>
                  <a:pt x="745" y="620"/>
                  <a:pt x="728" y="637"/>
                </a:cubicBezTo>
                <a:cubicBezTo>
                  <a:pt x="688" y="677"/>
                  <a:pt x="619" y="672"/>
                  <a:pt x="568" y="684"/>
                </a:cubicBezTo>
                <a:cubicBezTo>
                  <a:pt x="547" y="716"/>
                  <a:pt x="509" y="735"/>
                  <a:pt x="492" y="769"/>
                </a:cubicBezTo>
                <a:cubicBezTo>
                  <a:pt x="467" y="819"/>
                  <a:pt x="440" y="845"/>
                  <a:pt x="388" y="864"/>
                </a:cubicBezTo>
                <a:cubicBezTo>
                  <a:pt x="294" y="858"/>
                  <a:pt x="227" y="865"/>
                  <a:pt x="152" y="817"/>
                </a:cubicBezTo>
                <a:cubicBezTo>
                  <a:pt x="146" y="807"/>
                  <a:pt x="142" y="795"/>
                  <a:pt x="133" y="788"/>
                </a:cubicBezTo>
                <a:cubicBezTo>
                  <a:pt x="125" y="782"/>
                  <a:pt x="111" y="787"/>
                  <a:pt x="105" y="779"/>
                </a:cubicBezTo>
                <a:cubicBezTo>
                  <a:pt x="70" y="730"/>
                  <a:pt x="90" y="707"/>
                  <a:pt x="105" y="656"/>
                </a:cubicBezTo>
                <a:close/>
              </a:path>
            </a:pathLst>
          </a:cu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97280" eaLnBrk="0" fontAlgn="base" hangingPunct="0">
              <a:spcBef>
                <a:spcPct val="0"/>
              </a:spcBef>
              <a:spcAft>
                <a:spcPct val="0"/>
              </a:spcAft>
            </a:pPr>
            <a:endParaRPr lang="it-IT" sz="2160">
              <a:solidFill>
                <a:srgbClr val="FFFFFF"/>
              </a:solidFill>
              <a:latin typeface="Tahoma" panose="020B0604030504040204" pitchFamily="34" charset="0"/>
            </a:endParaRPr>
          </a:p>
        </p:txBody>
      </p:sp>
      <p:sp>
        <p:nvSpPr>
          <p:cNvPr id="30744" name="Oval 24">
            <a:extLst>
              <a:ext uri="{FF2B5EF4-FFF2-40B4-BE49-F238E27FC236}">
                <a16:creationId xmlns:a16="http://schemas.microsoft.com/office/drawing/2014/main" id="{8F8C68FD-C9C0-BF20-9D7B-9CC4F8ED82ED}"/>
              </a:ext>
            </a:extLst>
          </p:cNvPr>
          <p:cNvSpPr>
            <a:spLocks noChangeArrowheads="1"/>
          </p:cNvSpPr>
          <p:nvPr/>
        </p:nvSpPr>
        <p:spPr bwMode="auto">
          <a:xfrm rot="19283049">
            <a:off x="2727960" y="554356"/>
            <a:ext cx="777240" cy="432434"/>
          </a:xfrm>
          <a:prstGeom prst="ellipse">
            <a:avLst/>
          </a:prstGeom>
          <a:solidFill>
            <a:srgbClr val="CCECFF"/>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30745" name="AutoShape 25">
            <a:extLst>
              <a:ext uri="{FF2B5EF4-FFF2-40B4-BE49-F238E27FC236}">
                <a16:creationId xmlns:a16="http://schemas.microsoft.com/office/drawing/2014/main" id="{F832A6F9-3474-56BC-AF98-1352BE10C18E}"/>
              </a:ext>
            </a:extLst>
          </p:cNvPr>
          <p:cNvSpPr>
            <a:spLocks noChangeArrowheads="1"/>
          </p:cNvSpPr>
          <p:nvPr/>
        </p:nvSpPr>
        <p:spPr bwMode="auto">
          <a:xfrm rot="5400000">
            <a:off x="2431734" y="1999298"/>
            <a:ext cx="950594" cy="171450"/>
          </a:xfrm>
          <a:prstGeom prst="rightArrow">
            <a:avLst>
              <a:gd name="adj1" fmla="val 50000"/>
              <a:gd name="adj2" fmla="val 13861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30746" name="AutoShape 26">
            <a:extLst>
              <a:ext uri="{FF2B5EF4-FFF2-40B4-BE49-F238E27FC236}">
                <a16:creationId xmlns:a16="http://schemas.microsoft.com/office/drawing/2014/main" id="{284158A5-6FD6-AAB3-3A55-46850D205FA5}"/>
              </a:ext>
            </a:extLst>
          </p:cNvPr>
          <p:cNvSpPr>
            <a:spLocks noChangeArrowheads="1"/>
          </p:cNvSpPr>
          <p:nvPr/>
        </p:nvSpPr>
        <p:spPr bwMode="auto">
          <a:xfrm rot="9276118">
            <a:off x="3072766" y="1504950"/>
            <a:ext cx="2764154" cy="10668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097280" eaLnBrk="0" fontAlgn="base" hangingPunct="0">
              <a:spcBef>
                <a:spcPct val="0"/>
              </a:spcBef>
              <a:spcAft>
                <a:spcPct val="0"/>
              </a:spcAft>
            </a:pPr>
            <a:endParaRPr lang="it-IT" sz="2160">
              <a:solidFill>
                <a:srgbClr val="FFFFFF"/>
              </a:solidFill>
              <a:latin typeface="Tahoma" panose="020B0604030504040204" pitchFamily="34" charset="0"/>
            </a:endParaRPr>
          </a:p>
        </p:txBody>
      </p:sp>
      <p:sp>
        <p:nvSpPr>
          <p:cNvPr id="30747" name="Text Box 27">
            <a:extLst>
              <a:ext uri="{FF2B5EF4-FFF2-40B4-BE49-F238E27FC236}">
                <a16:creationId xmlns:a16="http://schemas.microsoft.com/office/drawing/2014/main" id="{7D39BA7F-FD44-8CCB-9313-299D0D88F40A}"/>
              </a:ext>
            </a:extLst>
          </p:cNvPr>
          <p:cNvSpPr txBox="1">
            <a:spLocks noChangeArrowheads="1"/>
          </p:cNvSpPr>
          <p:nvPr/>
        </p:nvSpPr>
        <p:spPr bwMode="auto">
          <a:xfrm>
            <a:off x="4981576" y="1177290"/>
            <a:ext cx="862964"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50000"/>
              </a:spcBef>
              <a:spcAft>
                <a:spcPct val="0"/>
              </a:spcAft>
              <a:buClrTx/>
              <a:buSzTx/>
              <a:buNone/>
            </a:pPr>
            <a:r>
              <a:rPr lang="it-IT" altLang="it-IT" sz="2160" b="1">
                <a:solidFill>
                  <a:srgbClr val="FFFFFF"/>
                </a:solidFill>
                <a:latin typeface="Arial" panose="020B0604020202020204" pitchFamily="34" charset="0"/>
              </a:rPr>
              <a:t>I.R.</a:t>
            </a:r>
          </a:p>
        </p:txBody>
      </p:sp>
      <p:sp>
        <p:nvSpPr>
          <p:cNvPr id="30748" name="Line 28">
            <a:extLst>
              <a:ext uri="{FF2B5EF4-FFF2-40B4-BE49-F238E27FC236}">
                <a16:creationId xmlns:a16="http://schemas.microsoft.com/office/drawing/2014/main" id="{37F9A7E4-E798-1F89-9703-A18A977093C7}"/>
              </a:ext>
            </a:extLst>
          </p:cNvPr>
          <p:cNvSpPr>
            <a:spLocks noChangeShapeType="1"/>
          </p:cNvSpPr>
          <p:nvPr/>
        </p:nvSpPr>
        <p:spPr bwMode="auto">
          <a:xfrm>
            <a:off x="2217420" y="5939790"/>
            <a:ext cx="1813560" cy="164020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97280" eaLnBrk="0" fontAlgn="base" hangingPunct="0">
              <a:spcBef>
                <a:spcPct val="0"/>
              </a:spcBef>
              <a:spcAft>
                <a:spcPct val="0"/>
              </a:spcAft>
            </a:pPr>
            <a:endParaRPr lang="it-IT" sz="2160">
              <a:solidFill>
                <a:srgbClr val="FFFFFF"/>
              </a:solidFill>
              <a:latin typeface="Tahoma" panose="020B0604030504040204" pitchFamily="34" charset="0"/>
            </a:endParaRPr>
          </a:p>
        </p:txBody>
      </p:sp>
      <p:sp>
        <p:nvSpPr>
          <p:cNvPr id="30749" name="Line 29">
            <a:extLst>
              <a:ext uri="{FF2B5EF4-FFF2-40B4-BE49-F238E27FC236}">
                <a16:creationId xmlns:a16="http://schemas.microsoft.com/office/drawing/2014/main" id="{BC5337C3-CA6A-C14D-FC83-AA5444F6A057}"/>
              </a:ext>
            </a:extLst>
          </p:cNvPr>
          <p:cNvSpPr>
            <a:spLocks noChangeShapeType="1"/>
          </p:cNvSpPr>
          <p:nvPr/>
        </p:nvSpPr>
        <p:spPr bwMode="auto">
          <a:xfrm flipV="1">
            <a:off x="2129791" y="5852160"/>
            <a:ext cx="1901190" cy="17278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97280" eaLnBrk="0" fontAlgn="base" hangingPunct="0">
              <a:spcBef>
                <a:spcPct val="0"/>
              </a:spcBef>
              <a:spcAft>
                <a:spcPct val="0"/>
              </a:spcAft>
            </a:pPr>
            <a:endParaRPr lang="it-IT" sz="2160">
              <a:solidFill>
                <a:srgbClr val="FFFFFF"/>
              </a:solidFill>
              <a:latin typeface="Tahoma" panose="020B0604030504040204" pitchFamily="34" charset="0"/>
            </a:endParaRPr>
          </a:p>
        </p:txBody>
      </p:sp>
      <p:sp>
        <p:nvSpPr>
          <p:cNvPr id="30750" name="Text Box 30">
            <a:extLst>
              <a:ext uri="{FF2B5EF4-FFF2-40B4-BE49-F238E27FC236}">
                <a16:creationId xmlns:a16="http://schemas.microsoft.com/office/drawing/2014/main" id="{B58887CD-3A2E-9715-AB3D-F1C52FF75D71}"/>
              </a:ext>
            </a:extLst>
          </p:cNvPr>
          <p:cNvSpPr txBox="1">
            <a:spLocks noChangeArrowheads="1"/>
          </p:cNvSpPr>
          <p:nvPr/>
        </p:nvSpPr>
        <p:spPr bwMode="auto">
          <a:xfrm>
            <a:off x="2598420" y="4720590"/>
            <a:ext cx="2245996"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defTabSz="1097280" fontAlgn="base">
              <a:spcBef>
                <a:spcPct val="50000"/>
              </a:spcBef>
              <a:spcAft>
                <a:spcPct val="0"/>
              </a:spcAft>
              <a:buClrTx/>
              <a:buSzTx/>
              <a:buNone/>
            </a:pPr>
            <a:r>
              <a:rPr lang="it-IT" altLang="it-IT" sz="2160" b="1">
                <a:solidFill>
                  <a:srgbClr val="FFFFFF"/>
                </a:solidFill>
                <a:latin typeface="Arial" panose="020B0604020202020204" pitchFamily="34" charset="0"/>
              </a:rPr>
              <a:t>Mancata Riparazione</a:t>
            </a:r>
          </a:p>
        </p:txBody>
      </p:sp>
      <p:sp>
        <p:nvSpPr>
          <p:cNvPr id="30751" name="Text Box 31">
            <a:extLst>
              <a:ext uri="{FF2B5EF4-FFF2-40B4-BE49-F238E27FC236}">
                <a16:creationId xmlns:a16="http://schemas.microsoft.com/office/drawing/2014/main" id="{ECB0A130-9355-0C17-6D66-6D8026D31E68}"/>
              </a:ext>
            </a:extLst>
          </p:cNvPr>
          <p:cNvSpPr txBox="1">
            <a:spLocks noChangeArrowheads="1"/>
          </p:cNvSpPr>
          <p:nvPr/>
        </p:nvSpPr>
        <p:spPr bwMode="auto">
          <a:xfrm>
            <a:off x="4360546" y="3769996"/>
            <a:ext cx="2245994"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defTabSz="1097280" fontAlgn="base">
              <a:spcBef>
                <a:spcPct val="50000"/>
              </a:spcBef>
              <a:spcAft>
                <a:spcPct val="0"/>
              </a:spcAft>
              <a:buClrTx/>
              <a:buSzTx/>
              <a:buNone/>
            </a:pPr>
            <a:r>
              <a:rPr lang="it-IT" altLang="it-IT" sz="2160" b="1">
                <a:solidFill>
                  <a:srgbClr val="FFFFFF"/>
                </a:solidFill>
                <a:latin typeface="Arial" panose="020B0604020202020204" pitchFamily="34" charset="0"/>
              </a:rPr>
              <a:t>Riparazione imperfetta</a:t>
            </a:r>
          </a:p>
        </p:txBody>
      </p:sp>
      <p:sp>
        <p:nvSpPr>
          <p:cNvPr id="30752" name="Text Box 32">
            <a:extLst>
              <a:ext uri="{FF2B5EF4-FFF2-40B4-BE49-F238E27FC236}">
                <a16:creationId xmlns:a16="http://schemas.microsoft.com/office/drawing/2014/main" id="{F9CD20F1-ADB1-EEB4-7816-67D8C1C6EA07}"/>
              </a:ext>
            </a:extLst>
          </p:cNvPr>
          <p:cNvSpPr txBox="1">
            <a:spLocks noChangeArrowheads="1"/>
          </p:cNvSpPr>
          <p:nvPr/>
        </p:nvSpPr>
        <p:spPr bwMode="auto">
          <a:xfrm>
            <a:off x="7696200" y="5600701"/>
            <a:ext cx="2245996" cy="75713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defTabSz="1097280" fontAlgn="base">
              <a:spcBef>
                <a:spcPct val="50000"/>
              </a:spcBef>
              <a:spcAft>
                <a:spcPct val="0"/>
              </a:spcAft>
              <a:buClrTx/>
              <a:buSzTx/>
              <a:buNone/>
            </a:pPr>
            <a:r>
              <a:rPr lang="it-IT" altLang="it-IT" sz="2160" b="1">
                <a:solidFill>
                  <a:srgbClr val="FFFFFF"/>
                </a:solidFill>
                <a:latin typeface="Arial" panose="020B0604020202020204" pitchFamily="34" charset="0"/>
              </a:rPr>
              <a:t>Proliferazione neoplastica</a:t>
            </a:r>
          </a:p>
        </p:txBody>
      </p:sp>
      <p:sp>
        <p:nvSpPr>
          <p:cNvPr id="30753" name="Freeform 33">
            <a:extLst>
              <a:ext uri="{FF2B5EF4-FFF2-40B4-BE49-F238E27FC236}">
                <a16:creationId xmlns:a16="http://schemas.microsoft.com/office/drawing/2014/main" id="{21EF0511-5FD4-6D1A-A601-B5B4547BEDDB}"/>
              </a:ext>
            </a:extLst>
          </p:cNvPr>
          <p:cNvSpPr>
            <a:spLocks/>
          </p:cNvSpPr>
          <p:nvPr/>
        </p:nvSpPr>
        <p:spPr bwMode="auto">
          <a:xfrm>
            <a:off x="9648826" y="5583556"/>
            <a:ext cx="1752600" cy="1647824"/>
          </a:xfrm>
          <a:custGeom>
            <a:avLst/>
            <a:gdLst>
              <a:gd name="T0" fmla="*/ 2147483646 w 920"/>
              <a:gd name="T1" fmla="*/ 2147483646 h 865"/>
              <a:gd name="T2" fmla="*/ 2147483646 w 920"/>
              <a:gd name="T3" fmla="*/ 2147483646 h 865"/>
              <a:gd name="T4" fmla="*/ 2147483646 w 920"/>
              <a:gd name="T5" fmla="*/ 2147483646 h 865"/>
              <a:gd name="T6" fmla="*/ 2147483646 w 920"/>
              <a:gd name="T7" fmla="*/ 2147483646 h 865"/>
              <a:gd name="T8" fmla="*/ 2147483646 w 920"/>
              <a:gd name="T9" fmla="*/ 2147483646 h 865"/>
              <a:gd name="T10" fmla="*/ 2147483646 w 920"/>
              <a:gd name="T11" fmla="*/ 2147483646 h 865"/>
              <a:gd name="T12" fmla="*/ 2147483646 w 920"/>
              <a:gd name="T13" fmla="*/ 2147483646 h 865"/>
              <a:gd name="T14" fmla="*/ 2147483646 w 920"/>
              <a:gd name="T15" fmla="*/ 2147483646 h 865"/>
              <a:gd name="T16" fmla="*/ 2147483646 w 920"/>
              <a:gd name="T17" fmla="*/ 2147483646 h 865"/>
              <a:gd name="T18" fmla="*/ 2147483646 w 920"/>
              <a:gd name="T19" fmla="*/ 2147483646 h 865"/>
              <a:gd name="T20" fmla="*/ 2147483646 w 920"/>
              <a:gd name="T21" fmla="*/ 2147483646 h 865"/>
              <a:gd name="T22" fmla="*/ 2147483646 w 920"/>
              <a:gd name="T23" fmla="*/ 2147483646 h 865"/>
              <a:gd name="T24" fmla="*/ 2147483646 w 920"/>
              <a:gd name="T25" fmla="*/ 2147483646 h 865"/>
              <a:gd name="T26" fmla="*/ 2147483646 w 920"/>
              <a:gd name="T27" fmla="*/ 2147483646 h 865"/>
              <a:gd name="T28" fmla="*/ 2147483646 w 920"/>
              <a:gd name="T29" fmla="*/ 2147483646 h 865"/>
              <a:gd name="T30" fmla="*/ 2147483646 w 920"/>
              <a:gd name="T31" fmla="*/ 2147483646 h 8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20" h="865">
                <a:moveTo>
                  <a:pt x="105" y="656"/>
                </a:moveTo>
                <a:cubicBezTo>
                  <a:pt x="0" y="501"/>
                  <a:pt x="99" y="388"/>
                  <a:pt x="209" y="307"/>
                </a:cubicBezTo>
                <a:cubicBezTo>
                  <a:pt x="258" y="233"/>
                  <a:pt x="195" y="320"/>
                  <a:pt x="256" y="259"/>
                </a:cubicBezTo>
                <a:cubicBezTo>
                  <a:pt x="330" y="185"/>
                  <a:pt x="212" y="279"/>
                  <a:pt x="303" y="203"/>
                </a:cubicBezTo>
                <a:cubicBezTo>
                  <a:pt x="351" y="163"/>
                  <a:pt x="310" y="202"/>
                  <a:pt x="360" y="174"/>
                </a:cubicBezTo>
                <a:cubicBezTo>
                  <a:pt x="419" y="142"/>
                  <a:pt x="466" y="100"/>
                  <a:pt x="530" y="80"/>
                </a:cubicBezTo>
                <a:cubicBezTo>
                  <a:pt x="785" y="87"/>
                  <a:pt x="839" y="0"/>
                  <a:pt x="870" y="174"/>
                </a:cubicBezTo>
                <a:cubicBezTo>
                  <a:pt x="868" y="238"/>
                  <a:pt x="920" y="535"/>
                  <a:pt x="775" y="580"/>
                </a:cubicBezTo>
                <a:cubicBezTo>
                  <a:pt x="758" y="598"/>
                  <a:pt x="745" y="620"/>
                  <a:pt x="728" y="637"/>
                </a:cubicBezTo>
                <a:cubicBezTo>
                  <a:pt x="688" y="677"/>
                  <a:pt x="619" y="672"/>
                  <a:pt x="568" y="684"/>
                </a:cubicBezTo>
                <a:cubicBezTo>
                  <a:pt x="547" y="716"/>
                  <a:pt x="509" y="735"/>
                  <a:pt x="492" y="769"/>
                </a:cubicBezTo>
                <a:cubicBezTo>
                  <a:pt x="467" y="819"/>
                  <a:pt x="440" y="845"/>
                  <a:pt x="388" y="864"/>
                </a:cubicBezTo>
                <a:cubicBezTo>
                  <a:pt x="294" y="858"/>
                  <a:pt x="227" y="865"/>
                  <a:pt x="152" y="817"/>
                </a:cubicBezTo>
                <a:cubicBezTo>
                  <a:pt x="146" y="807"/>
                  <a:pt x="142" y="795"/>
                  <a:pt x="133" y="788"/>
                </a:cubicBezTo>
                <a:cubicBezTo>
                  <a:pt x="125" y="782"/>
                  <a:pt x="111" y="787"/>
                  <a:pt x="105" y="779"/>
                </a:cubicBezTo>
                <a:cubicBezTo>
                  <a:pt x="70" y="730"/>
                  <a:pt x="90" y="707"/>
                  <a:pt x="105" y="656"/>
                </a:cubicBezTo>
                <a:close/>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97280" eaLnBrk="0" fontAlgn="base" hangingPunct="0">
              <a:spcBef>
                <a:spcPct val="0"/>
              </a:spcBef>
              <a:spcAft>
                <a:spcPct val="0"/>
              </a:spcAft>
            </a:pPr>
            <a:endParaRPr lang="it-IT" sz="2160">
              <a:solidFill>
                <a:srgbClr val="FFFFFF"/>
              </a:solidFill>
              <a:latin typeface="Tahoma" panose="020B0604030504040204" pitchFamily="34" charset="0"/>
            </a:endParaRPr>
          </a:p>
        </p:txBody>
      </p:sp>
      <p:sp>
        <p:nvSpPr>
          <p:cNvPr id="30754" name="Oval 34">
            <a:extLst>
              <a:ext uri="{FF2B5EF4-FFF2-40B4-BE49-F238E27FC236}">
                <a16:creationId xmlns:a16="http://schemas.microsoft.com/office/drawing/2014/main" id="{BC1C93A8-1121-D28D-1925-98EF996AD470}"/>
              </a:ext>
            </a:extLst>
          </p:cNvPr>
          <p:cNvSpPr>
            <a:spLocks noChangeArrowheads="1"/>
          </p:cNvSpPr>
          <p:nvPr/>
        </p:nvSpPr>
        <p:spPr bwMode="auto">
          <a:xfrm rot="19283049">
            <a:off x="10332720" y="6137910"/>
            <a:ext cx="777240" cy="432436"/>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30755" name="Freeform 35">
            <a:extLst>
              <a:ext uri="{FF2B5EF4-FFF2-40B4-BE49-F238E27FC236}">
                <a16:creationId xmlns:a16="http://schemas.microsoft.com/office/drawing/2014/main" id="{7C3D5423-EBAF-8125-1B67-1EA2D7A9F722}"/>
              </a:ext>
            </a:extLst>
          </p:cNvPr>
          <p:cNvSpPr>
            <a:spLocks/>
          </p:cNvSpPr>
          <p:nvPr/>
        </p:nvSpPr>
        <p:spPr bwMode="auto">
          <a:xfrm>
            <a:off x="9820276" y="1609726"/>
            <a:ext cx="1752600" cy="1647824"/>
          </a:xfrm>
          <a:custGeom>
            <a:avLst/>
            <a:gdLst>
              <a:gd name="T0" fmla="*/ 2147483646 w 920"/>
              <a:gd name="T1" fmla="*/ 2147483646 h 865"/>
              <a:gd name="T2" fmla="*/ 2147483646 w 920"/>
              <a:gd name="T3" fmla="*/ 2147483646 h 865"/>
              <a:gd name="T4" fmla="*/ 2147483646 w 920"/>
              <a:gd name="T5" fmla="*/ 2147483646 h 865"/>
              <a:gd name="T6" fmla="*/ 2147483646 w 920"/>
              <a:gd name="T7" fmla="*/ 2147483646 h 865"/>
              <a:gd name="T8" fmla="*/ 2147483646 w 920"/>
              <a:gd name="T9" fmla="*/ 2147483646 h 865"/>
              <a:gd name="T10" fmla="*/ 2147483646 w 920"/>
              <a:gd name="T11" fmla="*/ 2147483646 h 865"/>
              <a:gd name="T12" fmla="*/ 2147483646 w 920"/>
              <a:gd name="T13" fmla="*/ 2147483646 h 865"/>
              <a:gd name="T14" fmla="*/ 2147483646 w 920"/>
              <a:gd name="T15" fmla="*/ 2147483646 h 865"/>
              <a:gd name="T16" fmla="*/ 2147483646 w 920"/>
              <a:gd name="T17" fmla="*/ 2147483646 h 865"/>
              <a:gd name="T18" fmla="*/ 2147483646 w 920"/>
              <a:gd name="T19" fmla="*/ 2147483646 h 865"/>
              <a:gd name="T20" fmla="*/ 2147483646 w 920"/>
              <a:gd name="T21" fmla="*/ 2147483646 h 865"/>
              <a:gd name="T22" fmla="*/ 2147483646 w 920"/>
              <a:gd name="T23" fmla="*/ 2147483646 h 865"/>
              <a:gd name="T24" fmla="*/ 2147483646 w 920"/>
              <a:gd name="T25" fmla="*/ 2147483646 h 865"/>
              <a:gd name="T26" fmla="*/ 2147483646 w 920"/>
              <a:gd name="T27" fmla="*/ 2147483646 h 865"/>
              <a:gd name="T28" fmla="*/ 2147483646 w 920"/>
              <a:gd name="T29" fmla="*/ 2147483646 h 865"/>
              <a:gd name="T30" fmla="*/ 2147483646 w 920"/>
              <a:gd name="T31" fmla="*/ 2147483646 h 8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20" h="865">
                <a:moveTo>
                  <a:pt x="105" y="656"/>
                </a:moveTo>
                <a:cubicBezTo>
                  <a:pt x="0" y="501"/>
                  <a:pt x="99" y="388"/>
                  <a:pt x="209" y="307"/>
                </a:cubicBezTo>
                <a:cubicBezTo>
                  <a:pt x="258" y="233"/>
                  <a:pt x="195" y="320"/>
                  <a:pt x="256" y="259"/>
                </a:cubicBezTo>
                <a:cubicBezTo>
                  <a:pt x="330" y="185"/>
                  <a:pt x="212" y="279"/>
                  <a:pt x="303" y="203"/>
                </a:cubicBezTo>
                <a:cubicBezTo>
                  <a:pt x="351" y="163"/>
                  <a:pt x="310" y="202"/>
                  <a:pt x="360" y="174"/>
                </a:cubicBezTo>
                <a:cubicBezTo>
                  <a:pt x="419" y="142"/>
                  <a:pt x="466" y="100"/>
                  <a:pt x="530" y="80"/>
                </a:cubicBezTo>
                <a:cubicBezTo>
                  <a:pt x="785" y="87"/>
                  <a:pt x="839" y="0"/>
                  <a:pt x="870" y="174"/>
                </a:cubicBezTo>
                <a:cubicBezTo>
                  <a:pt x="868" y="238"/>
                  <a:pt x="920" y="535"/>
                  <a:pt x="775" y="580"/>
                </a:cubicBezTo>
                <a:cubicBezTo>
                  <a:pt x="758" y="598"/>
                  <a:pt x="745" y="620"/>
                  <a:pt x="728" y="637"/>
                </a:cubicBezTo>
                <a:cubicBezTo>
                  <a:pt x="688" y="677"/>
                  <a:pt x="619" y="672"/>
                  <a:pt x="568" y="684"/>
                </a:cubicBezTo>
                <a:cubicBezTo>
                  <a:pt x="547" y="716"/>
                  <a:pt x="509" y="735"/>
                  <a:pt x="492" y="769"/>
                </a:cubicBezTo>
                <a:cubicBezTo>
                  <a:pt x="467" y="819"/>
                  <a:pt x="440" y="845"/>
                  <a:pt x="388" y="864"/>
                </a:cubicBezTo>
                <a:cubicBezTo>
                  <a:pt x="294" y="858"/>
                  <a:pt x="227" y="865"/>
                  <a:pt x="152" y="817"/>
                </a:cubicBezTo>
                <a:cubicBezTo>
                  <a:pt x="146" y="807"/>
                  <a:pt x="142" y="795"/>
                  <a:pt x="133" y="788"/>
                </a:cubicBezTo>
                <a:cubicBezTo>
                  <a:pt x="125" y="782"/>
                  <a:pt x="111" y="787"/>
                  <a:pt x="105" y="779"/>
                </a:cubicBezTo>
                <a:cubicBezTo>
                  <a:pt x="70" y="730"/>
                  <a:pt x="90" y="707"/>
                  <a:pt x="105" y="656"/>
                </a:cubicBezTo>
                <a:close/>
              </a:path>
            </a:pathLst>
          </a:cu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97280" eaLnBrk="0" fontAlgn="base" hangingPunct="0">
              <a:spcBef>
                <a:spcPct val="0"/>
              </a:spcBef>
              <a:spcAft>
                <a:spcPct val="0"/>
              </a:spcAft>
            </a:pPr>
            <a:endParaRPr lang="it-IT" sz="2160">
              <a:solidFill>
                <a:srgbClr val="FFFFFF"/>
              </a:solidFill>
              <a:latin typeface="Tahoma" panose="020B0604030504040204" pitchFamily="34" charset="0"/>
            </a:endParaRPr>
          </a:p>
        </p:txBody>
      </p:sp>
      <p:sp>
        <p:nvSpPr>
          <p:cNvPr id="30756" name="Oval 36">
            <a:extLst>
              <a:ext uri="{FF2B5EF4-FFF2-40B4-BE49-F238E27FC236}">
                <a16:creationId xmlns:a16="http://schemas.microsoft.com/office/drawing/2014/main" id="{DAAAF833-AE8F-FD9E-9182-B338628A886F}"/>
              </a:ext>
            </a:extLst>
          </p:cNvPr>
          <p:cNvSpPr>
            <a:spLocks noChangeArrowheads="1"/>
          </p:cNvSpPr>
          <p:nvPr/>
        </p:nvSpPr>
        <p:spPr bwMode="auto">
          <a:xfrm rot="19283049">
            <a:off x="10504170" y="2164080"/>
            <a:ext cx="777240" cy="432436"/>
          </a:xfrm>
          <a:prstGeom prst="ellipse">
            <a:avLst/>
          </a:prstGeom>
          <a:solidFill>
            <a:srgbClr val="CCECFF"/>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30757" name="Freeform 37">
            <a:extLst>
              <a:ext uri="{FF2B5EF4-FFF2-40B4-BE49-F238E27FC236}">
                <a16:creationId xmlns:a16="http://schemas.microsoft.com/office/drawing/2014/main" id="{2B48C109-E5C9-C89A-2F7B-2CE22050F912}"/>
              </a:ext>
            </a:extLst>
          </p:cNvPr>
          <p:cNvSpPr>
            <a:spLocks/>
          </p:cNvSpPr>
          <p:nvPr/>
        </p:nvSpPr>
        <p:spPr bwMode="auto">
          <a:xfrm>
            <a:off x="9734550" y="2731770"/>
            <a:ext cx="1752600" cy="1647826"/>
          </a:xfrm>
          <a:custGeom>
            <a:avLst/>
            <a:gdLst>
              <a:gd name="T0" fmla="*/ 2147483646 w 920"/>
              <a:gd name="T1" fmla="*/ 2147483646 h 865"/>
              <a:gd name="T2" fmla="*/ 2147483646 w 920"/>
              <a:gd name="T3" fmla="*/ 2147483646 h 865"/>
              <a:gd name="T4" fmla="*/ 2147483646 w 920"/>
              <a:gd name="T5" fmla="*/ 2147483646 h 865"/>
              <a:gd name="T6" fmla="*/ 2147483646 w 920"/>
              <a:gd name="T7" fmla="*/ 2147483646 h 865"/>
              <a:gd name="T8" fmla="*/ 2147483646 w 920"/>
              <a:gd name="T9" fmla="*/ 2147483646 h 865"/>
              <a:gd name="T10" fmla="*/ 2147483646 w 920"/>
              <a:gd name="T11" fmla="*/ 2147483646 h 865"/>
              <a:gd name="T12" fmla="*/ 2147483646 w 920"/>
              <a:gd name="T13" fmla="*/ 2147483646 h 865"/>
              <a:gd name="T14" fmla="*/ 2147483646 w 920"/>
              <a:gd name="T15" fmla="*/ 2147483646 h 865"/>
              <a:gd name="T16" fmla="*/ 2147483646 w 920"/>
              <a:gd name="T17" fmla="*/ 2147483646 h 865"/>
              <a:gd name="T18" fmla="*/ 2147483646 w 920"/>
              <a:gd name="T19" fmla="*/ 2147483646 h 865"/>
              <a:gd name="T20" fmla="*/ 2147483646 w 920"/>
              <a:gd name="T21" fmla="*/ 2147483646 h 865"/>
              <a:gd name="T22" fmla="*/ 2147483646 w 920"/>
              <a:gd name="T23" fmla="*/ 2147483646 h 865"/>
              <a:gd name="T24" fmla="*/ 2147483646 w 920"/>
              <a:gd name="T25" fmla="*/ 2147483646 h 865"/>
              <a:gd name="T26" fmla="*/ 2147483646 w 920"/>
              <a:gd name="T27" fmla="*/ 2147483646 h 865"/>
              <a:gd name="T28" fmla="*/ 2147483646 w 920"/>
              <a:gd name="T29" fmla="*/ 2147483646 h 865"/>
              <a:gd name="T30" fmla="*/ 2147483646 w 920"/>
              <a:gd name="T31" fmla="*/ 2147483646 h 8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20" h="865">
                <a:moveTo>
                  <a:pt x="105" y="656"/>
                </a:moveTo>
                <a:cubicBezTo>
                  <a:pt x="0" y="501"/>
                  <a:pt x="99" y="388"/>
                  <a:pt x="209" y="307"/>
                </a:cubicBezTo>
                <a:cubicBezTo>
                  <a:pt x="258" y="233"/>
                  <a:pt x="195" y="320"/>
                  <a:pt x="256" y="259"/>
                </a:cubicBezTo>
                <a:cubicBezTo>
                  <a:pt x="330" y="185"/>
                  <a:pt x="212" y="279"/>
                  <a:pt x="303" y="203"/>
                </a:cubicBezTo>
                <a:cubicBezTo>
                  <a:pt x="351" y="163"/>
                  <a:pt x="310" y="202"/>
                  <a:pt x="360" y="174"/>
                </a:cubicBezTo>
                <a:cubicBezTo>
                  <a:pt x="419" y="142"/>
                  <a:pt x="466" y="100"/>
                  <a:pt x="530" y="80"/>
                </a:cubicBezTo>
                <a:cubicBezTo>
                  <a:pt x="785" y="87"/>
                  <a:pt x="839" y="0"/>
                  <a:pt x="870" y="174"/>
                </a:cubicBezTo>
                <a:cubicBezTo>
                  <a:pt x="868" y="238"/>
                  <a:pt x="920" y="535"/>
                  <a:pt x="775" y="580"/>
                </a:cubicBezTo>
                <a:cubicBezTo>
                  <a:pt x="758" y="598"/>
                  <a:pt x="745" y="620"/>
                  <a:pt x="728" y="637"/>
                </a:cubicBezTo>
                <a:cubicBezTo>
                  <a:pt x="688" y="677"/>
                  <a:pt x="619" y="672"/>
                  <a:pt x="568" y="684"/>
                </a:cubicBezTo>
                <a:cubicBezTo>
                  <a:pt x="547" y="716"/>
                  <a:pt x="509" y="735"/>
                  <a:pt x="492" y="769"/>
                </a:cubicBezTo>
                <a:cubicBezTo>
                  <a:pt x="467" y="819"/>
                  <a:pt x="440" y="845"/>
                  <a:pt x="388" y="864"/>
                </a:cubicBezTo>
                <a:cubicBezTo>
                  <a:pt x="294" y="858"/>
                  <a:pt x="227" y="865"/>
                  <a:pt x="152" y="817"/>
                </a:cubicBezTo>
                <a:cubicBezTo>
                  <a:pt x="146" y="807"/>
                  <a:pt x="142" y="795"/>
                  <a:pt x="133" y="788"/>
                </a:cubicBezTo>
                <a:cubicBezTo>
                  <a:pt x="125" y="782"/>
                  <a:pt x="111" y="787"/>
                  <a:pt x="105" y="779"/>
                </a:cubicBezTo>
                <a:cubicBezTo>
                  <a:pt x="70" y="730"/>
                  <a:pt x="90" y="707"/>
                  <a:pt x="105" y="656"/>
                </a:cubicBezTo>
                <a:close/>
              </a:path>
            </a:pathLst>
          </a:cu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97280" eaLnBrk="0" fontAlgn="base" hangingPunct="0">
              <a:spcBef>
                <a:spcPct val="0"/>
              </a:spcBef>
              <a:spcAft>
                <a:spcPct val="0"/>
              </a:spcAft>
            </a:pPr>
            <a:endParaRPr lang="it-IT" sz="2160">
              <a:solidFill>
                <a:srgbClr val="FFFFFF"/>
              </a:solidFill>
              <a:latin typeface="Tahoma" panose="020B0604030504040204" pitchFamily="34" charset="0"/>
            </a:endParaRPr>
          </a:p>
        </p:txBody>
      </p:sp>
      <p:sp>
        <p:nvSpPr>
          <p:cNvPr id="30758" name="Oval 38">
            <a:extLst>
              <a:ext uri="{FF2B5EF4-FFF2-40B4-BE49-F238E27FC236}">
                <a16:creationId xmlns:a16="http://schemas.microsoft.com/office/drawing/2014/main" id="{00B96C17-BEA1-5AF8-3251-EDAA4A2856FA}"/>
              </a:ext>
            </a:extLst>
          </p:cNvPr>
          <p:cNvSpPr>
            <a:spLocks noChangeArrowheads="1"/>
          </p:cNvSpPr>
          <p:nvPr/>
        </p:nvSpPr>
        <p:spPr bwMode="auto">
          <a:xfrm rot="19283049">
            <a:off x="10418446" y="3286126"/>
            <a:ext cx="777240" cy="432434"/>
          </a:xfrm>
          <a:prstGeom prst="ellipse">
            <a:avLst/>
          </a:prstGeom>
          <a:solidFill>
            <a:srgbClr val="CCECFF"/>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30759" name="Freeform 39">
            <a:extLst>
              <a:ext uri="{FF2B5EF4-FFF2-40B4-BE49-F238E27FC236}">
                <a16:creationId xmlns:a16="http://schemas.microsoft.com/office/drawing/2014/main" id="{73135558-02AC-C635-EC2C-2552FA9E3CB9}"/>
              </a:ext>
            </a:extLst>
          </p:cNvPr>
          <p:cNvSpPr>
            <a:spLocks/>
          </p:cNvSpPr>
          <p:nvPr/>
        </p:nvSpPr>
        <p:spPr bwMode="auto">
          <a:xfrm>
            <a:off x="10685146" y="5583556"/>
            <a:ext cx="1752600" cy="1647824"/>
          </a:xfrm>
          <a:custGeom>
            <a:avLst/>
            <a:gdLst>
              <a:gd name="T0" fmla="*/ 2147483646 w 920"/>
              <a:gd name="T1" fmla="*/ 2147483646 h 865"/>
              <a:gd name="T2" fmla="*/ 2147483646 w 920"/>
              <a:gd name="T3" fmla="*/ 2147483646 h 865"/>
              <a:gd name="T4" fmla="*/ 2147483646 w 920"/>
              <a:gd name="T5" fmla="*/ 2147483646 h 865"/>
              <a:gd name="T6" fmla="*/ 2147483646 w 920"/>
              <a:gd name="T7" fmla="*/ 2147483646 h 865"/>
              <a:gd name="T8" fmla="*/ 2147483646 w 920"/>
              <a:gd name="T9" fmla="*/ 2147483646 h 865"/>
              <a:gd name="T10" fmla="*/ 2147483646 w 920"/>
              <a:gd name="T11" fmla="*/ 2147483646 h 865"/>
              <a:gd name="T12" fmla="*/ 2147483646 w 920"/>
              <a:gd name="T13" fmla="*/ 2147483646 h 865"/>
              <a:gd name="T14" fmla="*/ 2147483646 w 920"/>
              <a:gd name="T15" fmla="*/ 2147483646 h 865"/>
              <a:gd name="T16" fmla="*/ 2147483646 w 920"/>
              <a:gd name="T17" fmla="*/ 2147483646 h 865"/>
              <a:gd name="T18" fmla="*/ 2147483646 w 920"/>
              <a:gd name="T19" fmla="*/ 2147483646 h 865"/>
              <a:gd name="T20" fmla="*/ 2147483646 w 920"/>
              <a:gd name="T21" fmla="*/ 2147483646 h 865"/>
              <a:gd name="T22" fmla="*/ 2147483646 w 920"/>
              <a:gd name="T23" fmla="*/ 2147483646 h 865"/>
              <a:gd name="T24" fmla="*/ 2147483646 w 920"/>
              <a:gd name="T25" fmla="*/ 2147483646 h 865"/>
              <a:gd name="T26" fmla="*/ 2147483646 w 920"/>
              <a:gd name="T27" fmla="*/ 2147483646 h 865"/>
              <a:gd name="T28" fmla="*/ 2147483646 w 920"/>
              <a:gd name="T29" fmla="*/ 2147483646 h 865"/>
              <a:gd name="T30" fmla="*/ 2147483646 w 920"/>
              <a:gd name="T31" fmla="*/ 2147483646 h 8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20" h="865">
                <a:moveTo>
                  <a:pt x="105" y="656"/>
                </a:moveTo>
                <a:cubicBezTo>
                  <a:pt x="0" y="501"/>
                  <a:pt x="99" y="388"/>
                  <a:pt x="209" y="307"/>
                </a:cubicBezTo>
                <a:cubicBezTo>
                  <a:pt x="258" y="233"/>
                  <a:pt x="195" y="320"/>
                  <a:pt x="256" y="259"/>
                </a:cubicBezTo>
                <a:cubicBezTo>
                  <a:pt x="330" y="185"/>
                  <a:pt x="212" y="279"/>
                  <a:pt x="303" y="203"/>
                </a:cubicBezTo>
                <a:cubicBezTo>
                  <a:pt x="351" y="163"/>
                  <a:pt x="310" y="202"/>
                  <a:pt x="360" y="174"/>
                </a:cubicBezTo>
                <a:cubicBezTo>
                  <a:pt x="419" y="142"/>
                  <a:pt x="466" y="100"/>
                  <a:pt x="530" y="80"/>
                </a:cubicBezTo>
                <a:cubicBezTo>
                  <a:pt x="785" y="87"/>
                  <a:pt x="839" y="0"/>
                  <a:pt x="870" y="174"/>
                </a:cubicBezTo>
                <a:cubicBezTo>
                  <a:pt x="868" y="238"/>
                  <a:pt x="920" y="535"/>
                  <a:pt x="775" y="580"/>
                </a:cubicBezTo>
                <a:cubicBezTo>
                  <a:pt x="758" y="598"/>
                  <a:pt x="745" y="620"/>
                  <a:pt x="728" y="637"/>
                </a:cubicBezTo>
                <a:cubicBezTo>
                  <a:pt x="688" y="677"/>
                  <a:pt x="619" y="672"/>
                  <a:pt x="568" y="684"/>
                </a:cubicBezTo>
                <a:cubicBezTo>
                  <a:pt x="547" y="716"/>
                  <a:pt x="509" y="735"/>
                  <a:pt x="492" y="769"/>
                </a:cubicBezTo>
                <a:cubicBezTo>
                  <a:pt x="467" y="819"/>
                  <a:pt x="440" y="845"/>
                  <a:pt x="388" y="864"/>
                </a:cubicBezTo>
                <a:cubicBezTo>
                  <a:pt x="294" y="858"/>
                  <a:pt x="227" y="865"/>
                  <a:pt x="152" y="817"/>
                </a:cubicBezTo>
                <a:cubicBezTo>
                  <a:pt x="146" y="807"/>
                  <a:pt x="142" y="795"/>
                  <a:pt x="133" y="788"/>
                </a:cubicBezTo>
                <a:cubicBezTo>
                  <a:pt x="125" y="782"/>
                  <a:pt x="111" y="787"/>
                  <a:pt x="105" y="779"/>
                </a:cubicBezTo>
                <a:cubicBezTo>
                  <a:pt x="70" y="730"/>
                  <a:pt x="90" y="707"/>
                  <a:pt x="105" y="656"/>
                </a:cubicBezTo>
                <a:close/>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97280" eaLnBrk="0" fontAlgn="base" hangingPunct="0">
              <a:spcBef>
                <a:spcPct val="0"/>
              </a:spcBef>
              <a:spcAft>
                <a:spcPct val="0"/>
              </a:spcAft>
            </a:pPr>
            <a:endParaRPr lang="it-IT" sz="2160">
              <a:solidFill>
                <a:srgbClr val="FFFFFF"/>
              </a:solidFill>
              <a:latin typeface="Tahoma" panose="020B0604030504040204" pitchFamily="34" charset="0"/>
            </a:endParaRPr>
          </a:p>
        </p:txBody>
      </p:sp>
      <p:sp>
        <p:nvSpPr>
          <p:cNvPr id="30760" name="Oval 40">
            <a:extLst>
              <a:ext uri="{FF2B5EF4-FFF2-40B4-BE49-F238E27FC236}">
                <a16:creationId xmlns:a16="http://schemas.microsoft.com/office/drawing/2014/main" id="{D362E66B-9FBA-24FD-2805-BF03B4FF8698}"/>
              </a:ext>
            </a:extLst>
          </p:cNvPr>
          <p:cNvSpPr>
            <a:spLocks noChangeArrowheads="1"/>
          </p:cNvSpPr>
          <p:nvPr/>
        </p:nvSpPr>
        <p:spPr bwMode="auto">
          <a:xfrm rot="19283049">
            <a:off x="11369040" y="6137910"/>
            <a:ext cx="777240" cy="432436"/>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30761" name="Text Box 41">
            <a:extLst>
              <a:ext uri="{FF2B5EF4-FFF2-40B4-BE49-F238E27FC236}">
                <a16:creationId xmlns:a16="http://schemas.microsoft.com/office/drawing/2014/main" id="{982FD8B0-763E-1680-F8A2-1B404A5C8277}"/>
              </a:ext>
            </a:extLst>
          </p:cNvPr>
          <p:cNvSpPr txBox="1">
            <a:spLocks noChangeArrowheads="1"/>
          </p:cNvSpPr>
          <p:nvPr/>
        </p:nvSpPr>
        <p:spPr bwMode="auto">
          <a:xfrm>
            <a:off x="3771900" y="6534151"/>
            <a:ext cx="2245996"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defTabSz="1097280" fontAlgn="base">
              <a:spcBef>
                <a:spcPct val="50000"/>
              </a:spcBef>
              <a:spcAft>
                <a:spcPct val="0"/>
              </a:spcAft>
              <a:buClrTx/>
              <a:buSzTx/>
              <a:buNone/>
            </a:pPr>
            <a:r>
              <a:rPr lang="it-IT" altLang="it-IT" sz="2160" b="1">
                <a:solidFill>
                  <a:srgbClr val="FFFFFF"/>
                </a:solidFill>
                <a:latin typeface="Arial" panose="020B0604020202020204" pitchFamily="34" charset="0"/>
              </a:rPr>
              <a:t>Morte o inattivazione  cellulare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55" name="Rectangle 3175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57" name="Rectangle 3175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59" name="Rectangle 3175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61" name="Rectangle 3176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63" name="Freeform: Shape 3176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765" name="Rectangle 3176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96D8205-8F15-BE14-B1D7-548DB16CF84F}"/>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kern="1200">
                <a:solidFill>
                  <a:srgbClr val="FFFFFF"/>
                </a:solidFill>
                <a:latin typeface="+mj-lt"/>
                <a:ea typeface="+mj-ea"/>
                <a:cs typeface="+mj-cs"/>
              </a:rPr>
              <a:t>Tempi del danno </a:t>
            </a:r>
            <a:br>
              <a:rPr lang="en-US" altLang="it-IT" sz="4800" kern="1200">
                <a:solidFill>
                  <a:srgbClr val="FFFFFF"/>
                </a:solidFill>
                <a:latin typeface="+mj-lt"/>
                <a:ea typeface="+mj-ea"/>
                <a:cs typeface="+mj-cs"/>
              </a:rPr>
            </a:br>
            <a:r>
              <a:rPr lang="en-US" altLang="it-IT" sz="4800" kern="1200">
                <a:solidFill>
                  <a:srgbClr val="FFFFFF"/>
                </a:solidFill>
                <a:latin typeface="+mj-lt"/>
                <a:ea typeface="+mj-ea"/>
                <a:cs typeface="+mj-cs"/>
              </a:rPr>
              <a:t>cellulare  </a:t>
            </a:r>
          </a:p>
        </p:txBody>
      </p:sp>
      <p:sp>
        <p:nvSpPr>
          <p:cNvPr id="3" name="Segnaposto contenuto 2">
            <a:extLst>
              <a:ext uri="{FF2B5EF4-FFF2-40B4-BE49-F238E27FC236}">
                <a16:creationId xmlns:a16="http://schemas.microsoft.com/office/drawing/2014/main" id="{A28595F1-EDD0-0D55-D6A4-9078CAD8AEBB}"/>
              </a:ext>
            </a:extLst>
          </p:cNvPr>
          <p:cNvSpPr>
            <a:spLocks noGrp="1"/>
          </p:cNvSpPr>
          <p:nvPr>
            <p:ph idx="4294967295"/>
          </p:nvPr>
        </p:nvSpPr>
        <p:spPr>
          <a:xfrm>
            <a:off x="5498072" y="779376"/>
            <a:ext cx="3630364" cy="6655256"/>
          </a:xfrm>
          <a:prstGeom prst="rect">
            <a:avLst/>
          </a:prstGeom>
        </p:spPr>
        <p:txBody>
          <a:bodyPr vert="horz" lIns="91440" tIns="45720" rIns="91440" bIns="45720" rtlCol="0" anchor="ctr">
            <a:normAutofit/>
          </a:bodyPr>
          <a:lstStyle/>
          <a:p>
            <a:pPr marL="0" indent="-228600">
              <a:lnSpc>
                <a:spcPct val="90000"/>
              </a:lnSpc>
              <a:spcBef>
                <a:spcPct val="0"/>
              </a:spcBef>
              <a:buClrTx/>
              <a:buSzTx/>
              <a:defRPr/>
            </a:pPr>
            <a:r>
              <a:rPr lang="en-US" altLang="it-IT" sz="1300" b="1">
                <a:effectLst/>
              </a:rPr>
              <a:t>Interazioni iniziali</a:t>
            </a:r>
          </a:p>
          <a:p>
            <a:pPr marL="0" indent="-228600">
              <a:lnSpc>
                <a:spcPct val="90000"/>
              </a:lnSpc>
              <a:spcBef>
                <a:spcPct val="0"/>
              </a:spcBef>
              <a:buClrTx/>
              <a:buSzTx/>
              <a:defRPr/>
            </a:pPr>
            <a:r>
              <a:rPr lang="en-US" altLang="it-IT" sz="1300" b="1">
                <a:effectLst/>
              </a:rPr>
              <a:t>Radiazioni indirettamente ionizzanti (X, </a:t>
            </a:r>
            <a:r>
              <a:rPr lang="en-US" altLang="it-IT" sz="1300" b="1">
                <a:effectLst/>
                <a:sym typeface="Symbol" pitchFamily="18" charset="2"/>
              </a:rPr>
              <a:t>, n)		10</a:t>
            </a:r>
            <a:r>
              <a:rPr lang="en-US" altLang="it-IT" sz="1300" b="1" baseline="30000">
                <a:effectLst/>
                <a:sym typeface="Symbol" pitchFamily="18" charset="2"/>
              </a:rPr>
              <a:t>-24</a:t>
            </a:r>
            <a:r>
              <a:rPr lang="en-US" altLang="it-IT" sz="1300" b="1">
                <a:effectLst/>
                <a:sym typeface="Symbol" pitchFamily="18" charset="2"/>
              </a:rPr>
              <a:t> – 10-</a:t>
            </a:r>
            <a:r>
              <a:rPr lang="en-US" altLang="it-IT" sz="1300" b="1" baseline="30000">
                <a:effectLst/>
                <a:sym typeface="Symbol" pitchFamily="18" charset="2"/>
              </a:rPr>
              <a:t>14 </a:t>
            </a:r>
            <a:r>
              <a:rPr lang="en-US" altLang="it-IT" sz="1300" b="1">
                <a:effectLst/>
                <a:sym typeface="Symbol" pitchFamily="18" charset="2"/>
              </a:rPr>
              <a:t>s</a:t>
            </a:r>
            <a:endParaRPr lang="en-US" altLang="it-IT" sz="1300" b="1">
              <a:effectLst/>
            </a:endParaRPr>
          </a:p>
          <a:p>
            <a:pPr marL="0" indent="-228600">
              <a:lnSpc>
                <a:spcPct val="90000"/>
              </a:lnSpc>
              <a:spcBef>
                <a:spcPct val="0"/>
              </a:spcBef>
              <a:buClrTx/>
              <a:buSzTx/>
              <a:defRPr/>
            </a:pPr>
            <a:r>
              <a:rPr lang="en-US" altLang="it-IT" sz="1300" b="1">
                <a:effectLst/>
              </a:rPr>
              <a:t>Radiazioni direttamente ionizzanti (e</a:t>
            </a:r>
            <a:r>
              <a:rPr lang="en-US" altLang="it-IT" sz="1300" b="1" baseline="30000">
                <a:effectLst/>
              </a:rPr>
              <a:t>-</a:t>
            </a:r>
            <a:r>
              <a:rPr lang="en-US" altLang="it-IT" sz="1300" b="1">
                <a:effectLst/>
              </a:rPr>
              <a:t>, p</a:t>
            </a:r>
            <a:r>
              <a:rPr lang="en-US" altLang="it-IT" sz="1300" b="1">
                <a:effectLst/>
                <a:sym typeface="MT Symbol" pitchFamily="82" charset="2"/>
              </a:rPr>
              <a:t>)			10</a:t>
            </a:r>
            <a:r>
              <a:rPr lang="en-US" altLang="it-IT" sz="1300" b="1" baseline="30000">
                <a:effectLst/>
                <a:sym typeface="MT Symbol" pitchFamily="82" charset="2"/>
              </a:rPr>
              <a:t>-16</a:t>
            </a:r>
            <a:r>
              <a:rPr lang="en-US" altLang="it-IT" sz="1300" b="1">
                <a:effectLst/>
                <a:sym typeface="MT Symbol" pitchFamily="82" charset="2"/>
              </a:rPr>
              <a:t> – 10</a:t>
            </a:r>
            <a:r>
              <a:rPr lang="en-US" altLang="it-IT" sz="1300" b="1" baseline="30000">
                <a:effectLst/>
                <a:sym typeface="MT Symbol" pitchFamily="82" charset="2"/>
              </a:rPr>
              <a:t>-14</a:t>
            </a:r>
            <a:r>
              <a:rPr lang="en-US" altLang="it-IT" sz="1300" b="1">
                <a:effectLst/>
                <a:sym typeface="MT Symbol" pitchFamily="82" charset="2"/>
              </a:rPr>
              <a:t> s</a:t>
            </a:r>
          </a:p>
          <a:p>
            <a:pPr marL="0" indent="-228600">
              <a:lnSpc>
                <a:spcPct val="90000"/>
              </a:lnSpc>
              <a:spcBef>
                <a:spcPct val="0"/>
              </a:spcBef>
              <a:buClrTx/>
              <a:buSzTx/>
              <a:defRPr/>
            </a:pPr>
            <a:endParaRPr lang="en-US" altLang="it-IT" sz="1300" b="1">
              <a:effectLst/>
              <a:sym typeface="MT Symbol" pitchFamily="82" charset="2"/>
            </a:endParaRPr>
          </a:p>
          <a:p>
            <a:pPr marL="0" indent="-228600">
              <a:lnSpc>
                <a:spcPct val="90000"/>
              </a:lnSpc>
              <a:spcBef>
                <a:spcPct val="0"/>
              </a:spcBef>
              <a:buClrTx/>
              <a:buSzTx/>
              <a:defRPr/>
            </a:pPr>
            <a:r>
              <a:rPr lang="en-US" altLang="it-IT" sz="1300" b="1">
                <a:effectLst/>
                <a:sym typeface="MT Symbol" pitchFamily="82" charset="2"/>
              </a:rPr>
              <a:t>Stadio fisico-chimico</a:t>
            </a:r>
          </a:p>
          <a:p>
            <a:pPr marL="0" indent="-228600">
              <a:lnSpc>
                <a:spcPct val="90000"/>
              </a:lnSpc>
              <a:spcBef>
                <a:spcPct val="0"/>
              </a:spcBef>
              <a:buClrTx/>
              <a:buSzTx/>
              <a:defRPr/>
            </a:pPr>
            <a:r>
              <a:rPr lang="en-US" altLang="it-IT" sz="1300" b="1">
                <a:effectLst/>
                <a:sym typeface="MT Symbol" pitchFamily="82" charset="2"/>
              </a:rPr>
              <a:t>Deposito di energia come ionizzazioni delle strutture</a:t>
            </a:r>
          </a:p>
          <a:p>
            <a:pPr marL="0" indent="-228600">
              <a:lnSpc>
                <a:spcPct val="90000"/>
              </a:lnSpc>
              <a:spcBef>
                <a:spcPct val="0"/>
              </a:spcBef>
              <a:buClrTx/>
              <a:buSzTx/>
              <a:defRPr/>
            </a:pPr>
            <a:r>
              <a:rPr lang="en-US" altLang="it-IT" sz="1300" b="1">
                <a:effectLst/>
                <a:sym typeface="MT Symbol" pitchFamily="82" charset="2"/>
              </a:rPr>
              <a:t>molecolari lungo il percorso				10</a:t>
            </a:r>
            <a:r>
              <a:rPr lang="en-US" altLang="it-IT" sz="1300" b="1" baseline="30000">
                <a:effectLst/>
                <a:sym typeface="MT Symbol" pitchFamily="82" charset="2"/>
              </a:rPr>
              <a:t>-12</a:t>
            </a:r>
            <a:r>
              <a:rPr lang="en-US" altLang="it-IT" sz="1300" b="1">
                <a:effectLst/>
                <a:sym typeface="MT Symbol" pitchFamily="82" charset="2"/>
              </a:rPr>
              <a:t> – 10</a:t>
            </a:r>
            <a:r>
              <a:rPr lang="en-US" altLang="it-IT" sz="1300" b="1" baseline="30000">
                <a:effectLst/>
                <a:sym typeface="MT Symbol" pitchFamily="82" charset="2"/>
              </a:rPr>
              <a:t>-8</a:t>
            </a:r>
            <a:r>
              <a:rPr lang="en-US" altLang="it-IT" sz="1300" b="1">
                <a:effectLst/>
                <a:sym typeface="MT Symbol" pitchFamily="82" charset="2"/>
              </a:rPr>
              <a:t> s</a:t>
            </a:r>
          </a:p>
          <a:p>
            <a:pPr marL="0" indent="-228600">
              <a:lnSpc>
                <a:spcPct val="90000"/>
              </a:lnSpc>
              <a:spcBef>
                <a:spcPct val="0"/>
              </a:spcBef>
              <a:buClrTx/>
              <a:buSzTx/>
              <a:defRPr/>
            </a:pPr>
            <a:endParaRPr lang="en-US" altLang="it-IT" sz="1300" b="1">
              <a:effectLst/>
              <a:sym typeface="MT Symbol" pitchFamily="82" charset="2"/>
            </a:endParaRPr>
          </a:p>
          <a:p>
            <a:pPr marL="0" indent="-228600">
              <a:lnSpc>
                <a:spcPct val="90000"/>
              </a:lnSpc>
              <a:spcBef>
                <a:spcPct val="0"/>
              </a:spcBef>
              <a:buClrTx/>
              <a:buSzTx/>
              <a:defRPr/>
            </a:pPr>
            <a:r>
              <a:rPr lang="en-US" altLang="it-IT" sz="1300" b="1">
                <a:effectLst/>
                <a:sym typeface="MT Symbol" pitchFamily="82" charset="2"/>
              </a:rPr>
              <a:t>Danno chimico</a:t>
            </a:r>
          </a:p>
          <a:p>
            <a:pPr marL="0" indent="-228600">
              <a:lnSpc>
                <a:spcPct val="90000"/>
              </a:lnSpc>
              <a:spcBef>
                <a:spcPct val="0"/>
              </a:spcBef>
              <a:buClrTx/>
              <a:buSzTx/>
              <a:defRPr/>
            </a:pPr>
            <a:r>
              <a:rPr lang="en-US" altLang="it-IT" sz="1300" b="1">
                <a:effectLst/>
                <a:sym typeface="MT Symbol" pitchFamily="82" charset="2"/>
              </a:rPr>
              <a:t>Radicali liberi					10</a:t>
            </a:r>
            <a:r>
              <a:rPr lang="en-US" altLang="it-IT" sz="1300" b="1" baseline="30000">
                <a:effectLst/>
                <a:sym typeface="MT Symbol" pitchFamily="82" charset="2"/>
              </a:rPr>
              <a:t>-7</a:t>
            </a:r>
            <a:r>
              <a:rPr lang="en-US" altLang="it-IT" sz="1300" b="1">
                <a:effectLst/>
                <a:sym typeface="MT Symbol" pitchFamily="82" charset="2"/>
              </a:rPr>
              <a:t> s - ore</a:t>
            </a:r>
          </a:p>
          <a:p>
            <a:pPr marL="0" indent="-228600">
              <a:lnSpc>
                <a:spcPct val="90000"/>
              </a:lnSpc>
              <a:spcBef>
                <a:spcPct val="0"/>
              </a:spcBef>
              <a:buClrTx/>
              <a:buSzTx/>
              <a:defRPr/>
            </a:pPr>
            <a:endParaRPr lang="en-US" altLang="it-IT" sz="1300" b="1">
              <a:effectLst/>
              <a:sym typeface="MT Symbol" pitchFamily="82" charset="2"/>
            </a:endParaRPr>
          </a:p>
          <a:p>
            <a:pPr marL="0" indent="-228600">
              <a:lnSpc>
                <a:spcPct val="90000"/>
              </a:lnSpc>
              <a:spcBef>
                <a:spcPct val="0"/>
              </a:spcBef>
              <a:buClrTx/>
              <a:buSzTx/>
              <a:defRPr/>
            </a:pPr>
            <a:r>
              <a:rPr lang="en-US" altLang="it-IT" sz="1300" b="1">
                <a:effectLst/>
                <a:sym typeface="MT Symbol" pitchFamily="82" charset="2"/>
              </a:rPr>
              <a:t>Danno biomolecolare </a:t>
            </a:r>
          </a:p>
          <a:p>
            <a:pPr marL="0" indent="-228600">
              <a:lnSpc>
                <a:spcPct val="90000"/>
              </a:lnSpc>
              <a:spcBef>
                <a:spcPct val="0"/>
              </a:spcBef>
              <a:buClrTx/>
              <a:buSzTx/>
              <a:defRPr/>
            </a:pPr>
            <a:r>
              <a:rPr lang="en-US" altLang="it-IT" sz="1300" b="1">
                <a:effectLst/>
                <a:sym typeface="MT Symbol" pitchFamily="82" charset="2"/>
              </a:rPr>
              <a:t>Proteine, acidi nucleici				ms - ore							</a:t>
            </a:r>
          </a:p>
          <a:p>
            <a:pPr marL="0" indent="-228600">
              <a:lnSpc>
                <a:spcPct val="90000"/>
              </a:lnSpc>
              <a:spcBef>
                <a:spcPct val="0"/>
              </a:spcBef>
              <a:buClrTx/>
              <a:buSzTx/>
              <a:defRPr/>
            </a:pPr>
            <a:r>
              <a:rPr lang="en-US" altLang="it-IT" sz="1300" b="1">
                <a:effectLst/>
                <a:sym typeface="MT Symbol" pitchFamily="82" charset="2"/>
              </a:rPr>
              <a:t>Effetti biologici precoci</a:t>
            </a:r>
          </a:p>
          <a:p>
            <a:pPr marL="0" indent="-228600">
              <a:lnSpc>
                <a:spcPct val="90000"/>
              </a:lnSpc>
              <a:spcBef>
                <a:spcPct val="0"/>
              </a:spcBef>
              <a:buClrTx/>
              <a:buSzTx/>
              <a:defRPr/>
            </a:pPr>
            <a:r>
              <a:rPr lang="en-US" altLang="it-IT" sz="1300" b="1">
                <a:effectLst/>
                <a:sym typeface="MT Symbol" pitchFamily="82" charset="2"/>
              </a:rPr>
              <a:t>Morte cellulare, morte animale				ore - settimane</a:t>
            </a:r>
          </a:p>
          <a:p>
            <a:pPr marL="0" indent="-228600">
              <a:lnSpc>
                <a:spcPct val="90000"/>
              </a:lnSpc>
              <a:spcBef>
                <a:spcPct val="0"/>
              </a:spcBef>
              <a:buClrTx/>
              <a:buSzTx/>
              <a:defRPr/>
            </a:pPr>
            <a:endParaRPr lang="en-US" altLang="it-IT" sz="1300" b="1">
              <a:effectLst/>
              <a:sym typeface="MT Symbol" pitchFamily="82" charset="2"/>
            </a:endParaRPr>
          </a:p>
          <a:p>
            <a:pPr marL="0" indent="-228600">
              <a:lnSpc>
                <a:spcPct val="90000"/>
              </a:lnSpc>
              <a:spcBef>
                <a:spcPct val="0"/>
              </a:spcBef>
              <a:buClrTx/>
              <a:buSzTx/>
              <a:defRPr/>
            </a:pPr>
            <a:r>
              <a:rPr lang="en-US" altLang="it-IT" sz="1300" b="1">
                <a:effectLst/>
                <a:sym typeface="MT Symbol" pitchFamily="82" charset="2"/>
              </a:rPr>
              <a:t>Effetti biologici tardivi</a:t>
            </a:r>
          </a:p>
          <a:p>
            <a:pPr marL="0" indent="-228600">
              <a:lnSpc>
                <a:spcPct val="90000"/>
              </a:lnSpc>
              <a:spcBef>
                <a:spcPct val="0"/>
              </a:spcBef>
              <a:buClrTx/>
              <a:buSzTx/>
              <a:defRPr/>
            </a:pPr>
            <a:r>
              <a:rPr lang="en-US" altLang="it-IT" sz="1300" b="1">
                <a:effectLst/>
                <a:sym typeface="MT Symbol" pitchFamily="82" charset="2"/>
              </a:rPr>
              <a:t>Induzione di neoplasie, effetti genetici			anni - secoli</a:t>
            </a:r>
          </a:p>
          <a:p>
            <a:pPr marL="0" indent="-228600">
              <a:lnSpc>
                <a:spcPct val="90000"/>
              </a:lnSpc>
              <a:spcBef>
                <a:spcPct val="0"/>
              </a:spcBef>
              <a:buClrTx/>
              <a:buSzTx/>
              <a:defRPr/>
            </a:pPr>
            <a:endParaRPr lang="en-US" altLang="it-IT" sz="1300" b="1" baseline="30000">
              <a:effectLst/>
            </a:endParaRPr>
          </a:p>
          <a:p>
            <a:pPr indent="-228600">
              <a:lnSpc>
                <a:spcPct val="90000"/>
              </a:lnSpc>
              <a:defRPr/>
            </a:pPr>
            <a:endParaRPr lang="en-US" sz="1300" b="1"/>
          </a:p>
        </p:txBody>
      </p:sp>
      <p:pic>
        <p:nvPicPr>
          <p:cNvPr id="31750" name="Picture 13" descr="j0234131">
            <a:extLst>
              <a:ext uri="{FF2B5EF4-FFF2-40B4-BE49-F238E27FC236}">
                <a16:creationId xmlns:a16="http://schemas.microsoft.com/office/drawing/2014/main" id="{7B030093-99EA-1A34-0288-668363D6BA5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1402" y="1814886"/>
            <a:ext cx="4338931" cy="46140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AutoShape 5" descr="Risultati immagini per orologio">
            <a:extLst>
              <a:ext uri="{FF2B5EF4-FFF2-40B4-BE49-F238E27FC236}">
                <a16:creationId xmlns:a16="http://schemas.microsoft.com/office/drawing/2014/main" id="{168704A4-9C22-5F56-330F-8EF576422B2F}"/>
              </a:ext>
            </a:extLst>
          </p:cNvPr>
          <p:cNvSpPr>
            <a:spLocks noChangeAspect="1" noChangeArrowheads="1"/>
          </p:cNvSpPr>
          <p:nvPr/>
        </p:nvSpPr>
        <p:spPr bwMode="auto">
          <a:xfrm>
            <a:off x="7132320" y="3931920"/>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400">
              <a:solidFill>
                <a:srgbClr val="FFFFFF"/>
              </a:solidFill>
            </a:endParaRPr>
          </a:p>
        </p:txBody>
      </p:sp>
      <p:sp>
        <p:nvSpPr>
          <p:cNvPr id="31749" name="AutoShape 7" descr="Risultati immagini per orologio">
            <a:extLst>
              <a:ext uri="{FF2B5EF4-FFF2-40B4-BE49-F238E27FC236}">
                <a16:creationId xmlns:a16="http://schemas.microsoft.com/office/drawing/2014/main" id="{076D50A1-0335-252E-398D-97A5DAB8BA11}"/>
              </a:ext>
            </a:extLst>
          </p:cNvPr>
          <p:cNvSpPr>
            <a:spLocks noChangeAspect="1" noChangeArrowheads="1"/>
          </p:cNvSpPr>
          <p:nvPr/>
        </p:nvSpPr>
        <p:spPr bwMode="auto">
          <a:xfrm>
            <a:off x="7132320" y="3931920"/>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40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1320" name="Rectangle 14131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22" name="Rectangle 14132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4630397" cy="190889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24" name="Rectangle 14132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738366" cy="190889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26" name="Rectangle 14132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38358" y="-1"/>
            <a:ext cx="4892038" cy="190889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28" name="Rectangle 14132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220" y="-1"/>
            <a:ext cx="14079175" cy="191691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14" name="Rectangle 2">
            <a:extLst>
              <a:ext uri="{FF2B5EF4-FFF2-40B4-BE49-F238E27FC236}">
                <a16:creationId xmlns:a16="http://schemas.microsoft.com/office/drawing/2014/main" id="{846A419E-D784-4949-F0FD-8DCE180C5D86}"/>
              </a:ext>
            </a:extLst>
          </p:cNvPr>
          <p:cNvSpPr>
            <a:spLocks noGrp="1" noChangeArrowheads="1"/>
          </p:cNvSpPr>
          <p:nvPr>
            <p:ph type="title" idx="4294967295"/>
          </p:nvPr>
        </p:nvSpPr>
        <p:spPr>
          <a:xfrm>
            <a:off x="1645918" y="353445"/>
            <a:ext cx="11875142" cy="1240403"/>
          </a:xfrm>
          <a:prstGeom prst="rect">
            <a:avLst/>
          </a:prstGeom>
        </p:spPr>
        <p:txBody>
          <a:bodyPr vert="horz" lIns="91440" tIns="45720" rIns="91440" bIns="45720" rtlCol="0" anchor="ctr">
            <a:normAutofit/>
          </a:bodyPr>
          <a:lstStyle/>
          <a:p>
            <a:pPr algn="l">
              <a:lnSpc>
                <a:spcPct val="90000"/>
              </a:lnSpc>
              <a:defRPr/>
            </a:pPr>
            <a:r>
              <a:rPr lang="en-US" altLang="it-IT" sz="4800" kern="1200">
                <a:solidFill>
                  <a:srgbClr val="FFFFFF"/>
                </a:solidFill>
                <a:latin typeface="+mj-lt"/>
                <a:ea typeface="+mj-ea"/>
                <a:cs typeface="+mj-cs"/>
              </a:rPr>
              <a:t>Sensibilità alle radiazioni ionizzanti</a:t>
            </a:r>
          </a:p>
        </p:txBody>
      </p:sp>
      <p:sp>
        <p:nvSpPr>
          <p:cNvPr id="141315" name="Rectangle 3">
            <a:extLst>
              <a:ext uri="{FF2B5EF4-FFF2-40B4-BE49-F238E27FC236}">
                <a16:creationId xmlns:a16="http://schemas.microsoft.com/office/drawing/2014/main" id="{A04811DF-70E7-31FE-731E-A9D02AD675C4}"/>
              </a:ext>
            </a:extLst>
          </p:cNvPr>
          <p:cNvSpPr>
            <a:spLocks noGrp="1" noChangeArrowheads="1"/>
          </p:cNvSpPr>
          <p:nvPr>
            <p:ph type="body" idx="4294967295"/>
          </p:nvPr>
        </p:nvSpPr>
        <p:spPr>
          <a:xfrm>
            <a:off x="753033" y="2448349"/>
            <a:ext cx="11668838" cy="4420030"/>
          </a:xfrm>
          <a:prstGeom prst="rect">
            <a:avLst/>
          </a:prstGeom>
        </p:spPr>
        <p:txBody>
          <a:bodyPr vert="horz" lIns="91440" tIns="45720" rIns="91440" bIns="45720" rtlCol="0" anchor="ctr">
            <a:normAutofit fontScale="92500" lnSpcReduction="10000"/>
          </a:bodyPr>
          <a:lstStyle/>
          <a:p>
            <a:pPr indent="-228600">
              <a:lnSpc>
                <a:spcPct val="90000"/>
              </a:lnSpc>
              <a:defRPr/>
            </a:pPr>
            <a:r>
              <a:rPr lang="en-US" altLang="it-IT" sz="2400" dirty="0"/>
              <a:t>Le cellule </a:t>
            </a:r>
            <a:r>
              <a:rPr lang="en-US" altLang="it-IT" sz="2400" dirty="0" err="1"/>
              <a:t>più</a:t>
            </a:r>
            <a:r>
              <a:rPr lang="en-US" altLang="it-IT" sz="2400" dirty="0"/>
              <a:t> </a:t>
            </a:r>
            <a:r>
              <a:rPr lang="en-US" altLang="it-IT" sz="2400" dirty="0" err="1"/>
              <a:t>radiosensibili</a:t>
            </a:r>
            <a:r>
              <a:rPr lang="en-US" altLang="it-IT" sz="2400" dirty="0"/>
              <a:t> </a:t>
            </a:r>
            <a:r>
              <a:rPr lang="en-US" altLang="it-IT" sz="2400" dirty="0" err="1"/>
              <a:t>sono</a:t>
            </a:r>
            <a:r>
              <a:rPr lang="en-US" altLang="it-IT" sz="2400" dirty="0"/>
              <a:t> quelle:</a:t>
            </a:r>
          </a:p>
          <a:p>
            <a:pPr lvl="1" indent="-228600">
              <a:lnSpc>
                <a:spcPct val="90000"/>
              </a:lnSpc>
              <a:buFont typeface="Arial" panose="020B0604020202020204" pitchFamily="34" charset="0"/>
              <a:buChar char="•"/>
              <a:defRPr/>
            </a:pPr>
            <a:r>
              <a:rPr lang="en-US" altLang="it-IT" sz="2400" dirty="0"/>
              <a:t>in </a:t>
            </a:r>
            <a:r>
              <a:rPr lang="en-US" altLang="it-IT" sz="2400" dirty="0" err="1"/>
              <a:t>piena</a:t>
            </a:r>
            <a:r>
              <a:rPr lang="en-US" altLang="it-IT" sz="2400" dirty="0"/>
              <a:t> </a:t>
            </a:r>
            <a:r>
              <a:rPr lang="en-US" altLang="it-IT" sz="2400" dirty="0" err="1"/>
              <a:t>attività</a:t>
            </a:r>
            <a:r>
              <a:rPr lang="en-US" altLang="it-IT" sz="2400" dirty="0"/>
              <a:t> </a:t>
            </a:r>
            <a:r>
              <a:rPr lang="en-US" altLang="it-IT" sz="2400" dirty="0" err="1"/>
              <a:t>mitotica</a:t>
            </a:r>
            <a:r>
              <a:rPr lang="en-US" altLang="it-IT" sz="2400" dirty="0"/>
              <a:t> </a:t>
            </a:r>
          </a:p>
          <a:p>
            <a:pPr lvl="2">
              <a:lnSpc>
                <a:spcPct val="90000"/>
              </a:lnSpc>
              <a:defRPr/>
            </a:pPr>
            <a:r>
              <a:rPr lang="en-US" altLang="it-IT" dirty="0" err="1"/>
              <a:t>midollo</a:t>
            </a:r>
            <a:r>
              <a:rPr lang="en-US" altLang="it-IT" dirty="0"/>
              <a:t> </a:t>
            </a:r>
            <a:r>
              <a:rPr lang="en-US" altLang="it-IT" dirty="0" err="1"/>
              <a:t>osseo</a:t>
            </a:r>
            <a:endParaRPr lang="en-US" altLang="it-IT" dirty="0"/>
          </a:p>
          <a:p>
            <a:pPr lvl="2">
              <a:lnSpc>
                <a:spcPct val="90000"/>
              </a:lnSpc>
              <a:defRPr/>
            </a:pPr>
            <a:r>
              <a:rPr lang="en-US" altLang="it-IT" dirty="0" err="1"/>
              <a:t>epiteli</a:t>
            </a:r>
            <a:endParaRPr lang="en-US" altLang="it-IT" dirty="0"/>
          </a:p>
          <a:p>
            <a:pPr lvl="2">
              <a:lnSpc>
                <a:spcPct val="90000"/>
              </a:lnSpc>
              <a:defRPr/>
            </a:pPr>
            <a:r>
              <a:rPr lang="en-US" altLang="it-IT" dirty="0" err="1"/>
              <a:t>tumori</a:t>
            </a:r>
            <a:r>
              <a:rPr lang="en-US" altLang="it-IT" dirty="0"/>
              <a:t> (</a:t>
            </a:r>
            <a:r>
              <a:rPr lang="en-US" altLang="it-IT" dirty="0" err="1"/>
              <a:t>radioterapia</a:t>
            </a:r>
            <a:r>
              <a:rPr lang="en-US" altLang="it-IT" dirty="0"/>
              <a:t>)</a:t>
            </a:r>
          </a:p>
          <a:p>
            <a:pPr lvl="1" indent="-228600">
              <a:lnSpc>
                <a:spcPct val="90000"/>
              </a:lnSpc>
              <a:buFont typeface="Arial" panose="020B0604020202020204" pitchFamily="34" charset="0"/>
              <a:buChar char="•"/>
              <a:defRPr/>
            </a:pPr>
            <a:r>
              <a:rPr lang="en-US" altLang="it-IT" sz="2400" dirty="0"/>
              <a:t>le </a:t>
            </a:r>
            <a:r>
              <a:rPr lang="en-US" altLang="it-IT" sz="2400" dirty="0" err="1"/>
              <a:t>linee</a:t>
            </a:r>
            <a:r>
              <a:rPr lang="en-US" altLang="it-IT" sz="2400" dirty="0"/>
              <a:t> </a:t>
            </a:r>
            <a:r>
              <a:rPr lang="en-US" altLang="it-IT" sz="2400" dirty="0" err="1"/>
              <a:t>cellulari</a:t>
            </a:r>
            <a:r>
              <a:rPr lang="en-US" altLang="it-IT" sz="2400" dirty="0"/>
              <a:t> </a:t>
            </a:r>
            <a:r>
              <a:rPr lang="en-US" altLang="it-IT" sz="2400" dirty="0" err="1"/>
              <a:t>meno</a:t>
            </a:r>
            <a:r>
              <a:rPr lang="en-US" altLang="it-IT" sz="2400" dirty="0"/>
              <a:t> </a:t>
            </a:r>
            <a:r>
              <a:rPr lang="en-US" altLang="it-IT" sz="2400" dirty="0" err="1"/>
              <a:t>differenziate</a:t>
            </a:r>
            <a:endParaRPr lang="en-US" altLang="it-IT" sz="2400" dirty="0"/>
          </a:p>
          <a:p>
            <a:pPr lvl="2">
              <a:lnSpc>
                <a:spcPct val="90000"/>
              </a:lnSpc>
              <a:defRPr/>
            </a:pPr>
            <a:r>
              <a:rPr lang="en-US" altLang="it-IT" dirty="0" err="1"/>
              <a:t>tessuti</a:t>
            </a:r>
            <a:r>
              <a:rPr lang="en-US" altLang="it-IT" dirty="0"/>
              <a:t> </a:t>
            </a:r>
            <a:r>
              <a:rPr lang="en-US" altLang="it-IT" dirty="0" err="1"/>
              <a:t>embrionari</a:t>
            </a:r>
            <a:endParaRPr lang="en-US" altLang="it-IT" dirty="0"/>
          </a:p>
          <a:p>
            <a:pPr marL="914400" lvl="2" indent="0">
              <a:lnSpc>
                <a:spcPct val="90000"/>
              </a:lnSpc>
              <a:buNone/>
              <a:defRPr/>
            </a:pPr>
            <a:endParaRPr lang="en-US" altLang="it-IT" dirty="0"/>
          </a:p>
          <a:p>
            <a:pPr marL="914400" lvl="2" indent="0">
              <a:lnSpc>
                <a:spcPct val="90000"/>
              </a:lnSpc>
              <a:buNone/>
              <a:defRPr/>
            </a:pPr>
            <a:r>
              <a:rPr lang="en-US" altLang="it-IT" b="1" dirty="0"/>
              <a:t>Legge di </a:t>
            </a:r>
            <a:r>
              <a:rPr lang="en-US" altLang="it-IT" b="1" dirty="0" err="1"/>
              <a:t>Bergonie</a:t>
            </a:r>
            <a:r>
              <a:rPr lang="en-US" altLang="it-IT" b="1" dirty="0"/>
              <a:t> e </a:t>
            </a:r>
            <a:r>
              <a:rPr lang="en-US" altLang="it-IT" b="1" dirty="0" err="1"/>
              <a:t>Tribondeau</a:t>
            </a:r>
            <a:r>
              <a:rPr lang="en-US" altLang="it-IT" b="1" dirty="0"/>
              <a:t>: </a:t>
            </a:r>
            <a:r>
              <a:rPr lang="it-IT" altLang="it-IT" b="1" dirty="0"/>
              <a:t>la radiosensibilità di un tessuto è direttamente proporzionale alla sua attività mitotica (rapidità di divisione) e inversamente proporzionale al suo grado di differenziazione. In sintesi, le cellule giovani, indifferenziate e che si dividono rapidamente sono più sensibili alle radiazioni rispetto a quelle mature e differenziate</a:t>
            </a:r>
            <a:endParaRPr lang="en-US" altLang="it-IT"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EDAC72ED-EA78-8864-5CD7-87C2CE8115B6}"/>
              </a:ext>
            </a:extLst>
          </p:cNvPr>
          <p:cNvSpPr>
            <a:spLocks noGrp="1" noChangeArrowheads="1"/>
          </p:cNvSpPr>
          <p:nvPr>
            <p:ph type="title"/>
          </p:nvPr>
        </p:nvSpPr>
        <p:spPr/>
        <p:txBody>
          <a:bodyPr/>
          <a:lstStyle/>
          <a:p>
            <a:pPr eaLnBrk="1" hangingPunct="1">
              <a:defRPr/>
            </a:pPr>
            <a:r>
              <a:rPr lang="it-IT" altLang="it-IT">
                <a:solidFill>
                  <a:srgbClr val="FF3300"/>
                </a:solidFill>
              </a:rPr>
              <a:t>Effetti biologici delle R.I.</a:t>
            </a:r>
          </a:p>
        </p:txBody>
      </p:sp>
      <p:pic>
        <p:nvPicPr>
          <p:cNvPr id="33795" name="Picture 3" descr="cellcycle">
            <a:extLst>
              <a:ext uri="{FF2B5EF4-FFF2-40B4-BE49-F238E27FC236}">
                <a16:creationId xmlns:a16="http://schemas.microsoft.com/office/drawing/2014/main" id="{32DB7735-8A99-9EBB-C379-1164A3E123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90776" y="2731770"/>
            <a:ext cx="5444490" cy="4876800"/>
          </a:xfrm>
          <a:solidFill>
            <a:schemeClr val="tx1"/>
          </a:solid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Oval 4">
            <a:extLst>
              <a:ext uri="{FF2B5EF4-FFF2-40B4-BE49-F238E27FC236}">
                <a16:creationId xmlns:a16="http://schemas.microsoft.com/office/drawing/2014/main" id="{D34C6239-0658-E784-CFA9-86999CB54F4C}"/>
              </a:ext>
            </a:extLst>
          </p:cNvPr>
          <p:cNvSpPr>
            <a:spLocks noChangeArrowheads="1"/>
          </p:cNvSpPr>
          <p:nvPr/>
        </p:nvSpPr>
        <p:spPr bwMode="auto">
          <a:xfrm>
            <a:off x="3686176" y="3249930"/>
            <a:ext cx="2333624" cy="950596"/>
          </a:xfrm>
          <a:prstGeom prst="ellipse">
            <a:avLst/>
          </a:prstGeom>
          <a:noFill/>
          <a:ln w="349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33797" name="Text Box 5">
            <a:extLst>
              <a:ext uri="{FF2B5EF4-FFF2-40B4-BE49-F238E27FC236}">
                <a16:creationId xmlns:a16="http://schemas.microsoft.com/office/drawing/2014/main" id="{2EDED0F6-EB55-CF4B-FA17-2A3172830325}"/>
              </a:ext>
            </a:extLst>
          </p:cNvPr>
          <p:cNvSpPr txBox="1">
            <a:spLocks noChangeArrowheads="1"/>
          </p:cNvSpPr>
          <p:nvPr/>
        </p:nvSpPr>
        <p:spPr bwMode="auto">
          <a:xfrm>
            <a:off x="8221980" y="2520316"/>
            <a:ext cx="4061460" cy="334245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50000"/>
              </a:spcBef>
              <a:spcAft>
                <a:spcPct val="0"/>
              </a:spcAft>
              <a:buClrTx/>
              <a:buSzTx/>
              <a:buNone/>
            </a:pPr>
            <a:r>
              <a:rPr lang="it-IT" altLang="it-IT" sz="2640" b="1">
                <a:solidFill>
                  <a:srgbClr val="FFFFFF"/>
                </a:solidFill>
                <a:latin typeface="Arial" panose="020B0604020202020204" pitchFamily="34" charset="0"/>
              </a:rPr>
              <a:t>Le cellule sono maggiormente sensibili agli effetti della radiazioni ionizzanti durante la fase </a:t>
            </a:r>
            <a:r>
              <a:rPr lang="it-IT" altLang="it-IT" sz="2640" b="1">
                <a:solidFill>
                  <a:srgbClr val="FF3300"/>
                </a:solidFill>
                <a:latin typeface="Arial" panose="020B0604020202020204" pitchFamily="34" charset="0"/>
              </a:rPr>
              <a:t>M (mitosi)</a:t>
            </a:r>
            <a:r>
              <a:rPr lang="it-IT" altLang="it-IT" sz="2640" b="1">
                <a:solidFill>
                  <a:srgbClr val="FFFFFF"/>
                </a:solidFill>
                <a:latin typeface="Arial" panose="020B0604020202020204" pitchFamily="34" charset="0"/>
              </a:rPr>
              <a:t> ed il termine della fase G2 ed all’inizio della fase S</a:t>
            </a:r>
          </a:p>
        </p:txBody>
      </p:sp>
      <p:sp>
        <p:nvSpPr>
          <p:cNvPr id="33798" name="Text Box 6">
            <a:extLst>
              <a:ext uri="{FF2B5EF4-FFF2-40B4-BE49-F238E27FC236}">
                <a16:creationId xmlns:a16="http://schemas.microsoft.com/office/drawing/2014/main" id="{2096198A-4833-9789-CF12-44EEA149037D}"/>
              </a:ext>
            </a:extLst>
          </p:cNvPr>
          <p:cNvSpPr txBox="1">
            <a:spLocks noChangeArrowheads="1"/>
          </p:cNvSpPr>
          <p:nvPr/>
        </p:nvSpPr>
        <p:spPr bwMode="auto">
          <a:xfrm>
            <a:off x="8248650" y="5930266"/>
            <a:ext cx="4061460" cy="131112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50000"/>
              </a:spcBef>
              <a:spcAft>
                <a:spcPct val="0"/>
              </a:spcAft>
              <a:buClrTx/>
              <a:buSzTx/>
              <a:buNone/>
            </a:pPr>
            <a:r>
              <a:rPr lang="it-IT" altLang="it-IT" sz="2640" b="1">
                <a:solidFill>
                  <a:srgbClr val="FFFFFF"/>
                </a:solidFill>
                <a:latin typeface="Arial" panose="020B0604020202020204" pitchFamily="34" charset="0"/>
              </a:rPr>
              <a:t>Le cellule </a:t>
            </a:r>
            <a:r>
              <a:rPr lang="it-IT" altLang="it-IT" sz="2640" b="1" u="sng">
                <a:solidFill>
                  <a:srgbClr val="FF3300"/>
                </a:solidFill>
                <a:latin typeface="Arial" panose="020B0604020202020204" pitchFamily="34" charset="0"/>
              </a:rPr>
              <a:t>quiescenti</a:t>
            </a:r>
            <a:r>
              <a:rPr lang="it-IT" altLang="it-IT" sz="2640" b="1">
                <a:solidFill>
                  <a:srgbClr val="FFFFFF"/>
                </a:solidFill>
                <a:latin typeface="Arial" panose="020B0604020202020204" pitchFamily="34" charset="0"/>
              </a:rPr>
              <a:t> sono scarsamente sensibili alle R.I.</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0478" name="Rectangle 19047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0480" name="Rectangle 19047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482" name="Rectangle 19047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477" name="Rectangle 19047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479" name="Rectangle 19047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481" name="Freeform: Shape 19048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0483" name="Rectangle 19048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466" name="Rectangle 2">
            <a:extLst>
              <a:ext uri="{FF2B5EF4-FFF2-40B4-BE49-F238E27FC236}">
                <a16:creationId xmlns:a16="http://schemas.microsoft.com/office/drawing/2014/main" id="{A0A49B60-62F9-1F93-ACBE-92698BF6A383}"/>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kern="1200">
                <a:solidFill>
                  <a:srgbClr val="FFFFFF"/>
                </a:solidFill>
                <a:latin typeface="+mj-lt"/>
                <a:ea typeface="+mj-ea"/>
                <a:cs typeface="+mj-cs"/>
              </a:rPr>
              <a:t>Sensibilità alle radiazioni ionizzanti</a:t>
            </a:r>
          </a:p>
        </p:txBody>
      </p:sp>
      <p:sp>
        <p:nvSpPr>
          <p:cNvPr id="35843" name="Text Box 5">
            <a:extLst>
              <a:ext uri="{FF2B5EF4-FFF2-40B4-BE49-F238E27FC236}">
                <a16:creationId xmlns:a16="http://schemas.microsoft.com/office/drawing/2014/main" id="{B1CEFC57-1D8D-4D11-D62A-D1861F55DD3A}"/>
              </a:ext>
            </a:extLst>
          </p:cNvPr>
          <p:cNvSpPr txBox="1">
            <a:spLocks noChangeArrowheads="1"/>
          </p:cNvSpPr>
          <p:nvPr/>
        </p:nvSpPr>
        <p:spPr bwMode="auto">
          <a:xfrm>
            <a:off x="5545306" y="349897"/>
            <a:ext cx="7675842" cy="3369697"/>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marL="342900" indent="-34290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marL="182880" indent="0" fontAlgn="base">
              <a:lnSpc>
                <a:spcPct val="90000"/>
              </a:lnSpc>
              <a:spcBef>
                <a:spcPct val="50000"/>
              </a:spcBef>
              <a:spcAft>
                <a:spcPct val="0"/>
              </a:spcAft>
              <a:buClrTx/>
              <a:buSzTx/>
              <a:buNone/>
            </a:pPr>
            <a:r>
              <a:rPr lang="en-US" altLang="it-IT" sz="2400" b="1" dirty="0" err="1">
                <a:latin typeface="+mn-lt"/>
              </a:rPr>
              <a:t>Eccezione</a:t>
            </a:r>
            <a:r>
              <a:rPr lang="en-US" altLang="it-IT" sz="2400" b="1" dirty="0">
                <a:latin typeface="+mn-lt"/>
              </a:rPr>
              <a:t> alla  </a:t>
            </a:r>
            <a:r>
              <a:rPr lang="it-IT" altLang="it-IT" sz="2400" b="1" dirty="0">
                <a:latin typeface="+mn-lt"/>
              </a:rPr>
              <a:t>Legge di </a:t>
            </a:r>
            <a:r>
              <a:rPr lang="it-IT" altLang="it-IT" sz="2400" b="1" dirty="0" err="1">
                <a:latin typeface="+mn-lt"/>
              </a:rPr>
              <a:t>Bergonie</a:t>
            </a:r>
            <a:r>
              <a:rPr lang="it-IT" altLang="it-IT" sz="2400" b="1" dirty="0">
                <a:latin typeface="+mn-lt"/>
              </a:rPr>
              <a:t> e </a:t>
            </a:r>
            <a:r>
              <a:rPr lang="it-IT" altLang="it-IT" sz="2400" b="1" dirty="0" err="1">
                <a:latin typeface="+mn-lt"/>
              </a:rPr>
              <a:t>Tribondeau</a:t>
            </a:r>
            <a:r>
              <a:rPr lang="it-IT" altLang="it-IT" sz="2400" b="1" dirty="0">
                <a:latin typeface="+mn-lt"/>
              </a:rPr>
              <a:t> </a:t>
            </a:r>
            <a:r>
              <a:rPr lang="en-US" altLang="it-IT" sz="2400" b="1" dirty="0" err="1">
                <a:latin typeface="+mn-lt"/>
              </a:rPr>
              <a:t>sono</a:t>
            </a:r>
            <a:r>
              <a:rPr lang="en-US" altLang="it-IT" sz="2400" b="1" dirty="0">
                <a:latin typeface="+mn-lt"/>
              </a:rPr>
              <a:t>:</a:t>
            </a:r>
          </a:p>
          <a:p>
            <a:pPr marL="411480" indent="-228600" fontAlgn="base">
              <a:lnSpc>
                <a:spcPct val="90000"/>
              </a:lnSpc>
              <a:spcBef>
                <a:spcPct val="50000"/>
              </a:spcBef>
              <a:spcAft>
                <a:spcPct val="0"/>
              </a:spcAft>
              <a:buClrTx/>
              <a:buSzTx/>
              <a:buFont typeface="Arial" panose="020B0604020202020204" pitchFamily="34" charset="0"/>
              <a:buChar char="•"/>
            </a:pPr>
            <a:r>
              <a:rPr lang="en-US" altLang="it-IT" sz="2400" b="1" u="sng" dirty="0" err="1">
                <a:latin typeface="+mn-lt"/>
              </a:rPr>
              <a:t>Linfociti</a:t>
            </a:r>
            <a:r>
              <a:rPr lang="en-US" altLang="it-IT" sz="2400" b="1" u="sng" dirty="0">
                <a:latin typeface="+mn-lt"/>
              </a:rPr>
              <a:t>  </a:t>
            </a:r>
          </a:p>
          <a:p>
            <a:pPr marL="411480" indent="-228600" fontAlgn="base">
              <a:lnSpc>
                <a:spcPct val="90000"/>
              </a:lnSpc>
              <a:spcBef>
                <a:spcPct val="50000"/>
              </a:spcBef>
              <a:spcAft>
                <a:spcPct val="0"/>
              </a:spcAft>
              <a:buClrTx/>
              <a:buSzTx/>
              <a:buFont typeface="Arial" panose="020B0604020202020204" pitchFamily="34" charset="0"/>
              <a:buChar char="•"/>
            </a:pPr>
            <a:r>
              <a:rPr lang="en-US" altLang="it-IT" sz="2400" b="1" dirty="0" err="1">
                <a:latin typeface="+mn-lt"/>
              </a:rPr>
              <a:t>Oociti</a:t>
            </a:r>
            <a:endParaRPr lang="en-US" altLang="it-IT" sz="2400" b="1" dirty="0">
              <a:latin typeface="+mn-lt"/>
            </a:endParaRPr>
          </a:p>
          <a:p>
            <a:pPr marL="411480" indent="-228600" fontAlgn="base">
              <a:lnSpc>
                <a:spcPct val="90000"/>
              </a:lnSpc>
              <a:spcBef>
                <a:spcPct val="50000"/>
              </a:spcBef>
              <a:spcAft>
                <a:spcPct val="0"/>
              </a:spcAft>
              <a:buClrTx/>
              <a:buSzTx/>
              <a:buFont typeface="Arial" panose="020B0604020202020204" pitchFamily="34" charset="0"/>
              <a:buChar char="•"/>
            </a:pPr>
            <a:r>
              <a:rPr lang="en-US" altLang="it-IT" sz="2400" b="1" dirty="0">
                <a:latin typeface="+mn-lt"/>
              </a:rPr>
              <a:t>Cellule </a:t>
            </a:r>
            <a:r>
              <a:rPr lang="en-US" altLang="it-IT" sz="2400" b="1" dirty="0" err="1">
                <a:latin typeface="+mn-lt"/>
              </a:rPr>
              <a:t>staminali</a:t>
            </a:r>
            <a:r>
              <a:rPr lang="en-US" altLang="it-IT" sz="2400" b="1" dirty="0">
                <a:latin typeface="+mn-lt"/>
              </a:rPr>
              <a:t> </a:t>
            </a:r>
            <a:r>
              <a:rPr lang="en-US" altLang="it-IT" sz="2400" b="1" dirty="0" err="1">
                <a:latin typeface="+mn-lt"/>
              </a:rPr>
              <a:t>midollari</a:t>
            </a:r>
            <a:endParaRPr lang="en-US" altLang="it-IT" sz="2400" b="1" dirty="0">
              <a:latin typeface="+mn-lt"/>
            </a:endParaRPr>
          </a:p>
        </p:txBody>
      </p:sp>
      <p:sp>
        <p:nvSpPr>
          <p:cNvPr id="35844" name="Text Box 6">
            <a:extLst>
              <a:ext uri="{FF2B5EF4-FFF2-40B4-BE49-F238E27FC236}">
                <a16:creationId xmlns:a16="http://schemas.microsoft.com/office/drawing/2014/main" id="{6A16E479-1D6E-27C6-058B-B7CF0BE30028}"/>
              </a:ext>
            </a:extLst>
          </p:cNvPr>
          <p:cNvSpPr txBox="1">
            <a:spLocks noChangeArrowheads="1"/>
          </p:cNvSpPr>
          <p:nvPr/>
        </p:nvSpPr>
        <p:spPr bwMode="auto">
          <a:xfrm>
            <a:off x="5249092" y="3818966"/>
            <a:ext cx="8649148" cy="349018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just" defTabSz="1097280" fontAlgn="base">
              <a:spcBef>
                <a:spcPct val="50000"/>
              </a:spcBef>
              <a:spcAft>
                <a:spcPct val="0"/>
              </a:spcAft>
              <a:buClrTx/>
              <a:buSzTx/>
              <a:buNone/>
            </a:pPr>
            <a:r>
              <a:rPr lang="it-IT" altLang="it-IT" sz="2760" b="1" dirty="0">
                <a:latin typeface="Arial" panose="020B0604020202020204" pitchFamily="34" charset="0"/>
              </a:rPr>
              <a:t>I </a:t>
            </a:r>
            <a:r>
              <a:rPr lang="it-IT" altLang="it-IT" sz="2760" b="1" u="sng" dirty="0">
                <a:latin typeface="Arial" panose="020B0604020202020204" pitchFamily="34" charset="0"/>
              </a:rPr>
              <a:t>linfociti sono tra le cellule maggiormente sensibili agli effetti delle R.I</a:t>
            </a:r>
            <a:r>
              <a:rPr lang="it-IT" altLang="it-IT" sz="2760" b="1" dirty="0">
                <a:latin typeface="Arial" panose="020B0604020202020204" pitchFamily="34" charset="0"/>
              </a:rPr>
              <a:t>. tanto che possono essere utilizzate come Indicatore Biologico di Esposizione “in vivo” dal momento che la loro concentrazione ematica scende rapidamente (24 – 48h)  in seguito ad una esposizione acuta di 0,25 – 1 </a:t>
            </a:r>
            <a:r>
              <a:rPr lang="it-IT" altLang="it-IT" sz="2760" b="1" dirty="0" err="1">
                <a:latin typeface="Arial" panose="020B0604020202020204" pitchFamily="34" charset="0"/>
              </a:rPr>
              <a:t>Gy</a:t>
            </a:r>
            <a:r>
              <a:rPr lang="it-IT" altLang="it-IT" sz="2760" b="1" dirty="0">
                <a:latin typeface="Arial" panose="020B0604020202020204" pitchFamily="34" charset="0"/>
              </a:rPr>
              <a:t> secondo una caratteristica curva di deplezione dose-dipendente.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520" name="Rectangle 19251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2522" name="Rectangle 19252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524" name="Rectangle 19252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526" name="Rectangle 19252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528" name="Rectangle 19252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530" name="Freeform: Shape 19252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2532" name="Rectangle 19253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514" name="Rectangle 2">
            <a:extLst>
              <a:ext uri="{FF2B5EF4-FFF2-40B4-BE49-F238E27FC236}">
                <a16:creationId xmlns:a16="http://schemas.microsoft.com/office/drawing/2014/main" id="{EBDD4D5E-5BC8-7DE5-94CA-5B82E07FAAE8}"/>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b="0" kern="1200">
                <a:solidFill>
                  <a:srgbClr val="FFFFFF"/>
                </a:solidFill>
                <a:latin typeface="+mj-lt"/>
                <a:ea typeface="+mj-ea"/>
                <a:cs typeface="+mj-cs"/>
              </a:rPr>
              <a:t>Effetti biologici delle </a:t>
            </a:r>
            <a:br>
              <a:rPr lang="en-US" altLang="it-IT" sz="4800" b="0" kern="1200">
                <a:solidFill>
                  <a:srgbClr val="FFFFFF"/>
                </a:solidFill>
                <a:latin typeface="+mj-lt"/>
                <a:ea typeface="+mj-ea"/>
                <a:cs typeface="+mj-cs"/>
              </a:rPr>
            </a:br>
            <a:r>
              <a:rPr lang="en-US" altLang="it-IT" sz="4800" b="0" kern="1200">
                <a:solidFill>
                  <a:srgbClr val="FFFFFF"/>
                </a:solidFill>
                <a:latin typeface="+mj-lt"/>
                <a:ea typeface="+mj-ea"/>
                <a:cs typeface="+mj-cs"/>
              </a:rPr>
              <a:t>radiazioni ionizzanti</a:t>
            </a:r>
          </a:p>
        </p:txBody>
      </p:sp>
      <p:sp>
        <p:nvSpPr>
          <p:cNvPr id="192515" name="Rectangle 3">
            <a:extLst>
              <a:ext uri="{FF2B5EF4-FFF2-40B4-BE49-F238E27FC236}">
                <a16:creationId xmlns:a16="http://schemas.microsoft.com/office/drawing/2014/main" id="{A1ADB741-0E15-D10A-A26C-42580EE28A32}"/>
              </a:ext>
            </a:extLst>
          </p:cNvPr>
          <p:cNvSpPr>
            <a:spLocks noGrp="1" noChangeArrowheads="1"/>
          </p:cNvSpPr>
          <p:nvPr>
            <p:ph type="body" idx="4294967295"/>
          </p:nvPr>
        </p:nvSpPr>
        <p:spPr>
          <a:xfrm>
            <a:off x="5772310" y="779376"/>
            <a:ext cx="7866417" cy="6655256"/>
          </a:xfrm>
          <a:prstGeom prst="rect">
            <a:avLst/>
          </a:prstGeom>
        </p:spPr>
        <p:txBody>
          <a:bodyPr vert="horz" lIns="91440" tIns="45720" rIns="91440" bIns="45720" rtlCol="0" anchor="ctr">
            <a:normAutofit/>
          </a:bodyPr>
          <a:lstStyle/>
          <a:p>
            <a:pPr marL="114300" indent="0">
              <a:lnSpc>
                <a:spcPct val="90000"/>
              </a:lnSpc>
              <a:buNone/>
              <a:defRPr/>
            </a:pPr>
            <a:r>
              <a:rPr lang="it-IT" altLang="it-IT" sz="2400" b="1" dirty="0"/>
              <a:t>effetti deterministici: </a:t>
            </a:r>
            <a:r>
              <a:rPr lang="it-IT" altLang="it-IT" sz="2400" dirty="0"/>
              <a:t>danni biologici che si verificano con certezza, superata una specifica soglia di dose (dose-soglia). La gravità del danno aumenta all'aumentare della dose assorbita, causando la morte cellulare e la perdita di funzionalità di organi e tessuti, con manifestazioni precoci</a:t>
            </a:r>
            <a:r>
              <a:rPr lang="it-IT" altLang="it-IT" sz="2400" b="1" dirty="0"/>
              <a:t>.</a:t>
            </a:r>
          </a:p>
          <a:p>
            <a:pPr marL="114300" indent="0">
              <a:lnSpc>
                <a:spcPct val="90000"/>
              </a:lnSpc>
              <a:buNone/>
              <a:defRPr/>
            </a:pPr>
            <a:endParaRPr lang="en-US" altLang="it-IT" sz="2400" b="1" dirty="0"/>
          </a:p>
          <a:p>
            <a:pPr marL="114300" indent="0">
              <a:lnSpc>
                <a:spcPct val="90000"/>
              </a:lnSpc>
              <a:buNone/>
              <a:defRPr/>
            </a:pPr>
            <a:r>
              <a:rPr lang="it-IT" sz="2400" b="1" dirty="0"/>
              <a:t>effetti stocastici (probabilistici): </a:t>
            </a:r>
            <a:r>
              <a:rPr lang="it-IT" sz="2400" dirty="0"/>
              <a:t>sono effetti "tutto o niente" basati sulla probabilità. Più alta è la dose, maggiore è la probabilità che l'effetto si manifesti, ma la malattia sviluppata non è più grave se la dose è maggiore</a:t>
            </a:r>
            <a:r>
              <a:rPr lang="it-IT" dirty="0"/>
              <a:t>.</a:t>
            </a:r>
          </a:p>
          <a:p>
            <a:pPr marL="114300" indent="0">
              <a:lnSpc>
                <a:spcPct val="90000"/>
              </a:lnSpc>
              <a:buNone/>
              <a:defRPr/>
            </a:pPr>
            <a:endParaRPr lang="en-US" altLang="it-IT" sz="24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2456" name="Rectangle 23245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458" name="Rectangle 23245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4630397" cy="190889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460" name="Rectangle 23245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738366" cy="190889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462" name="Rectangle 23246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38358" y="-1"/>
            <a:ext cx="4892038" cy="190889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464" name="Rectangle 23246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220" y="-1"/>
            <a:ext cx="14079175" cy="191691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450" name="Rectangle 2">
            <a:extLst>
              <a:ext uri="{FF2B5EF4-FFF2-40B4-BE49-F238E27FC236}">
                <a16:creationId xmlns:a16="http://schemas.microsoft.com/office/drawing/2014/main" id="{272F596A-1EE4-AF05-0854-78CE1D3F8D32}"/>
              </a:ext>
            </a:extLst>
          </p:cNvPr>
          <p:cNvSpPr>
            <a:spLocks noGrp="1" noChangeArrowheads="1"/>
          </p:cNvSpPr>
          <p:nvPr>
            <p:ph type="title" idx="4294967295"/>
          </p:nvPr>
        </p:nvSpPr>
        <p:spPr>
          <a:xfrm>
            <a:off x="1645918" y="353445"/>
            <a:ext cx="11875142" cy="1240403"/>
          </a:xfrm>
          <a:prstGeom prst="rect">
            <a:avLst/>
          </a:prstGeom>
        </p:spPr>
        <p:txBody>
          <a:bodyPr vert="horz" lIns="91440" tIns="45720" rIns="91440" bIns="45720" rtlCol="0" anchor="ctr">
            <a:normAutofit/>
          </a:bodyPr>
          <a:lstStyle/>
          <a:p>
            <a:pPr algn="l">
              <a:lnSpc>
                <a:spcPct val="90000"/>
              </a:lnSpc>
              <a:defRPr/>
            </a:pPr>
            <a:r>
              <a:rPr lang="en-US" altLang="it-IT" sz="4800" kern="1200">
                <a:solidFill>
                  <a:srgbClr val="FFFFFF"/>
                </a:solidFill>
                <a:latin typeface="+mj-lt"/>
                <a:ea typeface="+mj-ea"/>
                <a:cs typeface="+mj-cs"/>
              </a:rPr>
              <a:t>Ionizzazione</a:t>
            </a:r>
          </a:p>
        </p:txBody>
      </p:sp>
      <p:sp>
        <p:nvSpPr>
          <p:cNvPr id="232451" name="Rectangle 3">
            <a:extLst>
              <a:ext uri="{FF2B5EF4-FFF2-40B4-BE49-F238E27FC236}">
                <a16:creationId xmlns:a16="http://schemas.microsoft.com/office/drawing/2014/main" id="{DC3A907E-D0A8-1B4E-82E8-34C4D38A8E88}"/>
              </a:ext>
            </a:extLst>
          </p:cNvPr>
          <p:cNvSpPr>
            <a:spLocks noGrp="1" noChangeArrowheads="1"/>
          </p:cNvSpPr>
          <p:nvPr>
            <p:ph type="body" idx="4294967295"/>
          </p:nvPr>
        </p:nvSpPr>
        <p:spPr>
          <a:xfrm>
            <a:off x="1645918" y="2781836"/>
            <a:ext cx="11668838" cy="4420030"/>
          </a:xfrm>
          <a:prstGeom prst="rect">
            <a:avLst/>
          </a:prstGeom>
        </p:spPr>
        <p:txBody>
          <a:bodyPr vert="horz" lIns="91440" tIns="45720" rIns="91440" bIns="45720" rtlCol="0" anchor="ctr">
            <a:normAutofit/>
          </a:bodyPr>
          <a:lstStyle/>
          <a:p>
            <a:pPr indent="-228600">
              <a:lnSpc>
                <a:spcPct val="90000"/>
              </a:lnSpc>
              <a:defRPr/>
            </a:pPr>
            <a:r>
              <a:rPr lang="en-US" altLang="it-IT" sz="2400" dirty="0"/>
              <a:t>La </a:t>
            </a:r>
            <a:r>
              <a:rPr lang="en-US" altLang="it-IT" sz="2400" dirty="0" err="1"/>
              <a:t>ionizzazione</a:t>
            </a:r>
            <a:r>
              <a:rPr lang="en-US" altLang="it-IT" sz="2400" dirty="0"/>
              <a:t> degli </a:t>
            </a:r>
            <a:r>
              <a:rPr lang="en-US" altLang="it-IT" sz="2400" dirty="0" err="1"/>
              <a:t>atomi</a:t>
            </a:r>
            <a:r>
              <a:rPr lang="en-US" altLang="it-IT" sz="2400" dirty="0"/>
              <a:t> della </a:t>
            </a:r>
            <a:r>
              <a:rPr lang="en-US" altLang="it-IT" sz="2400" dirty="0" err="1"/>
              <a:t>materia</a:t>
            </a:r>
            <a:r>
              <a:rPr lang="en-US" altLang="it-IT" sz="2400" dirty="0"/>
              <a:t> </a:t>
            </a:r>
            <a:r>
              <a:rPr lang="en-US" altLang="it-IT" sz="2400" dirty="0" err="1"/>
              <a:t>irradiata</a:t>
            </a:r>
            <a:r>
              <a:rPr lang="en-US" altLang="it-IT" sz="2400" dirty="0"/>
              <a:t> è </a:t>
            </a:r>
            <a:r>
              <a:rPr lang="en-US" altLang="it-IT" sz="2400" dirty="0" err="1"/>
              <a:t>legata</a:t>
            </a:r>
            <a:r>
              <a:rPr lang="en-US" altLang="it-IT" sz="2400" dirty="0"/>
              <a:t> alla </a:t>
            </a:r>
            <a:r>
              <a:rPr lang="en-US" altLang="it-IT" sz="2400" dirty="0" err="1"/>
              <a:t>liberazione</a:t>
            </a:r>
            <a:r>
              <a:rPr lang="en-US" altLang="it-IT" sz="2400" dirty="0"/>
              <a:t> degli </a:t>
            </a:r>
            <a:r>
              <a:rPr lang="en-US" altLang="it-IT" sz="2400" dirty="0" err="1"/>
              <a:t>elettroni</a:t>
            </a:r>
            <a:r>
              <a:rPr lang="en-US" altLang="it-IT" sz="2400" dirty="0"/>
              <a:t> </a:t>
            </a:r>
            <a:r>
              <a:rPr lang="en-US" altLang="it-IT" sz="2400" dirty="0" err="1"/>
              <a:t>orbitali</a:t>
            </a:r>
            <a:r>
              <a:rPr lang="en-US" altLang="it-IT" sz="2400" dirty="0"/>
              <a:t> </a:t>
            </a:r>
            <a:r>
              <a:rPr lang="en-US" altLang="it-IT" sz="2400" dirty="0" err="1"/>
              <a:t>dai</a:t>
            </a:r>
            <a:r>
              <a:rPr lang="en-US" altLang="it-IT" sz="2400" dirty="0"/>
              <a:t> </a:t>
            </a:r>
            <a:r>
              <a:rPr lang="en-US" altLang="it-IT" sz="2400" dirty="0" err="1"/>
              <a:t>legami</a:t>
            </a:r>
            <a:r>
              <a:rPr lang="en-US" altLang="it-IT" sz="2400" dirty="0"/>
              <a:t> </a:t>
            </a:r>
            <a:r>
              <a:rPr lang="en-US" altLang="it-IT" sz="2400" dirty="0" err="1"/>
              <a:t>energetici</a:t>
            </a:r>
            <a:r>
              <a:rPr lang="en-US" altLang="it-IT" sz="2400" dirty="0"/>
              <a:t> con </a:t>
            </a:r>
            <a:r>
              <a:rPr lang="en-US" altLang="it-IT" sz="2400" dirty="0" err="1"/>
              <a:t>i</a:t>
            </a:r>
            <a:r>
              <a:rPr lang="en-US" altLang="it-IT" sz="2400" dirty="0"/>
              <a:t> </a:t>
            </a:r>
            <a:r>
              <a:rPr lang="en-US" altLang="it-IT" sz="2400" dirty="0" err="1"/>
              <a:t>rispettivi</a:t>
            </a:r>
            <a:r>
              <a:rPr lang="en-US" altLang="it-IT" sz="2400" dirty="0"/>
              <a:t> nuclei; le </a:t>
            </a:r>
            <a:r>
              <a:rPr lang="en-US" altLang="it-IT" sz="2400" dirty="0" err="1"/>
              <a:t>radiazioni</a:t>
            </a:r>
            <a:r>
              <a:rPr lang="en-US" altLang="it-IT" sz="2400" dirty="0"/>
              <a:t> </a:t>
            </a:r>
            <a:r>
              <a:rPr lang="en-US" altLang="it-IT" sz="2400" dirty="0" err="1"/>
              <a:t>ionizzanti</a:t>
            </a:r>
            <a:r>
              <a:rPr lang="en-US" altLang="it-IT" sz="2400" dirty="0"/>
              <a:t> </a:t>
            </a:r>
            <a:r>
              <a:rPr lang="en-US" altLang="it-IT" sz="2400" dirty="0" err="1"/>
              <a:t>devono</a:t>
            </a:r>
            <a:r>
              <a:rPr lang="en-US" altLang="it-IT" sz="2400" dirty="0"/>
              <a:t> </a:t>
            </a:r>
            <a:r>
              <a:rPr lang="en-US" altLang="it-IT" sz="2400" dirty="0" err="1"/>
              <a:t>quindi</a:t>
            </a:r>
            <a:r>
              <a:rPr lang="en-US" altLang="it-IT" sz="2400" dirty="0"/>
              <a:t> </a:t>
            </a:r>
            <a:r>
              <a:rPr lang="en-US" altLang="it-IT" sz="2400" dirty="0" err="1"/>
              <a:t>possedere</a:t>
            </a:r>
            <a:r>
              <a:rPr lang="en-US" altLang="it-IT" sz="2400" dirty="0"/>
              <a:t> </a:t>
            </a:r>
            <a:r>
              <a:rPr lang="en-US" altLang="it-IT" sz="2400" dirty="0" err="1"/>
              <a:t>energia</a:t>
            </a:r>
            <a:r>
              <a:rPr lang="en-US" altLang="it-IT" sz="2400" dirty="0"/>
              <a:t> </a:t>
            </a:r>
            <a:r>
              <a:rPr lang="en-US" altLang="it-IT" sz="2400" dirty="0" err="1"/>
              <a:t>sufficiente</a:t>
            </a:r>
            <a:r>
              <a:rPr lang="en-US" altLang="it-IT" sz="2400" dirty="0"/>
              <a:t> ad </a:t>
            </a:r>
            <a:r>
              <a:rPr lang="en-US" altLang="it-IT" sz="2400" dirty="0" err="1"/>
              <a:t>impartire</a:t>
            </a:r>
            <a:r>
              <a:rPr lang="en-US" altLang="it-IT" sz="2400" dirty="0"/>
              <a:t> </a:t>
            </a:r>
            <a:r>
              <a:rPr lang="en-US" altLang="it-IT" sz="2400" dirty="0" err="1"/>
              <a:t>agli</a:t>
            </a:r>
            <a:r>
              <a:rPr lang="en-US" altLang="it-IT" sz="2400" dirty="0"/>
              <a:t> </a:t>
            </a:r>
            <a:r>
              <a:rPr lang="en-US" altLang="it-IT" sz="2400" dirty="0" err="1"/>
              <a:t>elettroni</a:t>
            </a:r>
            <a:r>
              <a:rPr lang="en-US" altLang="it-IT" sz="2400" dirty="0"/>
              <a:t> del </a:t>
            </a:r>
            <a:r>
              <a:rPr lang="en-US" altLang="it-IT" sz="2400" dirty="0" err="1"/>
              <a:t>materiale</a:t>
            </a:r>
            <a:r>
              <a:rPr lang="en-US" altLang="it-IT" sz="2400" dirty="0"/>
              <a:t> </a:t>
            </a:r>
            <a:r>
              <a:rPr lang="en-US" altLang="it-IT" sz="2400" dirty="0" err="1"/>
              <a:t>irradiato</a:t>
            </a:r>
            <a:r>
              <a:rPr lang="en-US" altLang="it-IT" sz="2400" dirty="0"/>
              <a:t> </a:t>
            </a:r>
            <a:r>
              <a:rPr lang="en-US" altLang="it-IT" sz="2400" dirty="0" err="1"/>
              <a:t>energia</a:t>
            </a:r>
            <a:r>
              <a:rPr lang="en-US" altLang="it-IT" sz="2400" dirty="0"/>
              <a:t> </a:t>
            </a:r>
            <a:r>
              <a:rPr lang="en-US" altLang="it-IT" sz="2400" dirty="0" err="1"/>
              <a:t>cinetica</a:t>
            </a:r>
            <a:r>
              <a:rPr lang="en-US" altLang="it-IT" sz="2400" dirty="0"/>
              <a:t> </a:t>
            </a:r>
            <a:r>
              <a:rPr lang="en-US" altLang="it-IT" sz="2400" dirty="0" err="1"/>
              <a:t>sufficiente</a:t>
            </a:r>
            <a:r>
              <a:rPr lang="en-US" altLang="it-IT" sz="2400" dirty="0"/>
              <a:t> a </a:t>
            </a:r>
            <a:r>
              <a:rPr lang="en-US" altLang="it-IT" sz="2400" dirty="0" err="1"/>
              <a:t>metterli</a:t>
            </a:r>
            <a:r>
              <a:rPr lang="en-US" altLang="it-IT" sz="2400" dirty="0"/>
              <a:t> in </a:t>
            </a:r>
            <a:r>
              <a:rPr lang="en-US" altLang="it-IT" sz="2400" dirty="0" err="1"/>
              <a:t>movimento</a:t>
            </a:r>
            <a:r>
              <a:rPr lang="en-US" altLang="it-IT" sz="2400" dirty="0"/>
              <a:t> come </a:t>
            </a:r>
            <a:r>
              <a:rPr lang="en-US" altLang="it-IT" sz="2400" dirty="0" err="1"/>
              <a:t>elettroni</a:t>
            </a:r>
            <a:r>
              <a:rPr lang="en-US" altLang="it-IT" sz="2400" dirty="0"/>
              <a:t> </a:t>
            </a:r>
            <a:r>
              <a:rPr lang="en-US" altLang="it-IT" sz="2400" dirty="0" err="1"/>
              <a:t>veloci</a:t>
            </a:r>
            <a:r>
              <a:rPr lang="en-US" altLang="it-IT" sz="2400" dirty="0"/>
              <a:t> (</a:t>
            </a:r>
            <a:r>
              <a:rPr lang="en-US" altLang="it-IT" sz="2400" b="1" dirty="0" err="1"/>
              <a:t>ionizzazione</a:t>
            </a:r>
            <a:r>
              <a:rPr lang="en-US" altLang="it-IT" sz="2400" b="1" dirty="0"/>
              <a:t> </a:t>
            </a:r>
            <a:r>
              <a:rPr lang="en-US" altLang="it-IT" sz="2400" b="1" dirty="0" err="1"/>
              <a:t>primaria</a:t>
            </a:r>
            <a:r>
              <a:rPr lang="en-US" altLang="it-IT" sz="2400" dirty="0"/>
              <a:t>).</a:t>
            </a:r>
          </a:p>
          <a:p>
            <a:pPr indent="-228600">
              <a:lnSpc>
                <a:spcPct val="90000"/>
              </a:lnSpc>
              <a:defRPr/>
            </a:pPr>
            <a:endParaRPr lang="en-US" altLang="it-IT" sz="2400" dirty="0"/>
          </a:p>
          <a:p>
            <a:pPr indent="-228600">
              <a:lnSpc>
                <a:spcPct val="90000"/>
              </a:lnSpc>
              <a:defRPr/>
            </a:pPr>
            <a:r>
              <a:rPr lang="en-US" altLang="it-IT" sz="2400" dirty="0" err="1"/>
              <a:t>Gli</a:t>
            </a:r>
            <a:r>
              <a:rPr lang="en-US" altLang="it-IT" sz="2400" dirty="0"/>
              <a:t> </a:t>
            </a:r>
            <a:r>
              <a:rPr lang="en-US" altLang="it-IT" sz="2400" dirty="0" err="1"/>
              <a:t>elettroni</a:t>
            </a:r>
            <a:r>
              <a:rPr lang="en-US" altLang="it-IT" sz="2400" dirty="0"/>
              <a:t> </a:t>
            </a:r>
            <a:r>
              <a:rPr lang="en-US" altLang="it-IT" sz="2400" dirty="0" err="1"/>
              <a:t>liberati</a:t>
            </a:r>
            <a:r>
              <a:rPr lang="en-US" altLang="it-IT" sz="2400" dirty="0"/>
              <a:t> </a:t>
            </a:r>
            <a:r>
              <a:rPr lang="en-US" altLang="it-IT" sz="2400" dirty="0" err="1"/>
              <a:t>hanno</a:t>
            </a:r>
            <a:r>
              <a:rPr lang="en-US" altLang="it-IT" sz="2400" dirty="0"/>
              <a:t> </a:t>
            </a:r>
            <a:r>
              <a:rPr lang="en-US" altLang="it-IT" sz="2400" dirty="0" err="1"/>
              <a:t>sufficiente</a:t>
            </a:r>
            <a:r>
              <a:rPr lang="en-US" altLang="it-IT" sz="2400" dirty="0"/>
              <a:t> </a:t>
            </a:r>
            <a:r>
              <a:rPr lang="en-US" altLang="it-IT" sz="2400" dirty="0" err="1"/>
              <a:t>energia</a:t>
            </a:r>
            <a:r>
              <a:rPr lang="en-US" altLang="it-IT" sz="2400" dirty="0"/>
              <a:t> </a:t>
            </a:r>
            <a:r>
              <a:rPr lang="en-US" altLang="it-IT" sz="2400" dirty="0" err="1"/>
              <a:t>cinetica</a:t>
            </a:r>
            <a:r>
              <a:rPr lang="en-US" altLang="it-IT" sz="2400" dirty="0"/>
              <a:t> per </a:t>
            </a:r>
            <a:r>
              <a:rPr lang="en-US" altLang="it-IT" sz="2400" dirty="0" err="1"/>
              <a:t>produrre</a:t>
            </a:r>
            <a:r>
              <a:rPr lang="en-US" altLang="it-IT" sz="2400" dirty="0"/>
              <a:t>, a loro volta, </a:t>
            </a:r>
            <a:r>
              <a:rPr lang="en-US" altLang="it-IT" sz="2400" dirty="0" err="1"/>
              <a:t>altre</a:t>
            </a:r>
            <a:r>
              <a:rPr lang="en-US" altLang="it-IT" sz="2400" dirty="0"/>
              <a:t> </a:t>
            </a:r>
            <a:r>
              <a:rPr lang="en-US" altLang="it-IT" sz="2400" dirty="0" err="1"/>
              <a:t>ionizzazioni</a:t>
            </a:r>
            <a:r>
              <a:rPr lang="en-US" altLang="it-IT" sz="2400" dirty="0"/>
              <a:t> (</a:t>
            </a:r>
            <a:r>
              <a:rPr lang="en-US" altLang="it-IT" sz="2400" b="1" dirty="0" err="1"/>
              <a:t>ionizzazione</a:t>
            </a:r>
            <a:r>
              <a:rPr lang="en-US" altLang="it-IT" sz="2400" b="1" dirty="0"/>
              <a:t> </a:t>
            </a:r>
            <a:r>
              <a:rPr lang="en-US" altLang="it-IT" sz="2400" b="1" dirty="0" err="1"/>
              <a:t>secondaria</a:t>
            </a:r>
            <a:r>
              <a:rPr lang="en-US" altLang="it-IT" sz="2400" dirty="0"/>
              <a:t>) </a:t>
            </a:r>
            <a:r>
              <a:rPr lang="en-US" altLang="it-IT" sz="2400" dirty="0" err="1"/>
              <a:t>perdendo</a:t>
            </a:r>
            <a:r>
              <a:rPr lang="en-US" altLang="it-IT" sz="2400" dirty="0"/>
              <a:t> </a:t>
            </a:r>
            <a:r>
              <a:rPr lang="en-US" altLang="it-IT" sz="2400" dirty="0" err="1"/>
              <a:t>progressivamente</a:t>
            </a:r>
            <a:r>
              <a:rPr lang="en-US" altLang="it-IT" sz="2400" dirty="0"/>
              <a:t> </a:t>
            </a:r>
            <a:r>
              <a:rPr lang="en-US" altLang="it-IT" sz="2400" dirty="0" err="1"/>
              <a:t>l’eccesso</a:t>
            </a:r>
            <a:r>
              <a:rPr lang="en-US" altLang="it-IT" sz="2400" dirty="0"/>
              <a:t> di </a:t>
            </a:r>
            <a:r>
              <a:rPr lang="en-US" altLang="it-IT" sz="2400" dirty="0" err="1"/>
              <a:t>energia</a:t>
            </a:r>
            <a:r>
              <a:rPr lang="en-US" altLang="it-IT" sz="2400" dirty="0"/>
              <a:t> </a:t>
            </a:r>
            <a:r>
              <a:rPr lang="en-US" altLang="it-IT" sz="2400" dirty="0" err="1"/>
              <a:t>cinetica</a:t>
            </a:r>
            <a:r>
              <a:rPr lang="en-US" altLang="it-IT" sz="2400" dirty="0"/>
              <a:t> </a:t>
            </a:r>
            <a:r>
              <a:rPr lang="en-US" altLang="it-IT" sz="2400" dirty="0" err="1"/>
              <a:t>fino</a:t>
            </a:r>
            <a:r>
              <a:rPr lang="en-US" altLang="it-IT" sz="2400" dirty="0"/>
              <a:t> a </a:t>
            </a:r>
            <a:r>
              <a:rPr lang="en-US" altLang="it-IT" sz="2400" dirty="0" err="1"/>
              <a:t>ritornare</a:t>
            </a:r>
            <a:r>
              <a:rPr lang="en-US" altLang="it-IT" sz="2400" dirty="0"/>
              <a:t> ad uno </a:t>
            </a:r>
            <a:r>
              <a:rPr lang="en-US" altLang="it-IT" sz="2400" dirty="0" err="1"/>
              <a:t>stato</a:t>
            </a:r>
            <a:r>
              <a:rPr lang="en-US" altLang="it-IT" sz="2400" dirty="0"/>
              <a:t> di </a:t>
            </a:r>
            <a:r>
              <a:rPr lang="en-US" altLang="it-IT" sz="2400" dirty="0" err="1"/>
              <a:t>quiescenza</a:t>
            </a:r>
            <a:r>
              <a:rPr lang="en-US" altLang="it-IT" sz="2400" dirty="0"/>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45C904-D7D4-2624-76D2-E0BEA71A2899}"/>
            </a:ext>
          </a:extLst>
        </p:cNvPr>
        <p:cNvGrpSpPr/>
        <p:nvPr/>
      </p:nvGrpSpPr>
      <p:grpSpPr>
        <a:xfrm>
          <a:off x="0" y="0"/>
          <a:ext cx="0" cy="0"/>
          <a:chOff x="0" y="0"/>
          <a:chExt cx="0" cy="0"/>
        </a:xfrm>
      </p:grpSpPr>
      <p:sp useBgFill="1">
        <p:nvSpPr>
          <p:cNvPr id="192520" name="Rectangle 192519">
            <a:extLst>
              <a:ext uri="{FF2B5EF4-FFF2-40B4-BE49-F238E27FC236}">
                <a16:creationId xmlns:a16="http://schemas.microsoft.com/office/drawing/2014/main" id="{25B10EDD-11F6-5327-CA03-2503E9D21D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2522" name="Rectangle 192521">
            <a:extLst>
              <a:ext uri="{FF2B5EF4-FFF2-40B4-BE49-F238E27FC236}">
                <a16:creationId xmlns:a16="http://schemas.microsoft.com/office/drawing/2014/main" id="{61B3DC45-A964-2459-D915-DBA5387414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524" name="Rectangle 192523">
            <a:extLst>
              <a:ext uri="{FF2B5EF4-FFF2-40B4-BE49-F238E27FC236}">
                <a16:creationId xmlns:a16="http://schemas.microsoft.com/office/drawing/2014/main" id="{4470AFCB-9101-2BE1-7D6E-ACC6BD4BA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526" name="Rectangle 192525">
            <a:extLst>
              <a:ext uri="{FF2B5EF4-FFF2-40B4-BE49-F238E27FC236}">
                <a16:creationId xmlns:a16="http://schemas.microsoft.com/office/drawing/2014/main" id="{590AF773-ABBA-08E3-EAF7-999969735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528" name="Rectangle 192527">
            <a:extLst>
              <a:ext uri="{FF2B5EF4-FFF2-40B4-BE49-F238E27FC236}">
                <a16:creationId xmlns:a16="http://schemas.microsoft.com/office/drawing/2014/main" id="{11B5E1FE-5B78-364C-5975-E17628E142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530" name="Freeform: Shape 192529">
            <a:extLst>
              <a:ext uri="{FF2B5EF4-FFF2-40B4-BE49-F238E27FC236}">
                <a16:creationId xmlns:a16="http://schemas.microsoft.com/office/drawing/2014/main" id="{6E3FC396-FEE4-EDD0-377A-A697AE3260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2532" name="Rectangle 192531">
            <a:extLst>
              <a:ext uri="{FF2B5EF4-FFF2-40B4-BE49-F238E27FC236}">
                <a16:creationId xmlns:a16="http://schemas.microsoft.com/office/drawing/2014/main" id="{7D3D6F3E-87D2-D937-3CC6-3650DD5F3F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514" name="Rectangle 2">
            <a:extLst>
              <a:ext uri="{FF2B5EF4-FFF2-40B4-BE49-F238E27FC236}">
                <a16:creationId xmlns:a16="http://schemas.microsoft.com/office/drawing/2014/main" id="{D0CDB499-FC4D-E6E6-0395-BC6CB372C630}"/>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b="0" kern="1200">
                <a:solidFill>
                  <a:srgbClr val="FFFFFF"/>
                </a:solidFill>
                <a:latin typeface="+mj-lt"/>
                <a:ea typeface="+mj-ea"/>
                <a:cs typeface="+mj-cs"/>
              </a:rPr>
              <a:t>Effetti biologici delle </a:t>
            </a:r>
            <a:br>
              <a:rPr lang="en-US" altLang="it-IT" sz="4800" b="0" kern="1200">
                <a:solidFill>
                  <a:srgbClr val="FFFFFF"/>
                </a:solidFill>
                <a:latin typeface="+mj-lt"/>
                <a:ea typeface="+mj-ea"/>
                <a:cs typeface="+mj-cs"/>
              </a:rPr>
            </a:br>
            <a:r>
              <a:rPr lang="en-US" altLang="it-IT" sz="4800" b="0" kern="1200">
                <a:solidFill>
                  <a:srgbClr val="FFFFFF"/>
                </a:solidFill>
                <a:latin typeface="+mj-lt"/>
                <a:ea typeface="+mj-ea"/>
                <a:cs typeface="+mj-cs"/>
              </a:rPr>
              <a:t>radiazioni ionizzanti</a:t>
            </a:r>
          </a:p>
        </p:txBody>
      </p:sp>
      <p:sp>
        <p:nvSpPr>
          <p:cNvPr id="192515" name="Rectangle 3">
            <a:extLst>
              <a:ext uri="{FF2B5EF4-FFF2-40B4-BE49-F238E27FC236}">
                <a16:creationId xmlns:a16="http://schemas.microsoft.com/office/drawing/2014/main" id="{649EFF4E-CD5E-9BB1-8453-A75471787FE0}"/>
              </a:ext>
            </a:extLst>
          </p:cNvPr>
          <p:cNvSpPr>
            <a:spLocks noGrp="1" noChangeArrowheads="1"/>
          </p:cNvSpPr>
          <p:nvPr>
            <p:ph type="body"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altLang="it-IT" sz="2400" b="1" dirty="0" err="1"/>
              <a:t>Reazioni</a:t>
            </a:r>
            <a:r>
              <a:rPr lang="en-US" altLang="it-IT" sz="2400" b="1" dirty="0"/>
              <a:t> </a:t>
            </a:r>
            <a:r>
              <a:rPr lang="en-US" altLang="it-IT" sz="2400" b="1" dirty="0" err="1"/>
              <a:t>tissutali</a:t>
            </a:r>
            <a:r>
              <a:rPr lang="en-US" altLang="it-IT" sz="2400" b="1" dirty="0"/>
              <a:t> (</a:t>
            </a:r>
            <a:r>
              <a:rPr lang="en-US" altLang="it-IT" sz="2400" b="1" dirty="0" err="1"/>
              <a:t>effetto</a:t>
            </a:r>
            <a:r>
              <a:rPr lang="en-US" altLang="it-IT" sz="2400" b="1" dirty="0"/>
              <a:t> </a:t>
            </a:r>
            <a:r>
              <a:rPr lang="en-US" altLang="it-IT" sz="2400" b="1" dirty="0" err="1"/>
              <a:t>deterministico</a:t>
            </a:r>
            <a:r>
              <a:rPr lang="en-US" altLang="it-IT" sz="2400" b="1" dirty="0"/>
              <a:t>)</a:t>
            </a:r>
          </a:p>
          <a:p>
            <a:pPr indent="-228600">
              <a:lnSpc>
                <a:spcPct val="90000"/>
              </a:lnSpc>
              <a:defRPr/>
            </a:pPr>
            <a:r>
              <a:rPr lang="en-US" altLang="it-IT" sz="2400" b="1" dirty="0" err="1"/>
              <a:t>Effetti</a:t>
            </a:r>
            <a:r>
              <a:rPr lang="en-US" altLang="it-IT" sz="2400" b="1" dirty="0"/>
              <a:t> </a:t>
            </a:r>
            <a:r>
              <a:rPr lang="en-US" altLang="it-IT" sz="2400" b="1" dirty="0" err="1"/>
              <a:t>somatici</a:t>
            </a:r>
            <a:r>
              <a:rPr lang="en-US" altLang="it-IT" sz="2400" b="1" dirty="0"/>
              <a:t> </a:t>
            </a:r>
            <a:r>
              <a:rPr lang="en-US" altLang="it-IT" sz="2400" b="1" dirty="0" err="1"/>
              <a:t>stocastici</a:t>
            </a:r>
            <a:endParaRPr lang="en-US" altLang="it-IT" sz="2400" b="1" dirty="0"/>
          </a:p>
          <a:p>
            <a:pPr indent="-228600">
              <a:lnSpc>
                <a:spcPct val="90000"/>
              </a:lnSpc>
              <a:defRPr/>
            </a:pPr>
            <a:r>
              <a:rPr lang="en-US" altLang="it-IT" sz="2400" b="1" dirty="0" err="1"/>
              <a:t>Effetti</a:t>
            </a:r>
            <a:r>
              <a:rPr lang="en-US" altLang="it-IT" sz="2400" b="1" dirty="0"/>
              <a:t> </a:t>
            </a:r>
            <a:r>
              <a:rPr lang="en-US" altLang="it-IT" sz="2400" b="1" dirty="0" err="1"/>
              <a:t>genetici</a:t>
            </a:r>
            <a:r>
              <a:rPr lang="en-US" altLang="it-IT" sz="2400" b="1" dirty="0"/>
              <a:t> </a:t>
            </a:r>
            <a:r>
              <a:rPr lang="en-US" altLang="it-IT" sz="2400" b="1" dirty="0" err="1"/>
              <a:t>stocastici</a:t>
            </a:r>
            <a:endParaRPr lang="en-US" altLang="it-IT" sz="2400" b="1" dirty="0"/>
          </a:p>
          <a:p>
            <a:pPr indent="-228600">
              <a:lnSpc>
                <a:spcPct val="90000"/>
              </a:lnSpc>
              <a:defRPr/>
            </a:pPr>
            <a:r>
              <a:rPr lang="en-US" altLang="it-IT" sz="2400" b="1" dirty="0" err="1"/>
              <a:t>Effetti</a:t>
            </a:r>
            <a:r>
              <a:rPr lang="en-US" altLang="it-IT" sz="2400" b="1" dirty="0"/>
              <a:t> </a:t>
            </a:r>
            <a:r>
              <a:rPr lang="en-US" altLang="it-IT" sz="2400" b="1" dirty="0" err="1"/>
              <a:t>sul</a:t>
            </a:r>
            <a:r>
              <a:rPr lang="en-US" altLang="it-IT" sz="2400" b="1" dirty="0"/>
              <a:t> </a:t>
            </a:r>
            <a:r>
              <a:rPr lang="en-US" altLang="it-IT" sz="2400" b="1" dirty="0" err="1"/>
              <a:t>prodotto</a:t>
            </a:r>
            <a:r>
              <a:rPr lang="en-US" altLang="it-IT" sz="2400" b="1" dirty="0"/>
              <a:t> del </a:t>
            </a:r>
            <a:r>
              <a:rPr lang="en-US" altLang="it-IT" sz="2400" b="1" dirty="0" err="1"/>
              <a:t>concepimento</a:t>
            </a:r>
            <a:endParaRPr lang="en-US" altLang="it-IT" sz="2400" b="1" dirty="0"/>
          </a:p>
          <a:p>
            <a:pPr marL="114300" indent="0">
              <a:lnSpc>
                <a:spcPct val="90000"/>
              </a:lnSpc>
              <a:buNone/>
              <a:defRPr/>
            </a:pPr>
            <a:endParaRPr lang="en-US" altLang="it-IT" sz="2400" b="1" dirty="0"/>
          </a:p>
          <a:p>
            <a:pPr marL="114300" indent="0">
              <a:lnSpc>
                <a:spcPct val="90000"/>
              </a:lnSpc>
              <a:buNone/>
              <a:defRPr/>
            </a:pPr>
            <a:endParaRPr lang="en-US" altLang="it-IT" sz="2400" b="1" dirty="0"/>
          </a:p>
        </p:txBody>
      </p:sp>
    </p:spTree>
    <p:extLst>
      <p:ext uri="{BB962C8B-B14F-4D97-AF65-F5344CB8AC3E}">
        <p14:creationId xmlns:p14="http://schemas.microsoft.com/office/powerpoint/2010/main" val="2092973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95" name="Rectangle 37894">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7" name="Rectangle 37896">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7231"/>
            <a:ext cx="14630398" cy="5248954"/>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9" name="Rectangle 37898">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463" y="-4718209"/>
            <a:ext cx="5249468" cy="146304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01" name="Rectangle 37900">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4035" y="-4444642"/>
            <a:ext cx="5248954" cy="14083775"/>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03" name="Rectangle 37902">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27228"/>
            <a:ext cx="10250982" cy="5248951"/>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05" name="Freeform: Shape 37904">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7134517" y="-1238463"/>
            <a:ext cx="5988176" cy="5326956"/>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890" name="Text Box 4">
            <a:extLst>
              <a:ext uri="{FF2B5EF4-FFF2-40B4-BE49-F238E27FC236}">
                <a16:creationId xmlns:a16="http://schemas.microsoft.com/office/drawing/2014/main" id="{43DDCCEB-414E-5842-40A8-85576BF3E6BE}"/>
              </a:ext>
            </a:extLst>
          </p:cNvPr>
          <p:cNvSpPr txBox="1">
            <a:spLocks noChangeArrowheads="1"/>
          </p:cNvSpPr>
          <p:nvPr/>
        </p:nvSpPr>
        <p:spPr bwMode="auto">
          <a:xfrm>
            <a:off x="1577788" y="882127"/>
            <a:ext cx="12064516" cy="351416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fontAlgn="base">
              <a:lnSpc>
                <a:spcPct val="90000"/>
              </a:lnSpc>
              <a:spcBef>
                <a:spcPct val="0"/>
              </a:spcBef>
              <a:spcAft>
                <a:spcPts val="600"/>
              </a:spcAft>
              <a:buClrTx/>
              <a:buSzTx/>
              <a:buNone/>
            </a:pPr>
            <a:r>
              <a:rPr lang="en-US" altLang="it-IT" sz="5800" b="1" kern="1200">
                <a:solidFill>
                  <a:srgbClr val="FFFFFF"/>
                </a:solidFill>
                <a:latin typeface="+mj-lt"/>
                <a:ea typeface="+mj-ea"/>
                <a:cs typeface="+mj-cs"/>
              </a:rPr>
              <a:t>Reazioni Tissutali (già «Effetti deterministici») delle radiazioni ionizzanti</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920" name="Rectangle 3891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922" name="Rectangle 3892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4" name="Rectangle 3892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6" name="Rectangle 3892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8" name="Rectangle 3892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30" name="Freeform: Shape 3892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932" name="Rectangle 3893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4" name="Text Box 1028">
            <a:extLst>
              <a:ext uri="{FF2B5EF4-FFF2-40B4-BE49-F238E27FC236}">
                <a16:creationId xmlns:a16="http://schemas.microsoft.com/office/drawing/2014/main" id="{BEA2F888-27DD-F564-7CC9-B2051E6CC2E8}"/>
              </a:ext>
            </a:extLst>
          </p:cNvPr>
          <p:cNvSpPr txBox="1">
            <a:spLocks noChangeArrowheads="1"/>
          </p:cNvSpPr>
          <p:nvPr/>
        </p:nvSpPr>
        <p:spPr bwMode="auto">
          <a:xfrm>
            <a:off x="560066" y="704226"/>
            <a:ext cx="3841639" cy="40649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4800" b="1" kern="1200" dirty="0" err="1">
                <a:solidFill>
                  <a:srgbClr val="FFFFFF"/>
                </a:solidFill>
                <a:latin typeface="+mj-lt"/>
                <a:ea typeface="+mj-ea"/>
                <a:cs typeface="+mj-cs"/>
              </a:rPr>
              <a:t>Effetti</a:t>
            </a:r>
            <a:r>
              <a:rPr lang="en-US" altLang="it-IT" sz="4800" b="1" kern="1200" dirty="0">
                <a:solidFill>
                  <a:srgbClr val="FFFFFF"/>
                </a:solidFill>
                <a:latin typeface="+mj-lt"/>
                <a:ea typeface="+mj-ea"/>
                <a:cs typeface="+mj-cs"/>
              </a:rPr>
              <a:t> </a:t>
            </a:r>
            <a:r>
              <a:rPr lang="en-US" altLang="it-IT" sz="4800" b="1" kern="1200" dirty="0" err="1">
                <a:solidFill>
                  <a:srgbClr val="FFFFFF"/>
                </a:solidFill>
                <a:latin typeface="+mj-lt"/>
                <a:ea typeface="+mj-ea"/>
                <a:cs typeface="+mj-cs"/>
              </a:rPr>
              <a:t>deterministici</a:t>
            </a:r>
            <a:r>
              <a:rPr lang="en-US" altLang="it-IT" sz="4800" b="1" kern="1200" dirty="0">
                <a:solidFill>
                  <a:srgbClr val="FFFFFF"/>
                </a:solidFill>
                <a:latin typeface="+mj-lt"/>
                <a:ea typeface="+mj-ea"/>
                <a:cs typeface="+mj-cs"/>
              </a:rPr>
              <a:t> delle </a:t>
            </a:r>
            <a:r>
              <a:rPr lang="en-US" altLang="it-IT" sz="4800" b="1" kern="1200" dirty="0" err="1">
                <a:solidFill>
                  <a:srgbClr val="FFFFFF"/>
                </a:solidFill>
                <a:latin typeface="+mj-lt"/>
                <a:ea typeface="+mj-ea"/>
                <a:cs typeface="+mj-cs"/>
              </a:rPr>
              <a:t>radiazioni</a:t>
            </a:r>
            <a:r>
              <a:rPr lang="en-US" altLang="it-IT" sz="4800" b="1" kern="1200" dirty="0">
                <a:solidFill>
                  <a:srgbClr val="FFFFFF"/>
                </a:solidFill>
                <a:latin typeface="+mj-lt"/>
                <a:ea typeface="+mj-ea"/>
                <a:cs typeface="+mj-cs"/>
              </a:rPr>
              <a:t> </a:t>
            </a:r>
            <a:r>
              <a:rPr lang="en-US" altLang="it-IT" sz="4800" b="1" kern="1200" dirty="0" err="1">
                <a:solidFill>
                  <a:srgbClr val="FFFFFF"/>
                </a:solidFill>
                <a:latin typeface="+mj-lt"/>
                <a:ea typeface="+mj-ea"/>
                <a:cs typeface="+mj-cs"/>
              </a:rPr>
              <a:t>ionizzanti</a:t>
            </a:r>
            <a:endParaRPr lang="en-US" altLang="it-IT" sz="4800" b="1" kern="1200" dirty="0">
              <a:solidFill>
                <a:srgbClr val="FFFFFF"/>
              </a:solidFill>
              <a:latin typeface="+mj-lt"/>
              <a:ea typeface="+mj-ea"/>
              <a:cs typeface="+mj-cs"/>
            </a:endParaRPr>
          </a:p>
        </p:txBody>
      </p:sp>
      <p:sp>
        <p:nvSpPr>
          <p:cNvPr id="38915" name="Text Box 1029">
            <a:extLst>
              <a:ext uri="{FF2B5EF4-FFF2-40B4-BE49-F238E27FC236}">
                <a16:creationId xmlns:a16="http://schemas.microsoft.com/office/drawing/2014/main" id="{8445F727-DC85-3AF3-AFB1-E36C46581ABB}"/>
              </a:ext>
            </a:extLst>
          </p:cNvPr>
          <p:cNvSpPr txBox="1">
            <a:spLocks noChangeArrowheads="1"/>
          </p:cNvSpPr>
          <p:nvPr/>
        </p:nvSpPr>
        <p:spPr bwMode="auto">
          <a:xfrm>
            <a:off x="5772310" y="779376"/>
            <a:ext cx="7866417" cy="66552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indent="-228600" fontAlgn="base">
              <a:lnSpc>
                <a:spcPct val="90000"/>
              </a:lnSpc>
              <a:spcBef>
                <a:spcPct val="0"/>
              </a:spcBef>
              <a:spcAft>
                <a:spcPts val="600"/>
              </a:spcAft>
              <a:buClrTx/>
              <a:buSzTx/>
              <a:buFont typeface="Arial" panose="020B0604020202020204" pitchFamily="34" charset="0"/>
              <a:buChar char="•"/>
            </a:pPr>
            <a:r>
              <a:rPr lang="en-US" altLang="it-IT" sz="2400" dirty="0">
                <a:latin typeface="+mn-lt"/>
              </a:rPr>
              <a:t> </a:t>
            </a:r>
            <a:r>
              <a:rPr lang="en-US" altLang="it-IT" sz="2400" b="1" dirty="0">
                <a:latin typeface="+mn-lt"/>
              </a:rPr>
              <a:t>Le </a:t>
            </a:r>
            <a:r>
              <a:rPr lang="en-US" altLang="it-IT" sz="2400" b="1" dirty="0" err="1">
                <a:latin typeface="+mn-lt"/>
              </a:rPr>
              <a:t>reazioni</a:t>
            </a:r>
            <a:r>
              <a:rPr lang="en-US" altLang="it-IT" sz="2400" b="1" dirty="0">
                <a:latin typeface="+mn-lt"/>
              </a:rPr>
              <a:t> </a:t>
            </a:r>
            <a:r>
              <a:rPr lang="en-US" altLang="it-IT" sz="2400" b="1" dirty="0" err="1">
                <a:latin typeface="+mn-lt"/>
              </a:rPr>
              <a:t>tissutali</a:t>
            </a:r>
            <a:r>
              <a:rPr lang="en-US" altLang="it-IT" sz="2400" b="1" dirty="0">
                <a:latin typeface="+mn-lt"/>
              </a:rPr>
              <a:t> </a:t>
            </a:r>
            <a:r>
              <a:rPr lang="en-US" altLang="it-IT" sz="2400" b="1" dirty="0" err="1">
                <a:latin typeface="+mn-lt"/>
              </a:rPr>
              <a:t>sono</a:t>
            </a:r>
            <a:r>
              <a:rPr lang="en-US" altLang="it-IT" sz="2400" b="1" dirty="0">
                <a:latin typeface="+mn-lt"/>
              </a:rPr>
              <a:t> </a:t>
            </a:r>
            <a:r>
              <a:rPr lang="en-US" altLang="it-IT" sz="2400" b="1" dirty="0" err="1">
                <a:latin typeface="+mn-lt"/>
              </a:rPr>
              <a:t>dovuti</a:t>
            </a:r>
            <a:r>
              <a:rPr lang="en-US" altLang="it-IT" sz="2400" b="1" dirty="0">
                <a:latin typeface="+mn-lt"/>
              </a:rPr>
              <a:t> </a:t>
            </a:r>
            <a:r>
              <a:rPr lang="en-US" altLang="it-IT" sz="2400" b="1" dirty="0" err="1">
                <a:latin typeface="+mn-lt"/>
              </a:rPr>
              <a:t>all’irradazione</a:t>
            </a:r>
            <a:r>
              <a:rPr lang="en-US" altLang="it-IT" sz="2400" b="1" dirty="0">
                <a:latin typeface="+mn-lt"/>
              </a:rPr>
              <a:t> di </a:t>
            </a:r>
            <a:r>
              <a:rPr lang="en-US" altLang="it-IT" sz="2400" b="1" dirty="0" err="1">
                <a:latin typeface="+mn-lt"/>
              </a:rPr>
              <a:t>tutto</a:t>
            </a:r>
            <a:r>
              <a:rPr lang="en-US" altLang="it-IT" sz="2400" b="1" dirty="0">
                <a:latin typeface="+mn-lt"/>
              </a:rPr>
              <a:t> il </a:t>
            </a:r>
            <a:r>
              <a:rPr lang="en-US" altLang="it-IT" sz="2400" b="1" dirty="0" err="1">
                <a:latin typeface="+mn-lt"/>
              </a:rPr>
              <a:t>corpo</a:t>
            </a:r>
            <a:r>
              <a:rPr lang="en-US" altLang="it-IT" sz="2400" b="1" dirty="0">
                <a:latin typeface="+mn-lt"/>
              </a:rPr>
              <a:t>   </a:t>
            </a:r>
            <a:r>
              <a:rPr lang="en-US" altLang="it-IT" sz="2400" b="1" dirty="0" err="1">
                <a:latin typeface="+mn-lt"/>
              </a:rPr>
              <a:t>oppure</a:t>
            </a:r>
            <a:r>
              <a:rPr lang="en-US" altLang="it-IT" sz="2400" b="1" dirty="0">
                <a:latin typeface="+mn-lt"/>
              </a:rPr>
              <a:t> </a:t>
            </a:r>
            <a:r>
              <a:rPr lang="en-US" altLang="it-IT" sz="2400" b="1" dirty="0" err="1">
                <a:latin typeface="+mn-lt"/>
              </a:rPr>
              <a:t>localizzata</a:t>
            </a:r>
            <a:r>
              <a:rPr lang="en-US" altLang="it-IT" sz="2400" b="1" dirty="0">
                <a:latin typeface="+mn-lt"/>
              </a:rPr>
              <a:t> in </a:t>
            </a:r>
            <a:r>
              <a:rPr lang="en-US" altLang="it-IT" sz="2400" b="1" dirty="0" err="1">
                <a:latin typeface="+mn-lt"/>
              </a:rPr>
              <a:t>alcuni</a:t>
            </a:r>
            <a:r>
              <a:rPr lang="en-US" altLang="it-IT" sz="2400" b="1" dirty="0">
                <a:latin typeface="+mn-lt"/>
              </a:rPr>
              <a:t> </a:t>
            </a:r>
            <a:r>
              <a:rPr lang="en-US" altLang="it-IT" sz="2400" b="1" dirty="0" err="1">
                <a:latin typeface="+mn-lt"/>
              </a:rPr>
              <a:t>tessuti</a:t>
            </a:r>
            <a:r>
              <a:rPr lang="en-US" altLang="it-IT" sz="2400" b="1" dirty="0">
                <a:latin typeface="+mn-lt"/>
              </a:rPr>
              <a:t>, la quale produce </a:t>
            </a:r>
            <a:r>
              <a:rPr lang="en-US" altLang="it-IT" sz="2400" b="1" dirty="0" err="1">
                <a:latin typeface="+mn-lt"/>
              </a:rPr>
              <a:t>inattivazione</a:t>
            </a:r>
            <a:r>
              <a:rPr lang="en-US" altLang="it-IT" sz="2400" b="1" dirty="0">
                <a:latin typeface="+mn-lt"/>
              </a:rPr>
              <a:t> </a:t>
            </a:r>
            <a:r>
              <a:rPr lang="en-US" altLang="it-IT" sz="2400" b="1" dirty="0" err="1">
                <a:latin typeface="+mn-lt"/>
              </a:rPr>
              <a:t>cellulare</a:t>
            </a:r>
            <a:r>
              <a:rPr lang="en-US" altLang="it-IT" sz="2400" b="1" dirty="0">
                <a:latin typeface="+mn-lt"/>
              </a:rPr>
              <a:t> tale da </a:t>
            </a:r>
            <a:r>
              <a:rPr lang="en-US" altLang="it-IT" sz="2400" b="1" u="sng" dirty="0">
                <a:latin typeface="+mn-lt"/>
              </a:rPr>
              <a:t>non </a:t>
            </a:r>
            <a:r>
              <a:rPr lang="en-US" altLang="it-IT" sz="2400" b="1" u="sng" dirty="0" err="1">
                <a:latin typeface="+mn-lt"/>
              </a:rPr>
              <a:t>poter</a:t>
            </a:r>
            <a:r>
              <a:rPr lang="en-US" altLang="it-IT" sz="2400" b="1" u="sng" dirty="0">
                <a:latin typeface="+mn-lt"/>
              </a:rPr>
              <a:t> </a:t>
            </a:r>
            <a:r>
              <a:rPr lang="en-US" altLang="it-IT" sz="2400" b="1" u="sng" dirty="0" err="1">
                <a:latin typeface="+mn-lt"/>
              </a:rPr>
              <a:t>essere</a:t>
            </a:r>
            <a:r>
              <a:rPr lang="en-US" altLang="it-IT" sz="2400" b="1" u="sng" dirty="0">
                <a:latin typeface="+mn-lt"/>
              </a:rPr>
              <a:t> </a:t>
            </a:r>
            <a:r>
              <a:rPr lang="en-US" altLang="it-IT" sz="2400" b="1" u="sng" dirty="0" err="1">
                <a:latin typeface="+mn-lt"/>
              </a:rPr>
              <a:t>compensata</a:t>
            </a:r>
            <a:r>
              <a:rPr lang="en-US" altLang="it-IT" sz="2400" b="1" dirty="0">
                <a:latin typeface="+mn-lt"/>
              </a:rPr>
              <a:t> </a:t>
            </a:r>
            <a:r>
              <a:rPr lang="en-US" altLang="it-IT" sz="2400" b="1" dirty="0" err="1">
                <a:latin typeface="+mn-lt"/>
              </a:rPr>
              <a:t>dalla</a:t>
            </a:r>
            <a:r>
              <a:rPr lang="en-US" altLang="it-IT" sz="2400" b="1" dirty="0">
                <a:latin typeface="+mn-lt"/>
              </a:rPr>
              <a:t> </a:t>
            </a:r>
            <a:r>
              <a:rPr lang="en-US" altLang="it-IT" sz="2400" b="1" dirty="0" err="1">
                <a:latin typeface="+mn-lt"/>
              </a:rPr>
              <a:t>proliferazione</a:t>
            </a:r>
            <a:r>
              <a:rPr lang="en-US" altLang="it-IT" sz="2400" b="1" dirty="0">
                <a:latin typeface="+mn-lt"/>
              </a:rPr>
              <a:t> delle cellule </a:t>
            </a:r>
            <a:r>
              <a:rPr lang="en-US" altLang="it-IT" sz="2400" b="1" dirty="0" err="1">
                <a:latin typeface="+mn-lt"/>
              </a:rPr>
              <a:t>che</a:t>
            </a:r>
            <a:r>
              <a:rPr lang="en-US" altLang="it-IT" sz="2400" b="1" dirty="0">
                <a:latin typeface="+mn-lt"/>
              </a:rPr>
              <a:t> </a:t>
            </a:r>
            <a:r>
              <a:rPr lang="en-US" altLang="it-IT" sz="2400" b="1" dirty="0" err="1">
                <a:latin typeface="+mn-lt"/>
              </a:rPr>
              <a:t>sopravvivono</a:t>
            </a:r>
            <a:r>
              <a:rPr lang="en-US" altLang="it-IT" sz="2400" b="1" dirty="0">
                <a:latin typeface="+mn-lt"/>
              </a:rPr>
              <a:t>.</a:t>
            </a:r>
          </a:p>
          <a:p>
            <a:pPr indent="-228600" fontAlgn="base">
              <a:lnSpc>
                <a:spcPct val="90000"/>
              </a:lnSpc>
              <a:spcBef>
                <a:spcPct val="0"/>
              </a:spcBef>
              <a:spcAft>
                <a:spcPts val="600"/>
              </a:spcAft>
              <a:buClrTx/>
              <a:buSzTx/>
              <a:buFont typeface="Arial" panose="020B0604020202020204" pitchFamily="34" charset="0"/>
              <a:buChar char="•"/>
            </a:pPr>
            <a:endParaRPr lang="en-US" altLang="it-IT" sz="2400" b="1" dirty="0">
              <a:latin typeface="+mn-lt"/>
            </a:endParaRPr>
          </a:p>
          <a:p>
            <a:pPr indent="-228600" fontAlgn="base">
              <a:lnSpc>
                <a:spcPct val="90000"/>
              </a:lnSpc>
              <a:spcBef>
                <a:spcPct val="0"/>
              </a:spcBef>
              <a:spcAft>
                <a:spcPts val="600"/>
              </a:spcAft>
              <a:buClrTx/>
              <a:buSzTx/>
              <a:buFont typeface="Arial" panose="020B0604020202020204" pitchFamily="34" charset="0"/>
              <a:buChar char="•"/>
            </a:pPr>
            <a:endParaRPr lang="en-US" altLang="it-IT" sz="2400" b="1" dirty="0">
              <a:latin typeface="+mn-lt"/>
            </a:endParaRPr>
          </a:p>
          <a:p>
            <a:pPr indent="-228600" fontAlgn="base">
              <a:lnSpc>
                <a:spcPct val="90000"/>
              </a:lnSpc>
              <a:spcBef>
                <a:spcPct val="0"/>
              </a:spcBef>
              <a:spcAft>
                <a:spcPts val="600"/>
              </a:spcAft>
              <a:buClrTx/>
              <a:buSzTx/>
              <a:buFont typeface="Arial" panose="020B0604020202020204" pitchFamily="34" charset="0"/>
              <a:buChar char="•"/>
            </a:pPr>
            <a:r>
              <a:rPr lang="en-US" altLang="it-IT" sz="2400" dirty="0">
                <a:latin typeface="+mn-lt"/>
              </a:rPr>
              <a:t> </a:t>
            </a:r>
            <a:r>
              <a:rPr lang="en-US" altLang="it-IT" sz="2400" b="1" dirty="0">
                <a:latin typeface="+mn-lt"/>
              </a:rPr>
              <a:t>La </a:t>
            </a:r>
            <a:r>
              <a:rPr lang="en-US" altLang="it-IT" sz="2400" b="1" dirty="0" err="1">
                <a:latin typeface="+mn-lt"/>
              </a:rPr>
              <a:t>perdita</a:t>
            </a:r>
            <a:r>
              <a:rPr lang="en-US" altLang="it-IT" sz="2400" b="1" dirty="0">
                <a:latin typeface="+mn-lt"/>
              </a:rPr>
              <a:t> di cellule </a:t>
            </a:r>
            <a:r>
              <a:rPr lang="en-US" altLang="it-IT" sz="2400" b="1" dirty="0" err="1">
                <a:latin typeface="+mn-lt"/>
              </a:rPr>
              <a:t>che</a:t>
            </a:r>
            <a:r>
              <a:rPr lang="en-US" altLang="it-IT" sz="2400" b="1" dirty="0">
                <a:latin typeface="+mn-lt"/>
              </a:rPr>
              <a:t> ne </a:t>
            </a:r>
            <a:r>
              <a:rPr lang="en-US" altLang="it-IT" sz="2400" b="1" dirty="0" err="1">
                <a:latin typeface="+mn-lt"/>
              </a:rPr>
              <a:t>risulta</a:t>
            </a:r>
            <a:r>
              <a:rPr lang="en-US" altLang="it-IT" sz="2400" b="1" dirty="0">
                <a:latin typeface="+mn-lt"/>
              </a:rPr>
              <a:t> </a:t>
            </a:r>
            <a:r>
              <a:rPr lang="en-US" altLang="it-IT" sz="2400" b="1" dirty="0" err="1">
                <a:latin typeface="+mn-lt"/>
              </a:rPr>
              <a:t>può</a:t>
            </a:r>
            <a:r>
              <a:rPr lang="en-US" altLang="it-IT" sz="2400" b="1" dirty="0">
                <a:latin typeface="+mn-lt"/>
              </a:rPr>
              <a:t> </a:t>
            </a:r>
            <a:r>
              <a:rPr lang="en-US" altLang="it-IT" sz="2400" b="1" dirty="0" err="1">
                <a:latin typeface="+mn-lt"/>
              </a:rPr>
              <a:t>causare</a:t>
            </a:r>
            <a:r>
              <a:rPr lang="en-US" altLang="it-IT" sz="2400" b="1" dirty="0">
                <a:latin typeface="+mn-lt"/>
              </a:rPr>
              <a:t> </a:t>
            </a:r>
            <a:r>
              <a:rPr lang="en-US" altLang="it-IT" sz="2400" b="1" dirty="0" err="1">
                <a:latin typeface="+mn-lt"/>
              </a:rPr>
              <a:t>una</a:t>
            </a:r>
            <a:r>
              <a:rPr lang="en-US" altLang="it-IT" sz="2400" b="1" dirty="0">
                <a:latin typeface="+mn-lt"/>
              </a:rPr>
              <a:t> </a:t>
            </a:r>
            <a:r>
              <a:rPr lang="en-US" altLang="it-IT" sz="2400" b="1" dirty="0" err="1">
                <a:latin typeface="+mn-lt"/>
              </a:rPr>
              <a:t>perdita</a:t>
            </a:r>
            <a:r>
              <a:rPr lang="en-US" altLang="it-IT" sz="2400" b="1" dirty="0">
                <a:latin typeface="+mn-lt"/>
              </a:rPr>
              <a:t> di </a:t>
            </a:r>
            <a:r>
              <a:rPr lang="en-US" altLang="it-IT" sz="2400" b="1" dirty="0" err="1">
                <a:latin typeface="+mn-lt"/>
              </a:rPr>
              <a:t>funzione</a:t>
            </a:r>
            <a:r>
              <a:rPr lang="en-US" altLang="it-IT" sz="2400" b="1" dirty="0">
                <a:latin typeface="+mn-lt"/>
              </a:rPr>
              <a:t> grave e </a:t>
            </a:r>
            <a:r>
              <a:rPr lang="en-US" altLang="it-IT" sz="2400" b="1" u="sng" dirty="0" err="1">
                <a:latin typeface="+mn-lt"/>
              </a:rPr>
              <a:t>clinicamente</a:t>
            </a:r>
            <a:r>
              <a:rPr lang="en-US" altLang="it-IT" sz="2400" b="1" u="sng" dirty="0">
                <a:latin typeface="+mn-lt"/>
              </a:rPr>
              <a:t> </a:t>
            </a:r>
            <a:r>
              <a:rPr lang="en-US" altLang="it-IT" sz="2400" b="1" u="sng" dirty="0" err="1">
                <a:latin typeface="+mn-lt"/>
              </a:rPr>
              <a:t>rilevabile</a:t>
            </a:r>
            <a:r>
              <a:rPr lang="en-US" altLang="it-IT" sz="2400" b="1" u="sng" dirty="0">
                <a:latin typeface="+mn-lt"/>
              </a:rPr>
              <a:t> </a:t>
            </a:r>
            <a:r>
              <a:rPr lang="en-US" altLang="it-IT" sz="2400" b="1" dirty="0">
                <a:latin typeface="+mn-lt"/>
              </a:rPr>
              <a:t>in un </a:t>
            </a:r>
            <a:r>
              <a:rPr lang="en-US" altLang="it-IT" sz="2400" b="1" dirty="0" err="1">
                <a:latin typeface="+mn-lt"/>
              </a:rPr>
              <a:t>tessuto</a:t>
            </a:r>
            <a:r>
              <a:rPr lang="en-US" altLang="it-IT" sz="2400" b="1" dirty="0">
                <a:latin typeface="+mn-lt"/>
              </a:rPr>
              <a:t> od </a:t>
            </a:r>
            <a:r>
              <a:rPr lang="en-US" altLang="it-IT" sz="2400" b="1" dirty="0" err="1">
                <a:latin typeface="+mn-lt"/>
              </a:rPr>
              <a:t>organo</a:t>
            </a:r>
            <a:r>
              <a:rPr lang="en-US" altLang="it-IT" sz="2400" b="1" dirty="0">
                <a:latin typeface="+mn-lt"/>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9D185D-7321-CA4F-6641-4FF6C41224EE}"/>
            </a:ext>
          </a:extLst>
        </p:cNvPr>
        <p:cNvGrpSpPr/>
        <p:nvPr/>
      </p:nvGrpSpPr>
      <p:grpSpPr>
        <a:xfrm>
          <a:off x="0" y="0"/>
          <a:ext cx="0" cy="0"/>
          <a:chOff x="0" y="0"/>
          <a:chExt cx="0" cy="0"/>
        </a:xfrm>
      </p:grpSpPr>
      <p:sp useBgFill="1">
        <p:nvSpPr>
          <p:cNvPr id="38920" name="Rectangle 38919">
            <a:extLst>
              <a:ext uri="{FF2B5EF4-FFF2-40B4-BE49-F238E27FC236}">
                <a16:creationId xmlns:a16="http://schemas.microsoft.com/office/drawing/2014/main" id="{A7A6AAD5-82C4-B7F8-D88E-B1D9DD726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922" name="Rectangle 38921">
            <a:extLst>
              <a:ext uri="{FF2B5EF4-FFF2-40B4-BE49-F238E27FC236}">
                <a16:creationId xmlns:a16="http://schemas.microsoft.com/office/drawing/2014/main" id="{0B59E8B8-AA47-DC77-EBF1-2B8D738AB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4" name="Rectangle 38923">
            <a:extLst>
              <a:ext uri="{FF2B5EF4-FFF2-40B4-BE49-F238E27FC236}">
                <a16:creationId xmlns:a16="http://schemas.microsoft.com/office/drawing/2014/main" id="{C4436B41-779F-0B74-48BC-76CB201AE7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6" name="Rectangle 38925">
            <a:extLst>
              <a:ext uri="{FF2B5EF4-FFF2-40B4-BE49-F238E27FC236}">
                <a16:creationId xmlns:a16="http://schemas.microsoft.com/office/drawing/2014/main" id="{4DF059DE-B3B0-C37C-8702-5447BB1A6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8" name="Rectangle 38927">
            <a:extLst>
              <a:ext uri="{FF2B5EF4-FFF2-40B4-BE49-F238E27FC236}">
                <a16:creationId xmlns:a16="http://schemas.microsoft.com/office/drawing/2014/main" id="{DA1A7570-DD1F-689D-2B17-20A1CAB32A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30" name="Freeform: Shape 38929">
            <a:extLst>
              <a:ext uri="{FF2B5EF4-FFF2-40B4-BE49-F238E27FC236}">
                <a16:creationId xmlns:a16="http://schemas.microsoft.com/office/drawing/2014/main" id="{98BA07D3-BF89-65B1-48FC-AF6CB5C8D0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932" name="Rectangle 38931">
            <a:extLst>
              <a:ext uri="{FF2B5EF4-FFF2-40B4-BE49-F238E27FC236}">
                <a16:creationId xmlns:a16="http://schemas.microsoft.com/office/drawing/2014/main" id="{002A7A3A-D871-59FA-1A4D-4E6F90048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4" name="Text Box 1028">
            <a:extLst>
              <a:ext uri="{FF2B5EF4-FFF2-40B4-BE49-F238E27FC236}">
                <a16:creationId xmlns:a16="http://schemas.microsoft.com/office/drawing/2014/main" id="{FF463FDC-97DB-DF23-B5B4-6BC6CD970153}"/>
              </a:ext>
            </a:extLst>
          </p:cNvPr>
          <p:cNvSpPr txBox="1">
            <a:spLocks noChangeArrowheads="1"/>
          </p:cNvSpPr>
          <p:nvPr/>
        </p:nvSpPr>
        <p:spPr bwMode="auto">
          <a:xfrm>
            <a:off x="560066" y="704226"/>
            <a:ext cx="3841639" cy="40649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4800" b="1" kern="1200" dirty="0" err="1">
                <a:solidFill>
                  <a:srgbClr val="FFFFFF"/>
                </a:solidFill>
                <a:latin typeface="+mj-lt"/>
                <a:ea typeface="+mj-ea"/>
                <a:cs typeface="+mj-cs"/>
              </a:rPr>
              <a:t>Effetti</a:t>
            </a:r>
            <a:r>
              <a:rPr lang="en-US" altLang="it-IT" sz="4800" b="1" kern="1200" dirty="0">
                <a:solidFill>
                  <a:srgbClr val="FFFFFF"/>
                </a:solidFill>
                <a:latin typeface="+mj-lt"/>
                <a:ea typeface="+mj-ea"/>
                <a:cs typeface="+mj-cs"/>
              </a:rPr>
              <a:t> </a:t>
            </a:r>
            <a:r>
              <a:rPr lang="en-US" altLang="it-IT" sz="4800" b="1" kern="1200" dirty="0" err="1">
                <a:solidFill>
                  <a:srgbClr val="FFFFFF"/>
                </a:solidFill>
                <a:latin typeface="+mj-lt"/>
                <a:ea typeface="+mj-ea"/>
                <a:cs typeface="+mj-cs"/>
              </a:rPr>
              <a:t>deterministici</a:t>
            </a:r>
            <a:r>
              <a:rPr lang="en-US" altLang="it-IT" sz="4800" b="1" kern="1200" dirty="0">
                <a:solidFill>
                  <a:srgbClr val="FFFFFF"/>
                </a:solidFill>
                <a:latin typeface="+mj-lt"/>
                <a:ea typeface="+mj-ea"/>
                <a:cs typeface="+mj-cs"/>
              </a:rPr>
              <a:t> delle </a:t>
            </a:r>
            <a:r>
              <a:rPr lang="en-US" altLang="it-IT" sz="4800" b="1" kern="1200" dirty="0" err="1">
                <a:solidFill>
                  <a:srgbClr val="FFFFFF"/>
                </a:solidFill>
                <a:latin typeface="+mj-lt"/>
                <a:ea typeface="+mj-ea"/>
                <a:cs typeface="+mj-cs"/>
              </a:rPr>
              <a:t>radiazioni</a:t>
            </a:r>
            <a:r>
              <a:rPr lang="en-US" altLang="it-IT" sz="4800" b="1" kern="1200" dirty="0">
                <a:solidFill>
                  <a:srgbClr val="FFFFFF"/>
                </a:solidFill>
                <a:latin typeface="+mj-lt"/>
                <a:ea typeface="+mj-ea"/>
                <a:cs typeface="+mj-cs"/>
              </a:rPr>
              <a:t> </a:t>
            </a:r>
            <a:r>
              <a:rPr lang="en-US" altLang="it-IT" sz="4800" b="1" kern="1200" dirty="0" err="1">
                <a:solidFill>
                  <a:srgbClr val="FFFFFF"/>
                </a:solidFill>
                <a:latin typeface="+mj-lt"/>
                <a:ea typeface="+mj-ea"/>
                <a:cs typeface="+mj-cs"/>
              </a:rPr>
              <a:t>ionizzanti</a:t>
            </a:r>
            <a:endParaRPr lang="en-US" altLang="it-IT" sz="4800" b="1" kern="1200" dirty="0">
              <a:solidFill>
                <a:srgbClr val="FFFFFF"/>
              </a:solidFill>
              <a:latin typeface="+mj-lt"/>
              <a:ea typeface="+mj-ea"/>
              <a:cs typeface="+mj-cs"/>
            </a:endParaRPr>
          </a:p>
        </p:txBody>
      </p:sp>
      <p:sp>
        <p:nvSpPr>
          <p:cNvPr id="38915" name="Text Box 1029">
            <a:extLst>
              <a:ext uri="{FF2B5EF4-FFF2-40B4-BE49-F238E27FC236}">
                <a16:creationId xmlns:a16="http://schemas.microsoft.com/office/drawing/2014/main" id="{5CAFB7DF-0247-29FF-1F3E-CA2833F4F68D}"/>
              </a:ext>
            </a:extLst>
          </p:cNvPr>
          <p:cNvSpPr txBox="1">
            <a:spLocks noChangeArrowheads="1"/>
          </p:cNvSpPr>
          <p:nvPr/>
        </p:nvSpPr>
        <p:spPr bwMode="auto">
          <a:xfrm>
            <a:off x="5772310" y="779376"/>
            <a:ext cx="7866417" cy="66552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fontAlgn="base">
              <a:lnSpc>
                <a:spcPct val="90000"/>
              </a:lnSpc>
              <a:spcBef>
                <a:spcPct val="0"/>
              </a:spcBef>
              <a:spcAft>
                <a:spcPts val="600"/>
              </a:spcAft>
              <a:buClrTx/>
              <a:buSzTx/>
              <a:buNone/>
            </a:pPr>
            <a:r>
              <a:rPr lang="it-IT" altLang="it-IT" sz="2400" b="1" dirty="0">
                <a:latin typeface="+mn-lt"/>
              </a:rPr>
              <a:t>Vi è una dose soglia al di sotto della quale l’alterazione e/o la perdita di cellule è troppo piccola per  produrre un effetto funzionale clinicamente rilevabile del tessuto o dell’organo (effetto clinicamente silente)</a:t>
            </a:r>
          </a:p>
          <a:p>
            <a:pPr fontAlgn="base">
              <a:lnSpc>
                <a:spcPct val="90000"/>
              </a:lnSpc>
              <a:spcBef>
                <a:spcPct val="0"/>
              </a:spcBef>
              <a:spcAft>
                <a:spcPts val="600"/>
              </a:spcAft>
              <a:buClrTx/>
              <a:buSzTx/>
              <a:buNone/>
            </a:pPr>
            <a:endParaRPr lang="it-IT" altLang="it-IT" sz="2400" b="1" dirty="0">
              <a:latin typeface="+mn-lt"/>
            </a:endParaRPr>
          </a:p>
          <a:p>
            <a:pPr fontAlgn="base">
              <a:lnSpc>
                <a:spcPct val="90000"/>
              </a:lnSpc>
              <a:spcBef>
                <a:spcPct val="0"/>
              </a:spcBef>
              <a:spcAft>
                <a:spcPts val="600"/>
              </a:spcAft>
              <a:buClrTx/>
              <a:buSzTx/>
              <a:buNone/>
            </a:pPr>
            <a:r>
              <a:rPr lang="it-IT" altLang="it-IT" sz="2400" b="1" dirty="0">
                <a:latin typeface="+mn-lt"/>
              </a:rPr>
              <a:t>Oltre al danno diretto sul tessuto irradiato, al quadro patologico concorre il danno indiretto a carico dei vasi sanguigni e la stimolazione della matrice connettivale</a:t>
            </a:r>
          </a:p>
          <a:p>
            <a:pPr fontAlgn="base">
              <a:lnSpc>
                <a:spcPct val="90000"/>
              </a:lnSpc>
              <a:spcBef>
                <a:spcPct val="0"/>
              </a:spcBef>
              <a:spcAft>
                <a:spcPts val="600"/>
              </a:spcAft>
              <a:buClrTx/>
              <a:buSzTx/>
              <a:buNone/>
            </a:pPr>
            <a:endParaRPr lang="en-US" altLang="it-IT" sz="2400" b="1" dirty="0">
              <a:latin typeface="+mn-lt"/>
            </a:endParaRPr>
          </a:p>
        </p:txBody>
      </p:sp>
    </p:spTree>
    <p:extLst>
      <p:ext uri="{BB962C8B-B14F-4D97-AF65-F5344CB8AC3E}">
        <p14:creationId xmlns:p14="http://schemas.microsoft.com/office/powerpoint/2010/main" val="2059279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1A3BFE-C158-C908-2A2D-FA83F8767FF1}"/>
            </a:ext>
          </a:extLst>
        </p:cNvPr>
        <p:cNvGrpSpPr/>
        <p:nvPr/>
      </p:nvGrpSpPr>
      <p:grpSpPr>
        <a:xfrm>
          <a:off x="0" y="0"/>
          <a:ext cx="0" cy="0"/>
          <a:chOff x="0" y="0"/>
          <a:chExt cx="0" cy="0"/>
        </a:xfrm>
      </p:grpSpPr>
      <p:sp useBgFill="1">
        <p:nvSpPr>
          <p:cNvPr id="38920" name="Rectangle 38919">
            <a:extLst>
              <a:ext uri="{FF2B5EF4-FFF2-40B4-BE49-F238E27FC236}">
                <a16:creationId xmlns:a16="http://schemas.microsoft.com/office/drawing/2014/main" id="{CFEBCFDD-93A6-BB45-600C-186E6D6ED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922" name="Rectangle 38921">
            <a:extLst>
              <a:ext uri="{FF2B5EF4-FFF2-40B4-BE49-F238E27FC236}">
                <a16:creationId xmlns:a16="http://schemas.microsoft.com/office/drawing/2014/main" id="{075C6C12-145D-EDB4-3A5E-905C2A0CA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4" name="Rectangle 38923">
            <a:extLst>
              <a:ext uri="{FF2B5EF4-FFF2-40B4-BE49-F238E27FC236}">
                <a16:creationId xmlns:a16="http://schemas.microsoft.com/office/drawing/2014/main" id="{E99F6CB5-71CF-2A91-5E5C-7F8CBDCB33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6" name="Rectangle 38925">
            <a:extLst>
              <a:ext uri="{FF2B5EF4-FFF2-40B4-BE49-F238E27FC236}">
                <a16:creationId xmlns:a16="http://schemas.microsoft.com/office/drawing/2014/main" id="{44985249-A7F1-4FD3-0387-2DAFA2E0FF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8" name="Rectangle 38927">
            <a:extLst>
              <a:ext uri="{FF2B5EF4-FFF2-40B4-BE49-F238E27FC236}">
                <a16:creationId xmlns:a16="http://schemas.microsoft.com/office/drawing/2014/main" id="{DB7A97AF-A9B6-D67F-7E5D-C06070D39C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30" name="Freeform: Shape 38929">
            <a:extLst>
              <a:ext uri="{FF2B5EF4-FFF2-40B4-BE49-F238E27FC236}">
                <a16:creationId xmlns:a16="http://schemas.microsoft.com/office/drawing/2014/main" id="{AC4A9BF6-0392-6D4C-E4EB-7790930897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932" name="Rectangle 38931">
            <a:extLst>
              <a:ext uri="{FF2B5EF4-FFF2-40B4-BE49-F238E27FC236}">
                <a16:creationId xmlns:a16="http://schemas.microsoft.com/office/drawing/2014/main" id="{6D6C5276-518A-8C01-6C8E-C9615E045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4" name="Text Box 1028">
            <a:extLst>
              <a:ext uri="{FF2B5EF4-FFF2-40B4-BE49-F238E27FC236}">
                <a16:creationId xmlns:a16="http://schemas.microsoft.com/office/drawing/2014/main" id="{8BF10067-2F43-9EA7-7220-43E1E532A4E8}"/>
              </a:ext>
            </a:extLst>
          </p:cNvPr>
          <p:cNvSpPr txBox="1">
            <a:spLocks noChangeArrowheads="1"/>
          </p:cNvSpPr>
          <p:nvPr/>
        </p:nvSpPr>
        <p:spPr bwMode="auto">
          <a:xfrm>
            <a:off x="258184" y="1343633"/>
            <a:ext cx="4143521" cy="40649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4800" b="1" kern="1200" dirty="0" err="1">
                <a:solidFill>
                  <a:srgbClr val="FFFFFF"/>
                </a:solidFill>
                <a:latin typeface="+mj-lt"/>
                <a:ea typeface="+mj-ea"/>
                <a:cs typeface="+mj-cs"/>
              </a:rPr>
              <a:t>Effetti</a:t>
            </a:r>
            <a:r>
              <a:rPr lang="en-US" altLang="it-IT" sz="4800" b="1" kern="1200" dirty="0">
                <a:solidFill>
                  <a:srgbClr val="FFFFFF"/>
                </a:solidFill>
                <a:latin typeface="+mj-lt"/>
                <a:ea typeface="+mj-ea"/>
                <a:cs typeface="+mj-cs"/>
              </a:rPr>
              <a:t>  </a:t>
            </a:r>
            <a:r>
              <a:rPr lang="en-US" altLang="it-IT" sz="4800" b="1" kern="1200" dirty="0" err="1">
                <a:solidFill>
                  <a:srgbClr val="FFFFFF"/>
                </a:solidFill>
                <a:latin typeface="+mj-lt"/>
                <a:ea typeface="+mj-ea"/>
                <a:cs typeface="+mj-cs"/>
              </a:rPr>
              <a:t>già</a:t>
            </a:r>
            <a:r>
              <a:rPr lang="en-US" altLang="it-IT" sz="4800" b="1" kern="1200" dirty="0">
                <a:solidFill>
                  <a:srgbClr val="FFFFFF"/>
                </a:solidFill>
                <a:latin typeface="+mj-lt"/>
                <a:ea typeface="+mj-ea"/>
                <a:cs typeface="+mj-cs"/>
              </a:rPr>
              <a:t> “</a:t>
            </a:r>
            <a:r>
              <a:rPr lang="en-US" altLang="it-IT" sz="4800" b="1" kern="1200" dirty="0" err="1">
                <a:solidFill>
                  <a:srgbClr val="FFFFFF"/>
                </a:solidFill>
                <a:latin typeface="+mj-lt"/>
                <a:ea typeface="+mj-ea"/>
                <a:cs typeface="+mj-cs"/>
              </a:rPr>
              <a:t>deterministici</a:t>
            </a:r>
            <a:r>
              <a:rPr lang="en-US" altLang="it-IT" sz="4800" b="1" kern="1200" dirty="0">
                <a:solidFill>
                  <a:srgbClr val="FFFFFF"/>
                </a:solidFill>
                <a:latin typeface="+mj-lt"/>
                <a:ea typeface="+mj-ea"/>
                <a:cs typeface="+mj-cs"/>
              </a:rPr>
              <a:t>” delle </a:t>
            </a:r>
            <a:r>
              <a:rPr lang="en-US" altLang="it-IT" sz="4800" b="1" kern="1200" dirty="0" err="1">
                <a:solidFill>
                  <a:srgbClr val="FFFFFF"/>
                </a:solidFill>
                <a:latin typeface="+mj-lt"/>
                <a:ea typeface="+mj-ea"/>
                <a:cs typeface="+mj-cs"/>
              </a:rPr>
              <a:t>radiazioni</a:t>
            </a:r>
            <a:r>
              <a:rPr lang="en-US" altLang="it-IT" sz="4800" b="1" kern="1200" dirty="0">
                <a:solidFill>
                  <a:srgbClr val="FFFFFF"/>
                </a:solidFill>
                <a:latin typeface="+mj-lt"/>
                <a:ea typeface="+mj-ea"/>
                <a:cs typeface="+mj-cs"/>
              </a:rPr>
              <a:t> </a:t>
            </a:r>
            <a:r>
              <a:rPr lang="en-US" altLang="it-IT" sz="4800" b="1" kern="1200" dirty="0" err="1">
                <a:solidFill>
                  <a:srgbClr val="FFFFFF"/>
                </a:solidFill>
                <a:latin typeface="+mj-lt"/>
                <a:ea typeface="+mj-ea"/>
                <a:cs typeface="+mj-cs"/>
              </a:rPr>
              <a:t>ionizzanti</a:t>
            </a:r>
            <a:endParaRPr lang="en-US" altLang="it-IT" sz="4800" b="1" kern="1200" dirty="0">
              <a:solidFill>
                <a:srgbClr val="FFFFFF"/>
              </a:solidFill>
              <a:latin typeface="+mj-lt"/>
              <a:ea typeface="+mj-ea"/>
              <a:cs typeface="+mj-cs"/>
            </a:endParaRPr>
          </a:p>
        </p:txBody>
      </p:sp>
      <p:sp>
        <p:nvSpPr>
          <p:cNvPr id="38915" name="Text Box 1029">
            <a:extLst>
              <a:ext uri="{FF2B5EF4-FFF2-40B4-BE49-F238E27FC236}">
                <a16:creationId xmlns:a16="http://schemas.microsoft.com/office/drawing/2014/main" id="{51E940CD-8112-11B7-0688-23A460893869}"/>
              </a:ext>
            </a:extLst>
          </p:cNvPr>
          <p:cNvSpPr txBox="1">
            <a:spLocks noChangeArrowheads="1"/>
          </p:cNvSpPr>
          <p:nvPr/>
        </p:nvSpPr>
        <p:spPr bwMode="auto">
          <a:xfrm>
            <a:off x="5772310" y="779376"/>
            <a:ext cx="7866417" cy="66552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fontAlgn="base">
              <a:lnSpc>
                <a:spcPct val="90000"/>
              </a:lnSpc>
              <a:spcBef>
                <a:spcPct val="0"/>
              </a:spcBef>
              <a:spcAft>
                <a:spcPts val="600"/>
              </a:spcAft>
              <a:buClrTx/>
              <a:buSzTx/>
              <a:buNone/>
            </a:pPr>
            <a:r>
              <a:rPr lang="it-IT" altLang="it-IT" sz="2400" b="1" dirty="0">
                <a:latin typeface="+mn-lt"/>
              </a:rPr>
              <a:t>Si riconosce che le gli effetti non stocastici (precoci e tardivi) non sono necessariamente predeterminati, bensì essi possono essere modificati dopo l’insulto della radiazione, mediante l'intervento di diversi modificatori della risposta biologica. </a:t>
            </a:r>
          </a:p>
          <a:p>
            <a:pPr fontAlgn="base">
              <a:lnSpc>
                <a:spcPct val="90000"/>
              </a:lnSpc>
              <a:spcBef>
                <a:spcPct val="0"/>
              </a:spcBef>
              <a:spcAft>
                <a:spcPts val="600"/>
              </a:spcAft>
              <a:buClrTx/>
              <a:buSzTx/>
              <a:buNone/>
            </a:pPr>
            <a:endParaRPr lang="it-IT" altLang="it-IT" sz="2400" b="1" dirty="0">
              <a:latin typeface="+mn-lt"/>
            </a:endParaRPr>
          </a:p>
          <a:p>
            <a:pPr fontAlgn="base">
              <a:lnSpc>
                <a:spcPct val="90000"/>
              </a:lnSpc>
              <a:spcBef>
                <a:spcPct val="0"/>
              </a:spcBef>
              <a:spcAft>
                <a:spcPts val="600"/>
              </a:spcAft>
              <a:buClrTx/>
              <a:buSzTx/>
              <a:buNone/>
            </a:pPr>
            <a:r>
              <a:rPr lang="it-IT" altLang="it-IT" sz="2400" b="1" dirty="0">
                <a:latin typeface="+mn-lt"/>
              </a:rPr>
              <a:t>Quindi si considera più appropriato fare riferimento a questi effetti come reazioni (precoci o tardive) del tessuto o dell'organo e non come effetti deterministici</a:t>
            </a:r>
          </a:p>
          <a:p>
            <a:pPr fontAlgn="base">
              <a:lnSpc>
                <a:spcPct val="90000"/>
              </a:lnSpc>
              <a:spcBef>
                <a:spcPct val="0"/>
              </a:spcBef>
              <a:spcAft>
                <a:spcPts val="600"/>
              </a:spcAft>
              <a:buClrTx/>
              <a:buSzTx/>
              <a:buNone/>
            </a:pPr>
            <a:endParaRPr lang="en-US" altLang="it-IT" sz="2400" b="1" dirty="0">
              <a:latin typeface="+mn-lt"/>
            </a:endParaRPr>
          </a:p>
        </p:txBody>
      </p:sp>
    </p:spTree>
    <p:extLst>
      <p:ext uri="{BB962C8B-B14F-4D97-AF65-F5344CB8AC3E}">
        <p14:creationId xmlns:p14="http://schemas.microsoft.com/office/powerpoint/2010/main" val="4217067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DD8C27-9E25-21AA-469C-5E4B3A5D2530}"/>
            </a:ext>
          </a:extLst>
        </p:cNvPr>
        <p:cNvGrpSpPr/>
        <p:nvPr/>
      </p:nvGrpSpPr>
      <p:grpSpPr>
        <a:xfrm>
          <a:off x="0" y="0"/>
          <a:ext cx="0" cy="0"/>
          <a:chOff x="0" y="0"/>
          <a:chExt cx="0" cy="0"/>
        </a:xfrm>
      </p:grpSpPr>
      <p:sp useBgFill="1">
        <p:nvSpPr>
          <p:cNvPr id="38920" name="Rectangle 38919">
            <a:extLst>
              <a:ext uri="{FF2B5EF4-FFF2-40B4-BE49-F238E27FC236}">
                <a16:creationId xmlns:a16="http://schemas.microsoft.com/office/drawing/2014/main" id="{2A03B1D9-F963-AD20-E310-0CB00CE12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922" name="Rectangle 38921">
            <a:extLst>
              <a:ext uri="{FF2B5EF4-FFF2-40B4-BE49-F238E27FC236}">
                <a16:creationId xmlns:a16="http://schemas.microsoft.com/office/drawing/2014/main" id="{E3AD7D21-29D0-696A-29F9-577C53974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4" name="Rectangle 38923">
            <a:extLst>
              <a:ext uri="{FF2B5EF4-FFF2-40B4-BE49-F238E27FC236}">
                <a16:creationId xmlns:a16="http://schemas.microsoft.com/office/drawing/2014/main" id="{94D9DB76-4772-E951-DE90-B821F8F97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6" name="Rectangle 38925">
            <a:extLst>
              <a:ext uri="{FF2B5EF4-FFF2-40B4-BE49-F238E27FC236}">
                <a16:creationId xmlns:a16="http://schemas.microsoft.com/office/drawing/2014/main" id="{9693F9EF-EB6A-A0F2-266E-A69B1BC0F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8" name="Rectangle 38927">
            <a:extLst>
              <a:ext uri="{FF2B5EF4-FFF2-40B4-BE49-F238E27FC236}">
                <a16:creationId xmlns:a16="http://schemas.microsoft.com/office/drawing/2014/main" id="{84F443EB-B9DE-7B7D-64E0-3003036AB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30" name="Freeform: Shape 38929">
            <a:extLst>
              <a:ext uri="{FF2B5EF4-FFF2-40B4-BE49-F238E27FC236}">
                <a16:creationId xmlns:a16="http://schemas.microsoft.com/office/drawing/2014/main" id="{E1E9E704-1558-1D83-7BB5-63FA33C7E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932" name="Rectangle 38931">
            <a:extLst>
              <a:ext uri="{FF2B5EF4-FFF2-40B4-BE49-F238E27FC236}">
                <a16:creationId xmlns:a16="http://schemas.microsoft.com/office/drawing/2014/main" id="{F27445ED-C571-6405-B319-BD3459B8C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4" name="Text Box 1028">
            <a:extLst>
              <a:ext uri="{FF2B5EF4-FFF2-40B4-BE49-F238E27FC236}">
                <a16:creationId xmlns:a16="http://schemas.microsoft.com/office/drawing/2014/main" id="{3089042A-94EB-96C7-1F2F-76C3C36DD41A}"/>
              </a:ext>
            </a:extLst>
          </p:cNvPr>
          <p:cNvSpPr txBox="1">
            <a:spLocks noChangeArrowheads="1"/>
          </p:cNvSpPr>
          <p:nvPr/>
        </p:nvSpPr>
        <p:spPr bwMode="auto">
          <a:xfrm>
            <a:off x="560066" y="704226"/>
            <a:ext cx="3841639" cy="40649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4800" b="1" kern="1200" dirty="0" err="1">
                <a:solidFill>
                  <a:srgbClr val="FFFFFF"/>
                </a:solidFill>
                <a:latin typeface="+mj-lt"/>
                <a:ea typeface="+mj-ea"/>
                <a:cs typeface="+mj-cs"/>
              </a:rPr>
              <a:t>Effetti</a:t>
            </a:r>
            <a:r>
              <a:rPr lang="en-US" altLang="it-IT" sz="4800" b="1" kern="1200" dirty="0">
                <a:solidFill>
                  <a:srgbClr val="FFFFFF"/>
                </a:solidFill>
                <a:latin typeface="+mj-lt"/>
                <a:ea typeface="+mj-ea"/>
                <a:cs typeface="+mj-cs"/>
              </a:rPr>
              <a:t> </a:t>
            </a:r>
            <a:r>
              <a:rPr lang="en-US" altLang="it-IT" sz="4800" b="1" kern="1200" dirty="0" err="1">
                <a:solidFill>
                  <a:srgbClr val="FFFFFF"/>
                </a:solidFill>
                <a:latin typeface="+mj-lt"/>
                <a:ea typeface="+mj-ea"/>
                <a:cs typeface="+mj-cs"/>
              </a:rPr>
              <a:t>deterministici</a:t>
            </a:r>
            <a:r>
              <a:rPr lang="en-US" altLang="it-IT" sz="4800" b="1" kern="1200" dirty="0">
                <a:solidFill>
                  <a:srgbClr val="FFFFFF"/>
                </a:solidFill>
                <a:latin typeface="+mj-lt"/>
                <a:ea typeface="+mj-ea"/>
                <a:cs typeface="+mj-cs"/>
              </a:rPr>
              <a:t> delle </a:t>
            </a:r>
            <a:r>
              <a:rPr lang="en-US" altLang="it-IT" sz="4800" b="1" kern="1200" dirty="0" err="1">
                <a:solidFill>
                  <a:srgbClr val="FFFFFF"/>
                </a:solidFill>
                <a:latin typeface="+mj-lt"/>
                <a:ea typeface="+mj-ea"/>
                <a:cs typeface="+mj-cs"/>
              </a:rPr>
              <a:t>radiazioni</a:t>
            </a:r>
            <a:r>
              <a:rPr lang="en-US" altLang="it-IT" sz="4800" b="1" kern="1200" dirty="0">
                <a:solidFill>
                  <a:srgbClr val="FFFFFF"/>
                </a:solidFill>
                <a:latin typeface="+mj-lt"/>
                <a:ea typeface="+mj-ea"/>
                <a:cs typeface="+mj-cs"/>
              </a:rPr>
              <a:t> </a:t>
            </a:r>
            <a:r>
              <a:rPr lang="en-US" altLang="it-IT" sz="4800" b="1" kern="1200" dirty="0" err="1">
                <a:solidFill>
                  <a:srgbClr val="FFFFFF"/>
                </a:solidFill>
                <a:latin typeface="+mj-lt"/>
                <a:ea typeface="+mj-ea"/>
                <a:cs typeface="+mj-cs"/>
              </a:rPr>
              <a:t>ionizzanti</a:t>
            </a:r>
            <a:endParaRPr lang="en-US" altLang="it-IT" sz="4800" b="1" kern="1200" dirty="0">
              <a:solidFill>
                <a:srgbClr val="FFFFFF"/>
              </a:solidFill>
              <a:latin typeface="+mj-lt"/>
              <a:ea typeface="+mj-ea"/>
              <a:cs typeface="+mj-cs"/>
            </a:endParaRPr>
          </a:p>
        </p:txBody>
      </p:sp>
      <p:pic>
        <p:nvPicPr>
          <p:cNvPr id="3" name="Immagine 2">
            <a:extLst>
              <a:ext uri="{FF2B5EF4-FFF2-40B4-BE49-F238E27FC236}">
                <a16:creationId xmlns:a16="http://schemas.microsoft.com/office/drawing/2014/main" id="{4A6E6C9B-D6CE-CACC-FB76-F2166CD8965C}"/>
              </a:ext>
            </a:extLst>
          </p:cNvPr>
          <p:cNvPicPr>
            <a:picLocks noChangeAspect="1"/>
          </p:cNvPicPr>
          <p:nvPr/>
        </p:nvPicPr>
        <p:blipFill>
          <a:blip r:embed="rId2"/>
          <a:stretch>
            <a:fillRect/>
          </a:stretch>
        </p:blipFill>
        <p:spPr>
          <a:xfrm>
            <a:off x="5713674" y="1705355"/>
            <a:ext cx="7716327" cy="4296375"/>
          </a:xfrm>
          <a:prstGeom prst="rect">
            <a:avLst/>
          </a:prstGeom>
        </p:spPr>
      </p:pic>
    </p:spTree>
    <p:extLst>
      <p:ext uri="{BB962C8B-B14F-4D97-AF65-F5344CB8AC3E}">
        <p14:creationId xmlns:p14="http://schemas.microsoft.com/office/powerpoint/2010/main" val="2777179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227176-2594-132A-9873-F8DBAB4D7354}"/>
            </a:ext>
          </a:extLst>
        </p:cNvPr>
        <p:cNvGrpSpPr/>
        <p:nvPr/>
      </p:nvGrpSpPr>
      <p:grpSpPr>
        <a:xfrm>
          <a:off x="0" y="0"/>
          <a:ext cx="0" cy="0"/>
          <a:chOff x="0" y="0"/>
          <a:chExt cx="0" cy="0"/>
        </a:xfrm>
      </p:grpSpPr>
      <p:sp useBgFill="1">
        <p:nvSpPr>
          <p:cNvPr id="38920" name="Rectangle 38919">
            <a:extLst>
              <a:ext uri="{FF2B5EF4-FFF2-40B4-BE49-F238E27FC236}">
                <a16:creationId xmlns:a16="http://schemas.microsoft.com/office/drawing/2014/main" id="{14FB9F58-800A-399C-777F-6D5C420D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922" name="Rectangle 38921">
            <a:extLst>
              <a:ext uri="{FF2B5EF4-FFF2-40B4-BE49-F238E27FC236}">
                <a16:creationId xmlns:a16="http://schemas.microsoft.com/office/drawing/2014/main" id="{06D3CCAF-509A-6E5C-3D40-FDD0D2573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4" name="Rectangle 38923">
            <a:extLst>
              <a:ext uri="{FF2B5EF4-FFF2-40B4-BE49-F238E27FC236}">
                <a16:creationId xmlns:a16="http://schemas.microsoft.com/office/drawing/2014/main" id="{02B16210-3B93-942D-6BB4-0AB226FE3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6" name="Rectangle 38925">
            <a:extLst>
              <a:ext uri="{FF2B5EF4-FFF2-40B4-BE49-F238E27FC236}">
                <a16:creationId xmlns:a16="http://schemas.microsoft.com/office/drawing/2014/main" id="{6A83F6F2-15B0-1CA7-02D4-9E35EFCD7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8" name="Rectangle 38927">
            <a:extLst>
              <a:ext uri="{FF2B5EF4-FFF2-40B4-BE49-F238E27FC236}">
                <a16:creationId xmlns:a16="http://schemas.microsoft.com/office/drawing/2014/main" id="{14071450-9C85-DE7D-6C72-E0AD88112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30" name="Freeform: Shape 38929">
            <a:extLst>
              <a:ext uri="{FF2B5EF4-FFF2-40B4-BE49-F238E27FC236}">
                <a16:creationId xmlns:a16="http://schemas.microsoft.com/office/drawing/2014/main" id="{C3329AA8-0E97-64E0-7859-3C7D90E92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932" name="Rectangle 38931">
            <a:extLst>
              <a:ext uri="{FF2B5EF4-FFF2-40B4-BE49-F238E27FC236}">
                <a16:creationId xmlns:a16="http://schemas.microsoft.com/office/drawing/2014/main" id="{D557D341-6E94-16C7-C466-06B8AF4EA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4" name="Text Box 1028">
            <a:extLst>
              <a:ext uri="{FF2B5EF4-FFF2-40B4-BE49-F238E27FC236}">
                <a16:creationId xmlns:a16="http://schemas.microsoft.com/office/drawing/2014/main" id="{A78C02DD-060B-AA6C-680D-21AA524CE16E}"/>
              </a:ext>
            </a:extLst>
          </p:cNvPr>
          <p:cNvSpPr txBox="1">
            <a:spLocks noChangeArrowheads="1"/>
          </p:cNvSpPr>
          <p:nvPr/>
        </p:nvSpPr>
        <p:spPr bwMode="auto">
          <a:xfrm>
            <a:off x="560066" y="704226"/>
            <a:ext cx="3841639" cy="40649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4800" b="1" kern="1200" dirty="0" err="1">
                <a:solidFill>
                  <a:srgbClr val="FFFFFF"/>
                </a:solidFill>
                <a:latin typeface="+mj-lt"/>
                <a:ea typeface="+mj-ea"/>
                <a:cs typeface="+mj-cs"/>
              </a:rPr>
              <a:t>Effetti</a:t>
            </a:r>
            <a:r>
              <a:rPr lang="en-US" altLang="it-IT" sz="4800" b="1" kern="1200" dirty="0">
                <a:solidFill>
                  <a:srgbClr val="FFFFFF"/>
                </a:solidFill>
                <a:latin typeface="+mj-lt"/>
                <a:ea typeface="+mj-ea"/>
                <a:cs typeface="+mj-cs"/>
              </a:rPr>
              <a:t> </a:t>
            </a:r>
            <a:r>
              <a:rPr lang="en-US" altLang="it-IT" sz="4800" b="1" kern="1200" dirty="0" err="1">
                <a:solidFill>
                  <a:srgbClr val="FFFFFF"/>
                </a:solidFill>
                <a:latin typeface="+mj-lt"/>
                <a:ea typeface="+mj-ea"/>
                <a:cs typeface="+mj-cs"/>
              </a:rPr>
              <a:t>deterministici</a:t>
            </a:r>
            <a:r>
              <a:rPr lang="en-US" altLang="it-IT" sz="4800" b="1" kern="1200" dirty="0">
                <a:solidFill>
                  <a:srgbClr val="FFFFFF"/>
                </a:solidFill>
                <a:latin typeface="+mj-lt"/>
                <a:ea typeface="+mj-ea"/>
                <a:cs typeface="+mj-cs"/>
              </a:rPr>
              <a:t> delle </a:t>
            </a:r>
            <a:r>
              <a:rPr lang="en-US" altLang="it-IT" sz="4800" b="1" kern="1200" dirty="0" err="1">
                <a:solidFill>
                  <a:srgbClr val="FFFFFF"/>
                </a:solidFill>
                <a:latin typeface="+mj-lt"/>
                <a:ea typeface="+mj-ea"/>
                <a:cs typeface="+mj-cs"/>
              </a:rPr>
              <a:t>radiazioni</a:t>
            </a:r>
            <a:r>
              <a:rPr lang="en-US" altLang="it-IT" sz="4800" b="1" kern="1200" dirty="0">
                <a:solidFill>
                  <a:srgbClr val="FFFFFF"/>
                </a:solidFill>
                <a:latin typeface="+mj-lt"/>
                <a:ea typeface="+mj-ea"/>
                <a:cs typeface="+mj-cs"/>
              </a:rPr>
              <a:t> </a:t>
            </a:r>
            <a:r>
              <a:rPr lang="en-US" altLang="it-IT" sz="4800" b="1" kern="1200" dirty="0" err="1">
                <a:solidFill>
                  <a:srgbClr val="FFFFFF"/>
                </a:solidFill>
                <a:latin typeface="+mj-lt"/>
                <a:ea typeface="+mj-ea"/>
                <a:cs typeface="+mj-cs"/>
              </a:rPr>
              <a:t>ionizzanti</a:t>
            </a:r>
            <a:endParaRPr lang="en-US" altLang="it-IT" sz="4800" b="1" kern="1200" dirty="0">
              <a:solidFill>
                <a:srgbClr val="FFFFFF"/>
              </a:solidFill>
              <a:latin typeface="+mj-lt"/>
              <a:ea typeface="+mj-ea"/>
              <a:cs typeface="+mj-cs"/>
            </a:endParaRPr>
          </a:p>
        </p:txBody>
      </p:sp>
      <p:pic>
        <p:nvPicPr>
          <p:cNvPr id="4" name="Immagine 3">
            <a:extLst>
              <a:ext uri="{FF2B5EF4-FFF2-40B4-BE49-F238E27FC236}">
                <a16:creationId xmlns:a16="http://schemas.microsoft.com/office/drawing/2014/main" id="{E9A95C65-2A0F-D304-7F5A-D9C10DE08B91}"/>
              </a:ext>
            </a:extLst>
          </p:cNvPr>
          <p:cNvPicPr>
            <a:picLocks noChangeAspect="1"/>
          </p:cNvPicPr>
          <p:nvPr/>
        </p:nvPicPr>
        <p:blipFill>
          <a:blip r:embed="rId2"/>
          <a:stretch>
            <a:fillRect/>
          </a:stretch>
        </p:blipFill>
        <p:spPr>
          <a:xfrm>
            <a:off x="5781920" y="2083050"/>
            <a:ext cx="7735380" cy="4039164"/>
          </a:xfrm>
          <a:prstGeom prst="rect">
            <a:avLst/>
          </a:prstGeom>
        </p:spPr>
      </p:pic>
    </p:spTree>
    <p:extLst>
      <p:ext uri="{BB962C8B-B14F-4D97-AF65-F5344CB8AC3E}">
        <p14:creationId xmlns:p14="http://schemas.microsoft.com/office/powerpoint/2010/main" val="1521172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4CA744-E6C8-724E-761B-81E30691BB15}"/>
            </a:ext>
          </a:extLst>
        </p:cNvPr>
        <p:cNvGrpSpPr/>
        <p:nvPr/>
      </p:nvGrpSpPr>
      <p:grpSpPr>
        <a:xfrm>
          <a:off x="0" y="0"/>
          <a:ext cx="0" cy="0"/>
          <a:chOff x="0" y="0"/>
          <a:chExt cx="0" cy="0"/>
        </a:xfrm>
      </p:grpSpPr>
      <p:sp useBgFill="1">
        <p:nvSpPr>
          <p:cNvPr id="38937" name="Rectangle 38936">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8939" name="Rectangle 38938">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90"/>
            <a:ext cx="14630398" cy="1891146"/>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41" name="Rectangle 38940">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8" y="42"/>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43" name="Rectangle 38942">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4" y="-6369332"/>
            <a:ext cx="1891735" cy="146304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45" name="Rectangle 38944">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520" y="1183"/>
            <a:ext cx="5164107" cy="1890553"/>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4" name="Text Box 1028">
            <a:extLst>
              <a:ext uri="{FF2B5EF4-FFF2-40B4-BE49-F238E27FC236}">
                <a16:creationId xmlns:a16="http://schemas.microsoft.com/office/drawing/2014/main" id="{508BACDB-1B87-5A09-691A-30EA7066EF8D}"/>
              </a:ext>
            </a:extLst>
          </p:cNvPr>
          <p:cNvSpPr txBox="1">
            <a:spLocks noChangeArrowheads="1"/>
          </p:cNvSpPr>
          <p:nvPr/>
        </p:nvSpPr>
        <p:spPr bwMode="auto">
          <a:xfrm>
            <a:off x="839656" y="423792"/>
            <a:ext cx="8509560" cy="107829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fontAlgn="base">
              <a:lnSpc>
                <a:spcPct val="90000"/>
              </a:lnSpc>
              <a:spcBef>
                <a:spcPct val="0"/>
              </a:spcBef>
              <a:spcAft>
                <a:spcPts val="600"/>
              </a:spcAft>
              <a:buClrTx/>
              <a:buSzTx/>
              <a:buNone/>
            </a:pPr>
            <a:r>
              <a:rPr lang="en-US" altLang="it-IT" sz="3400" b="1">
                <a:solidFill>
                  <a:srgbClr val="FFFFFF"/>
                </a:solidFill>
                <a:latin typeface="+mj-lt"/>
                <a:ea typeface="+mj-ea"/>
                <a:cs typeface="+mj-cs"/>
              </a:rPr>
              <a:t>Effetti deterministici delle radiazioni ionizzanti</a:t>
            </a:r>
          </a:p>
        </p:txBody>
      </p:sp>
      <p:pic>
        <p:nvPicPr>
          <p:cNvPr id="3" name="Immagine 2">
            <a:extLst>
              <a:ext uri="{FF2B5EF4-FFF2-40B4-BE49-F238E27FC236}">
                <a16:creationId xmlns:a16="http://schemas.microsoft.com/office/drawing/2014/main" id="{721CA8D2-A99A-E206-C829-9F68D9B980E9}"/>
              </a:ext>
            </a:extLst>
          </p:cNvPr>
          <p:cNvPicPr>
            <a:picLocks noChangeAspect="1"/>
          </p:cNvPicPr>
          <p:nvPr/>
        </p:nvPicPr>
        <p:blipFill>
          <a:blip r:embed="rId2"/>
          <a:stretch>
            <a:fillRect/>
          </a:stretch>
        </p:blipFill>
        <p:spPr>
          <a:xfrm>
            <a:off x="858897" y="3284551"/>
            <a:ext cx="6157306" cy="3463484"/>
          </a:xfrm>
          <a:prstGeom prst="rect">
            <a:avLst/>
          </a:prstGeom>
        </p:spPr>
      </p:pic>
      <p:pic>
        <p:nvPicPr>
          <p:cNvPr id="4" name="Immagine 3">
            <a:extLst>
              <a:ext uri="{FF2B5EF4-FFF2-40B4-BE49-F238E27FC236}">
                <a16:creationId xmlns:a16="http://schemas.microsoft.com/office/drawing/2014/main" id="{1DD99A0F-DF7F-4669-88E5-2F9BD0E76ECA}"/>
              </a:ext>
            </a:extLst>
          </p:cNvPr>
          <p:cNvPicPr>
            <a:picLocks noChangeAspect="1"/>
          </p:cNvPicPr>
          <p:nvPr/>
        </p:nvPicPr>
        <p:blipFill>
          <a:blip r:embed="rId3"/>
          <a:stretch>
            <a:fillRect/>
          </a:stretch>
        </p:blipFill>
        <p:spPr>
          <a:xfrm>
            <a:off x="7614198" y="2843447"/>
            <a:ext cx="6157304" cy="4433259"/>
          </a:xfrm>
          <a:prstGeom prst="rect">
            <a:avLst/>
          </a:prstGeom>
        </p:spPr>
      </p:pic>
    </p:spTree>
    <p:extLst>
      <p:ext uri="{BB962C8B-B14F-4D97-AF65-F5344CB8AC3E}">
        <p14:creationId xmlns:p14="http://schemas.microsoft.com/office/powerpoint/2010/main" val="654247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3544" name="Rectangle 19354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3546" name="Rectangle 19354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548" name="Rectangle 19354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550" name="Rectangle 19354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552" name="Rectangle 19355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554" name="Freeform: Shape 19355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3556" name="Rectangle 19355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538" name="Rectangle 2">
            <a:extLst>
              <a:ext uri="{FF2B5EF4-FFF2-40B4-BE49-F238E27FC236}">
                <a16:creationId xmlns:a16="http://schemas.microsoft.com/office/drawing/2014/main" id="{C1157AAD-EF2B-E7E1-DFD3-1BFF372CF28C}"/>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b="0" kern="1200">
                <a:solidFill>
                  <a:srgbClr val="FFFFFF"/>
                </a:solidFill>
                <a:latin typeface="+mj-lt"/>
                <a:ea typeface="+mj-ea"/>
                <a:cs typeface="+mj-cs"/>
              </a:rPr>
              <a:t>Reazioni tissutali</a:t>
            </a:r>
          </a:p>
        </p:txBody>
      </p:sp>
      <p:sp>
        <p:nvSpPr>
          <p:cNvPr id="193539" name="Rectangle 3">
            <a:extLst>
              <a:ext uri="{FF2B5EF4-FFF2-40B4-BE49-F238E27FC236}">
                <a16:creationId xmlns:a16="http://schemas.microsoft.com/office/drawing/2014/main" id="{B459C62C-453B-6272-76D7-1258E47CCA80}"/>
              </a:ext>
            </a:extLst>
          </p:cNvPr>
          <p:cNvSpPr>
            <a:spLocks noGrp="1" noChangeArrowheads="1"/>
          </p:cNvSpPr>
          <p:nvPr>
            <p:ph type="body"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altLang="it-IT" sz="2400" b="1"/>
              <a:t>Compaiono solo al </a:t>
            </a:r>
            <a:r>
              <a:rPr lang="en-US" altLang="it-IT" sz="2400" b="1" u="sng"/>
              <a:t>superamento di una dose-soglia</a:t>
            </a:r>
            <a:r>
              <a:rPr lang="en-US" altLang="it-IT" sz="2400" b="1"/>
              <a:t> caratteristica di ogni effetto e per ogni tessuto;</a:t>
            </a:r>
          </a:p>
          <a:p>
            <a:pPr indent="-228600">
              <a:lnSpc>
                <a:spcPct val="90000"/>
              </a:lnSpc>
              <a:defRPr/>
            </a:pPr>
            <a:endParaRPr lang="en-US" altLang="it-IT" sz="2400" b="1"/>
          </a:p>
          <a:p>
            <a:pPr indent="-228600">
              <a:lnSpc>
                <a:spcPct val="90000"/>
              </a:lnSpc>
              <a:defRPr/>
            </a:pPr>
            <a:r>
              <a:rPr lang="en-US" altLang="it-IT" sz="2400" b="1"/>
              <a:t>Il superamento della dose-soglia comporta l’insorgenza dell’effetto in una percentuale costante di irradiati, sia pure in funzione della variabilità individuale</a:t>
            </a:r>
          </a:p>
          <a:p>
            <a:pPr indent="-228600">
              <a:lnSpc>
                <a:spcPct val="90000"/>
              </a:lnSpc>
              <a:defRPr/>
            </a:pPr>
            <a:endParaRPr lang="en-US" altLang="it-IT" sz="2400" b="1"/>
          </a:p>
          <a:p>
            <a:pPr indent="-228600">
              <a:lnSpc>
                <a:spcPct val="90000"/>
              </a:lnSpc>
              <a:defRPr/>
            </a:pPr>
            <a:r>
              <a:rPr lang="en-US" altLang="it-IT" sz="2400" b="1"/>
              <a:t>Il periodo di latenza è solitamente breve (giorni, settimane), talvolta l’insorgenza è tardiva (anni)</a:t>
            </a:r>
          </a:p>
          <a:p>
            <a:pPr indent="-228600">
              <a:lnSpc>
                <a:spcPct val="90000"/>
              </a:lnSpc>
              <a:defRPr/>
            </a:pPr>
            <a:endParaRPr lang="en-US" altLang="it-IT" sz="2400" b="1"/>
          </a:p>
          <a:p>
            <a:pPr indent="-228600">
              <a:lnSpc>
                <a:spcPct val="90000"/>
              </a:lnSpc>
              <a:defRPr/>
            </a:pPr>
            <a:r>
              <a:rPr lang="en-US" altLang="it-IT" sz="2400" b="1"/>
              <a:t>La probabilità e la gravità delle manifestazioni cliniche aumenta proporzionalmente alla dose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309F7E1-61FD-B2C2-4C52-3ED87A3C7E91}"/>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a:solidFill>
                  <a:srgbClr val="FFFFFF"/>
                </a:solidFill>
                <a:latin typeface="+mj-lt"/>
                <a:ea typeface="+mj-ea"/>
                <a:cs typeface="+mj-cs"/>
              </a:rPr>
              <a:t>Concetto di soglia di effetto</a:t>
            </a:r>
          </a:p>
        </p:txBody>
      </p:sp>
      <p:sp>
        <p:nvSpPr>
          <p:cNvPr id="3" name="Segnaposto contenuto 2">
            <a:extLst>
              <a:ext uri="{FF2B5EF4-FFF2-40B4-BE49-F238E27FC236}">
                <a16:creationId xmlns:a16="http://schemas.microsoft.com/office/drawing/2014/main" id="{1859821C-D130-7562-DD52-D54F91E85F87}"/>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marL="0" indent="-228600">
              <a:lnSpc>
                <a:spcPct val="90000"/>
              </a:lnSpc>
              <a:defRPr/>
            </a:pPr>
            <a:r>
              <a:rPr lang="en-US" sz="2400" dirty="0"/>
              <a:t>Il </a:t>
            </a:r>
            <a:r>
              <a:rPr lang="en-US" sz="2400" dirty="0" err="1"/>
              <a:t>concetto</a:t>
            </a:r>
            <a:r>
              <a:rPr lang="en-US" sz="2400" dirty="0"/>
              <a:t> di </a:t>
            </a:r>
            <a:r>
              <a:rPr lang="en-US" sz="2400" dirty="0" err="1"/>
              <a:t>soglia</a:t>
            </a:r>
            <a:r>
              <a:rPr lang="en-US" sz="2400" dirty="0"/>
              <a:t> </a:t>
            </a:r>
            <a:r>
              <a:rPr lang="en-US" sz="2400" dirty="0" err="1"/>
              <a:t>oltre</a:t>
            </a:r>
            <a:r>
              <a:rPr lang="en-US" sz="2400" dirty="0"/>
              <a:t> </a:t>
            </a:r>
            <a:r>
              <a:rPr lang="en-US" sz="2400" dirty="0" err="1"/>
              <a:t>che</a:t>
            </a:r>
            <a:r>
              <a:rPr lang="en-US" sz="2400" dirty="0"/>
              <a:t> da </a:t>
            </a:r>
            <a:r>
              <a:rPr lang="en-US" sz="2400" dirty="0" err="1"/>
              <a:t>caratteristiche</a:t>
            </a:r>
            <a:r>
              <a:rPr lang="en-US" sz="2400" dirty="0"/>
              <a:t> </a:t>
            </a:r>
            <a:r>
              <a:rPr lang="en-US" sz="2400" dirty="0" err="1"/>
              <a:t>biologiche</a:t>
            </a:r>
            <a:r>
              <a:rPr lang="en-US" sz="2400" dirty="0"/>
              <a:t> è </a:t>
            </a:r>
            <a:r>
              <a:rPr lang="en-US" sz="2400" b="1" dirty="0" err="1"/>
              <a:t>profondamente</a:t>
            </a:r>
            <a:r>
              <a:rPr lang="en-US" sz="2400" b="1" dirty="0"/>
              <a:t> </a:t>
            </a:r>
            <a:r>
              <a:rPr lang="en-US" sz="2400" b="1" dirty="0" err="1"/>
              <a:t>influenzato</a:t>
            </a:r>
            <a:r>
              <a:rPr lang="en-US" sz="2400" b="1" dirty="0"/>
              <a:t> </a:t>
            </a:r>
            <a:r>
              <a:rPr lang="en-US" sz="2400" dirty="0"/>
              <a:t>da </a:t>
            </a:r>
            <a:r>
              <a:rPr lang="en-US" sz="2400" dirty="0" err="1"/>
              <a:t>una</a:t>
            </a:r>
            <a:r>
              <a:rPr lang="en-US" sz="2400" dirty="0"/>
              <a:t> </a:t>
            </a:r>
            <a:r>
              <a:rPr lang="en-US" sz="2400" dirty="0" err="1"/>
              <a:t>serie</a:t>
            </a:r>
            <a:r>
              <a:rPr lang="en-US" sz="2400" dirty="0"/>
              <a:t> di </a:t>
            </a:r>
            <a:r>
              <a:rPr lang="en-US" sz="2400" dirty="0" err="1"/>
              <a:t>fattori</a:t>
            </a:r>
            <a:r>
              <a:rPr lang="en-US" sz="2400" dirty="0"/>
              <a:t> :</a:t>
            </a:r>
          </a:p>
          <a:p>
            <a:pPr indent="-228600">
              <a:lnSpc>
                <a:spcPct val="90000"/>
              </a:lnSpc>
              <a:defRPr/>
            </a:pPr>
            <a:r>
              <a:rPr lang="en-US" sz="2400" dirty="0" err="1"/>
              <a:t>Dimensione</a:t>
            </a:r>
            <a:r>
              <a:rPr lang="en-US" sz="2400" dirty="0"/>
              <a:t> del </a:t>
            </a:r>
            <a:r>
              <a:rPr lang="en-US" sz="2400" dirty="0" err="1"/>
              <a:t>campione</a:t>
            </a:r>
            <a:r>
              <a:rPr lang="en-US" sz="2400" dirty="0"/>
              <a:t> </a:t>
            </a:r>
          </a:p>
          <a:p>
            <a:pPr indent="-228600">
              <a:lnSpc>
                <a:spcPct val="90000"/>
              </a:lnSpc>
              <a:defRPr/>
            </a:pPr>
            <a:r>
              <a:rPr lang="en-US" sz="2400" dirty="0"/>
              <a:t>Output </a:t>
            </a:r>
            <a:r>
              <a:rPr lang="en-US" sz="2400" dirty="0" err="1"/>
              <a:t>scelto</a:t>
            </a:r>
            <a:endParaRPr lang="en-US" sz="2400" dirty="0"/>
          </a:p>
          <a:p>
            <a:pPr indent="-228600">
              <a:lnSpc>
                <a:spcPct val="90000"/>
              </a:lnSpc>
              <a:defRPr/>
            </a:pPr>
            <a:r>
              <a:rPr lang="en-US" sz="2400" dirty="0" err="1"/>
              <a:t>Sensibilità</a:t>
            </a:r>
            <a:r>
              <a:rPr lang="en-US" sz="2400" dirty="0"/>
              <a:t> del </a:t>
            </a:r>
            <a:r>
              <a:rPr lang="en-US" sz="2400" dirty="0" err="1"/>
              <a:t>metodo</a:t>
            </a:r>
            <a:r>
              <a:rPr lang="en-US" sz="2400" dirty="0"/>
              <a:t> </a:t>
            </a:r>
            <a:r>
              <a:rPr lang="en-US" sz="2400" dirty="0" err="1"/>
              <a:t>utilizzato</a:t>
            </a:r>
            <a:r>
              <a:rPr lang="en-US" sz="2400" dirty="0"/>
              <a:t> </a:t>
            </a:r>
          </a:p>
          <a:p>
            <a:pPr indent="-228600">
              <a:lnSpc>
                <a:spcPct val="90000"/>
              </a:lnSpc>
              <a:defRPr/>
            </a:pPr>
            <a:r>
              <a:rPr lang="en-US" sz="2400" dirty="0"/>
              <a:t>Tempo di </a:t>
            </a:r>
            <a:r>
              <a:rPr lang="en-US" sz="2400" dirty="0" err="1"/>
              <a:t>osservazione</a:t>
            </a:r>
            <a:endParaRPr 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3480" name="Rectangle 23347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482" name="Rectangle 23348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4630397" cy="190889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484" name="Rectangle 23348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738366" cy="190889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486" name="Rectangle 23348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38358" y="-1"/>
            <a:ext cx="4892038" cy="190889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488" name="Rectangle 23348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220" y="-1"/>
            <a:ext cx="14079175" cy="191691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474" name="Rectangle 2">
            <a:extLst>
              <a:ext uri="{FF2B5EF4-FFF2-40B4-BE49-F238E27FC236}">
                <a16:creationId xmlns:a16="http://schemas.microsoft.com/office/drawing/2014/main" id="{3549F74A-1300-6413-E590-BB7A46BC998A}"/>
              </a:ext>
            </a:extLst>
          </p:cNvPr>
          <p:cNvSpPr>
            <a:spLocks noGrp="1" noChangeArrowheads="1"/>
          </p:cNvSpPr>
          <p:nvPr>
            <p:ph type="title" idx="4294967295"/>
          </p:nvPr>
        </p:nvSpPr>
        <p:spPr>
          <a:xfrm>
            <a:off x="1645918" y="353445"/>
            <a:ext cx="11875142" cy="1240403"/>
          </a:xfrm>
          <a:prstGeom prst="rect">
            <a:avLst/>
          </a:prstGeom>
        </p:spPr>
        <p:txBody>
          <a:bodyPr vert="horz" lIns="91440" tIns="45720" rIns="91440" bIns="45720" rtlCol="0" anchor="ctr">
            <a:normAutofit/>
          </a:bodyPr>
          <a:lstStyle/>
          <a:p>
            <a:pPr algn="l">
              <a:lnSpc>
                <a:spcPct val="90000"/>
              </a:lnSpc>
              <a:defRPr/>
            </a:pPr>
            <a:r>
              <a:rPr lang="en-US" altLang="it-IT" sz="4800" kern="1200">
                <a:solidFill>
                  <a:srgbClr val="FFFFFF"/>
                </a:solidFill>
                <a:latin typeface="+mj-lt"/>
                <a:ea typeface="+mj-ea"/>
                <a:cs typeface="+mj-cs"/>
              </a:rPr>
              <a:t>Radiazioni Ionizzanti</a:t>
            </a:r>
          </a:p>
        </p:txBody>
      </p:sp>
      <p:sp>
        <p:nvSpPr>
          <p:cNvPr id="233475" name="Rectangle 3">
            <a:extLst>
              <a:ext uri="{FF2B5EF4-FFF2-40B4-BE49-F238E27FC236}">
                <a16:creationId xmlns:a16="http://schemas.microsoft.com/office/drawing/2014/main" id="{EB0CE7E4-5AC8-28C6-71EB-C77D4A81A346}"/>
              </a:ext>
            </a:extLst>
          </p:cNvPr>
          <p:cNvSpPr>
            <a:spLocks noGrp="1" noChangeArrowheads="1"/>
          </p:cNvSpPr>
          <p:nvPr>
            <p:ph type="body" idx="4294967295"/>
          </p:nvPr>
        </p:nvSpPr>
        <p:spPr>
          <a:xfrm>
            <a:off x="1645918" y="2781836"/>
            <a:ext cx="11668838" cy="4420030"/>
          </a:xfrm>
          <a:prstGeom prst="rect">
            <a:avLst/>
          </a:prstGeom>
        </p:spPr>
        <p:txBody>
          <a:bodyPr vert="horz" lIns="91440" tIns="45720" rIns="91440" bIns="45720" rtlCol="0" anchor="ctr">
            <a:normAutofit/>
          </a:bodyPr>
          <a:lstStyle/>
          <a:p>
            <a:pPr marL="0" indent="-228600">
              <a:lnSpc>
                <a:spcPct val="90000"/>
              </a:lnSpc>
              <a:defRPr/>
            </a:pPr>
            <a:r>
              <a:rPr lang="en-US" altLang="it-IT" sz="2400" b="1" i="1" dirty="0"/>
              <a:t>In base alla natura</a:t>
            </a:r>
            <a:endParaRPr lang="en-US" altLang="it-IT" sz="2400" dirty="0"/>
          </a:p>
          <a:p>
            <a:pPr marL="0" indent="-228600">
              <a:lnSpc>
                <a:spcPct val="90000"/>
              </a:lnSpc>
              <a:defRPr/>
            </a:pPr>
            <a:r>
              <a:rPr lang="en-US" altLang="it-IT" sz="2400" dirty="0" err="1"/>
              <a:t>Elettromagnetiche</a:t>
            </a:r>
            <a:r>
              <a:rPr lang="en-US" altLang="it-IT" sz="2400" dirty="0"/>
              <a:t>: </a:t>
            </a:r>
            <a:r>
              <a:rPr lang="en-US" altLang="it-IT" sz="2400" dirty="0" err="1"/>
              <a:t>raggi</a:t>
            </a:r>
            <a:r>
              <a:rPr lang="en-US" altLang="it-IT" sz="2400" dirty="0"/>
              <a:t> x (</a:t>
            </a:r>
            <a:r>
              <a:rPr lang="en-US" altLang="it-IT" sz="2400" dirty="0" err="1"/>
              <a:t>diagnostica</a:t>
            </a:r>
            <a:r>
              <a:rPr lang="en-US" altLang="it-IT" sz="2400" dirty="0"/>
              <a:t> per </a:t>
            </a:r>
            <a:r>
              <a:rPr lang="en-US" altLang="it-IT" sz="2400" dirty="0" err="1"/>
              <a:t>immagini</a:t>
            </a:r>
            <a:r>
              <a:rPr lang="en-US" altLang="it-IT" sz="2400" dirty="0"/>
              <a:t>), </a:t>
            </a:r>
            <a:r>
              <a:rPr lang="en-US" altLang="it-IT" sz="2400" dirty="0" err="1"/>
              <a:t>raggi</a:t>
            </a:r>
            <a:r>
              <a:rPr lang="en-US" altLang="it-IT" sz="2400" dirty="0"/>
              <a:t> γ (</a:t>
            </a:r>
            <a:r>
              <a:rPr lang="en-US" altLang="it-IT" sz="2400" dirty="0" err="1"/>
              <a:t>medicina</a:t>
            </a:r>
            <a:r>
              <a:rPr lang="en-US" altLang="it-IT" sz="2400" dirty="0"/>
              <a:t> </a:t>
            </a:r>
            <a:r>
              <a:rPr lang="en-US" altLang="it-IT" sz="2400" dirty="0" err="1"/>
              <a:t>nucleare</a:t>
            </a:r>
            <a:r>
              <a:rPr lang="en-US" altLang="it-IT" sz="2400" dirty="0"/>
              <a:t>/</a:t>
            </a:r>
            <a:r>
              <a:rPr lang="en-US" altLang="it-IT" sz="2400" dirty="0" err="1"/>
              <a:t>sterilizzazione</a:t>
            </a:r>
            <a:r>
              <a:rPr lang="en-US" altLang="it-IT" sz="2400" dirty="0"/>
              <a:t>)</a:t>
            </a:r>
          </a:p>
          <a:p>
            <a:pPr marL="0" indent="-228600">
              <a:lnSpc>
                <a:spcPct val="90000"/>
              </a:lnSpc>
              <a:defRPr/>
            </a:pPr>
            <a:r>
              <a:rPr lang="en-US" altLang="it-IT" sz="2400" dirty="0" err="1"/>
              <a:t>Corpuscolate</a:t>
            </a:r>
            <a:r>
              <a:rPr lang="en-US" altLang="it-IT" sz="2400" dirty="0"/>
              <a:t>: </a:t>
            </a:r>
            <a:r>
              <a:rPr lang="en-US" altLang="it-IT" sz="2400" dirty="0" err="1"/>
              <a:t>raggi</a:t>
            </a:r>
            <a:r>
              <a:rPr lang="en-US" altLang="it-IT" sz="2400" dirty="0"/>
              <a:t> α, </a:t>
            </a:r>
            <a:r>
              <a:rPr lang="en-US" altLang="it-IT" sz="2400" dirty="0" err="1"/>
              <a:t>protoni</a:t>
            </a:r>
            <a:r>
              <a:rPr lang="en-US" altLang="it-IT" sz="2400" dirty="0"/>
              <a:t>, </a:t>
            </a:r>
            <a:r>
              <a:rPr lang="en-US" altLang="it-IT" sz="2400" dirty="0" err="1"/>
              <a:t>neutroni</a:t>
            </a:r>
            <a:r>
              <a:rPr lang="en-US" altLang="it-IT" sz="2400" dirty="0"/>
              <a:t> (</a:t>
            </a:r>
            <a:r>
              <a:rPr lang="en-US" altLang="it-IT" sz="2400" dirty="0" err="1"/>
              <a:t>radioterapia</a:t>
            </a:r>
            <a:r>
              <a:rPr lang="en-US" altLang="it-IT" sz="2400" dirty="0"/>
              <a:t>/</a:t>
            </a:r>
            <a:r>
              <a:rPr lang="en-US" altLang="it-IT" sz="2400" dirty="0" err="1"/>
              <a:t>medicina</a:t>
            </a:r>
            <a:r>
              <a:rPr lang="en-US" altLang="it-IT" sz="2400" dirty="0"/>
              <a:t> </a:t>
            </a:r>
            <a:r>
              <a:rPr lang="en-US" altLang="it-IT" sz="2400" dirty="0" err="1"/>
              <a:t>nucleare</a:t>
            </a:r>
            <a:r>
              <a:rPr lang="en-US" altLang="it-IT" sz="2400" dirty="0"/>
              <a:t>).</a:t>
            </a:r>
            <a:endParaRPr lang="en-US" altLang="it-IT" sz="2400" b="1" i="1" dirty="0"/>
          </a:p>
          <a:p>
            <a:pPr marL="0" indent="-228600">
              <a:lnSpc>
                <a:spcPct val="90000"/>
              </a:lnSpc>
              <a:defRPr/>
            </a:pPr>
            <a:endParaRPr lang="en-US" altLang="it-IT" sz="2400" b="1" i="1" dirty="0"/>
          </a:p>
          <a:p>
            <a:pPr marL="0" indent="-228600">
              <a:lnSpc>
                <a:spcPct val="90000"/>
              </a:lnSpc>
              <a:defRPr/>
            </a:pPr>
            <a:r>
              <a:rPr lang="en-US" altLang="it-IT" sz="2400" b="1" i="1" dirty="0"/>
              <a:t>In base al </a:t>
            </a:r>
            <a:r>
              <a:rPr lang="en-US" altLang="it-IT" sz="2400" b="1" i="1" dirty="0" err="1"/>
              <a:t>meccanismo</a:t>
            </a:r>
            <a:r>
              <a:rPr lang="en-US" altLang="it-IT" sz="2400" b="1" i="1" dirty="0"/>
              <a:t> di </a:t>
            </a:r>
            <a:r>
              <a:rPr lang="en-US" altLang="it-IT" sz="2400" b="1" i="1" dirty="0" err="1"/>
              <a:t>ionizzazione</a:t>
            </a:r>
            <a:endParaRPr lang="en-US" altLang="it-IT" sz="2400" b="1" i="1" dirty="0"/>
          </a:p>
          <a:p>
            <a:pPr marL="0" indent="-228600">
              <a:lnSpc>
                <a:spcPct val="90000"/>
              </a:lnSpc>
              <a:defRPr/>
            </a:pPr>
            <a:r>
              <a:rPr lang="en-US" altLang="it-IT" sz="2400" dirty="0" err="1"/>
              <a:t>Direttamente</a:t>
            </a:r>
            <a:r>
              <a:rPr lang="en-US" altLang="it-IT" sz="2400" dirty="0"/>
              <a:t> </a:t>
            </a:r>
            <a:r>
              <a:rPr lang="en-US" altLang="it-IT" sz="2400" dirty="0" err="1"/>
              <a:t>ionizzanti</a:t>
            </a:r>
            <a:r>
              <a:rPr lang="en-US" altLang="it-IT" sz="2400" dirty="0"/>
              <a:t> (</a:t>
            </a:r>
            <a:r>
              <a:rPr lang="it-IT" altLang="it-IT" sz="2400" dirty="0"/>
              <a:t>le particelle cariche α , β− e β+)</a:t>
            </a:r>
            <a:endParaRPr lang="en-US" altLang="it-IT" sz="2400" dirty="0"/>
          </a:p>
          <a:p>
            <a:pPr marL="0" indent="-228600">
              <a:lnSpc>
                <a:spcPct val="90000"/>
              </a:lnSpc>
              <a:defRPr/>
            </a:pPr>
            <a:r>
              <a:rPr lang="en-US" altLang="it-IT" sz="2400" dirty="0" err="1"/>
              <a:t>Indirettamente</a:t>
            </a:r>
            <a:r>
              <a:rPr lang="en-US" altLang="it-IT" sz="2400" dirty="0"/>
              <a:t> </a:t>
            </a:r>
            <a:r>
              <a:rPr lang="en-US" altLang="it-IT" sz="2400" dirty="0" err="1"/>
              <a:t>ionizzanti</a:t>
            </a:r>
            <a:r>
              <a:rPr lang="en-US" altLang="it-IT" sz="2400" dirty="0"/>
              <a:t> </a:t>
            </a:r>
            <a:r>
              <a:rPr lang="it-IT" sz="2400" dirty="0"/>
              <a:t>(neutroni, raggi γ e raggi X)</a:t>
            </a:r>
            <a:endParaRPr lang="en-US" altLang="it-IT"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797BB7A-9C27-3860-B1B9-EBFBC16A7DA0}"/>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a:solidFill>
                  <a:srgbClr val="FFFFFF"/>
                </a:solidFill>
                <a:latin typeface="+mj-lt"/>
                <a:ea typeface="+mj-ea"/>
                <a:cs typeface="+mj-cs"/>
              </a:rPr>
              <a:t>Importanza del Follow-up</a:t>
            </a:r>
          </a:p>
        </p:txBody>
      </p:sp>
      <p:sp>
        <p:nvSpPr>
          <p:cNvPr id="3" name="Segnaposto contenuto 2">
            <a:extLst>
              <a:ext uri="{FF2B5EF4-FFF2-40B4-BE49-F238E27FC236}">
                <a16:creationId xmlns:a16="http://schemas.microsoft.com/office/drawing/2014/main" id="{414F8BD2-89AE-463A-FCD1-9834A980467C}"/>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sz="2400"/>
              <a:t>Allungando il periodo di osservazione la frequenza di lesioni tardive aumenta esponenzialmente nella vita dei soggetti</a:t>
            </a:r>
          </a:p>
          <a:p>
            <a:pPr indent="-228600">
              <a:lnSpc>
                <a:spcPct val="90000"/>
              </a:lnSpc>
              <a:defRPr/>
            </a:pPr>
            <a:r>
              <a:rPr lang="en-US" sz="2400"/>
              <a:t>Ai fini della protezione dei lavoratori e della popolazione, sono necessari tempi di follow-up molto lunghi per valutare le complessive manifestazioni di insorgenza delle lesioni nel corso della vita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CBC4187-7C05-B64E-ECD3-88F83FA7D7DD}"/>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kern="1200">
                <a:solidFill>
                  <a:srgbClr val="FFFFFF"/>
                </a:solidFill>
                <a:latin typeface="+mj-lt"/>
                <a:ea typeface="+mj-ea"/>
                <a:cs typeface="+mj-cs"/>
              </a:rPr>
              <a:t>Frazionamento della dose</a:t>
            </a:r>
          </a:p>
        </p:txBody>
      </p:sp>
      <p:sp>
        <p:nvSpPr>
          <p:cNvPr id="3" name="Segnaposto contenuto 2">
            <a:extLst>
              <a:ext uri="{FF2B5EF4-FFF2-40B4-BE49-F238E27FC236}">
                <a16:creationId xmlns:a16="http://schemas.microsoft.com/office/drawing/2014/main" id="{B5DE4264-1B1D-4AA0-A8AD-C3350FF7B31C}"/>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sz="2400" dirty="0" err="1"/>
              <a:t>Tuttavia</a:t>
            </a:r>
            <a:r>
              <a:rPr lang="en-US" sz="2400" dirty="0"/>
              <a:t>, </a:t>
            </a:r>
            <a:r>
              <a:rPr lang="en-US" sz="2400" u="sng" dirty="0"/>
              <a:t>per le </a:t>
            </a:r>
            <a:r>
              <a:rPr lang="en-US" sz="2400" u="sng" dirty="0" err="1"/>
              <a:t>reazioni</a:t>
            </a:r>
            <a:r>
              <a:rPr lang="en-US" sz="2400" u="sng" dirty="0"/>
              <a:t> </a:t>
            </a:r>
            <a:r>
              <a:rPr lang="en-US" sz="2400" u="sng" dirty="0" err="1"/>
              <a:t>che</a:t>
            </a:r>
            <a:r>
              <a:rPr lang="en-US" sz="2400" u="sng" dirty="0"/>
              <a:t> </a:t>
            </a:r>
            <a:r>
              <a:rPr lang="en-US" sz="2400" u="sng" dirty="0" err="1"/>
              <a:t>si</a:t>
            </a:r>
            <a:r>
              <a:rPr lang="en-US" sz="2400" u="sng" dirty="0"/>
              <a:t> </a:t>
            </a:r>
            <a:r>
              <a:rPr lang="en-US" sz="2400" u="sng" dirty="0" err="1"/>
              <a:t>manifestano</a:t>
            </a:r>
            <a:r>
              <a:rPr lang="en-US" sz="2400" u="sng" dirty="0"/>
              <a:t> molto </a:t>
            </a:r>
            <a:r>
              <a:rPr lang="en-US" sz="2400" u="sng" dirty="0" err="1"/>
              <a:t>tardi</a:t>
            </a:r>
            <a:r>
              <a:rPr lang="en-US" sz="2400" u="sng" dirty="0"/>
              <a:t> </a:t>
            </a:r>
            <a:r>
              <a:rPr lang="en-US" sz="2400" dirty="0"/>
              <a:t>a </a:t>
            </a:r>
            <a:r>
              <a:rPr lang="en-US" sz="2400" dirty="0" err="1"/>
              <a:t>seguito</a:t>
            </a:r>
            <a:r>
              <a:rPr lang="en-US" sz="2400" dirty="0"/>
              <a:t> di </a:t>
            </a:r>
            <a:r>
              <a:rPr lang="en-US" sz="2400" dirty="0" err="1"/>
              <a:t>basse</a:t>
            </a:r>
            <a:r>
              <a:rPr lang="en-US" sz="2400" dirty="0"/>
              <a:t> </a:t>
            </a:r>
            <a:r>
              <a:rPr lang="en-US" sz="2400" dirty="0" err="1"/>
              <a:t>dosi</a:t>
            </a:r>
            <a:r>
              <a:rPr lang="en-US" sz="2400" dirty="0"/>
              <a:t> </a:t>
            </a:r>
            <a:r>
              <a:rPr lang="en-US" sz="2400" dirty="0" err="1"/>
              <a:t>totali</a:t>
            </a:r>
            <a:r>
              <a:rPr lang="en-US" sz="2400" dirty="0"/>
              <a:t>, in </a:t>
            </a:r>
            <a:r>
              <a:rPr lang="en-US" sz="2400" dirty="0" err="1"/>
              <a:t>particolare</a:t>
            </a:r>
            <a:r>
              <a:rPr lang="en-US" sz="2400" dirty="0"/>
              <a:t> per la </a:t>
            </a:r>
            <a:r>
              <a:rPr lang="en-US" sz="2400" dirty="0" err="1"/>
              <a:t>cataratta</a:t>
            </a:r>
            <a:r>
              <a:rPr lang="en-US" sz="2400" dirty="0"/>
              <a:t> e per le </a:t>
            </a:r>
            <a:r>
              <a:rPr lang="en-US" sz="2400" dirty="0" err="1"/>
              <a:t>malattie</a:t>
            </a:r>
            <a:r>
              <a:rPr lang="en-US" sz="2400" dirty="0"/>
              <a:t> </a:t>
            </a:r>
            <a:r>
              <a:rPr lang="en-US" sz="2400" dirty="0" err="1"/>
              <a:t>circolatorie</a:t>
            </a:r>
            <a:r>
              <a:rPr lang="en-US" sz="2400" dirty="0"/>
              <a:t>, </a:t>
            </a:r>
            <a:r>
              <a:rPr lang="en-US" sz="2400" u="sng" dirty="0" err="1"/>
              <a:t>sembra</a:t>
            </a:r>
            <a:r>
              <a:rPr lang="en-US" sz="2400" u="sng" dirty="0"/>
              <a:t> </a:t>
            </a:r>
            <a:r>
              <a:rPr lang="en-US" sz="2400" u="sng" dirty="0" err="1"/>
              <a:t>che</a:t>
            </a:r>
            <a:r>
              <a:rPr lang="en-US" sz="2400" u="sng" dirty="0"/>
              <a:t> il </a:t>
            </a:r>
            <a:r>
              <a:rPr lang="en-US" sz="2400" u="sng" dirty="0" err="1"/>
              <a:t>rateo</a:t>
            </a:r>
            <a:r>
              <a:rPr lang="en-US" sz="2400" u="sng" dirty="0"/>
              <a:t> di </a:t>
            </a:r>
            <a:r>
              <a:rPr lang="en-US" sz="2400" u="sng" dirty="0" err="1"/>
              <a:t>erogazione</a:t>
            </a:r>
            <a:r>
              <a:rPr lang="en-US" sz="2400" u="sng" dirty="0"/>
              <a:t> della dose non </a:t>
            </a:r>
            <a:r>
              <a:rPr lang="en-US" sz="2400" u="sng" dirty="0" err="1"/>
              <a:t>modifichi</a:t>
            </a:r>
            <a:r>
              <a:rPr lang="en-US" sz="2400" u="sng" dirty="0"/>
              <a:t> la </a:t>
            </a:r>
            <a:r>
              <a:rPr lang="en-US" sz="2400" u="sng" dirty="0" err="1"/>
              <a:t>bassa</a:t>
            </a:r>
            <a:r>
              <a:rPr lang="en-US" sz="2400" u="sng" dirty="0"/>
              <a:t> </a:t>
            </a:r>
            <a:r>
              <a:rPr lang="en-US" sz="2400" u="sng" dirty="0" err="1"/>
              <a:t>incidenza</a:t>
            </a:r>
            <a:r>
              <a:rPr lang="en-US" sz="2400" dirty="0"/>
              <a:t>. </a:t>
            </a:r>
          </a:p>
          <a:p>
            <a:pPr indent="-228600">
              <a:lnSpc>
                <a:spcPct val="90000"/>
              </a:lnSpc>
              <a:defRPr/>
            </a:pPr>
            <a:r>
              <a:rPr lang="en-US" sz="2400" dirty="0" err="1"/>
              <a:t>Ciò</a:t>
            </a:r>
            <a:r>
              <a:rPr lang="en-US" sz="2400" dirty="0"/>
              <a:t> </a:t>
            </a:r>
            <a:r>
              <a:rPr lang="en-US" sz="2400" dirty="0" err="1"/>
              <a:t>implica</a:t>
            </a:r>
            <a:r>
              <a:rPr lang="en-US" sz="2400" dirty="0"/>
              <a:t> </a:t>
            </a:r>
            <a:r>
              <a:rPr lang="en-US" sz="2400" dirty="0" err="1"/>
              <a:t>che</a:t>
            </a:r>
            <a:r>
              <a:rPr lang="en-US" sz="2400" dirty="0"/>
              <a:t> il </a:t>
            </a:r>
            <a:r>
              <a:rPr lang="en-US" sz="2400" dirty="0" err="1"/>
              <a:t>danno</a:t>
            </a:r>
            <a:r>
              <a:rPr lang="en-US" sz="2400" dirty="0"/>
              <a:t>, in </a:t>
            </a:r>
            <a:r>
              <a:rPr lang="en-US" sz="2400" dirty="0" err="1"/>
              <a:t>questi</a:t>
            </a:r>
            <a:r>
              <a:rPr lang="en-US" sz="2400" dirty="0"/>
              <a:t> </a:t>
            </a:r>
            <a:r>
              <a:rPr lang="en-US" sz="2400" dirty="0" err="1"/>
              <a:t>casi</a:t>
            </a:r>
            <a:r>
              <a:rPr lang="en-US" sz="2400" dirty="0"/>
              <a:t> ed a </a:t>
            </a:r>
            <a:r>
              <a:rPr lang="en-US" sz="2400" dirty="0" err="1"/>
              <a:t>questi</a:t>
            </a:r>
            <a:r>
              <a:rPr lang="en-US" sz="2400" dirty="0"/>
              <a:t> </a:t>
            </a:r>
            <a:r>
              <a:rPr lang="en-US" sz="2400" dirty="0" err="1"/>
              <a:t>bassi</a:t>
            </a:r>
            <a:r>
              <a:rPr lang="en-US" sz="2400" dirty="0"/>
              <a:t> </a:t>
            </a:r>
            <a:r>
              <a:rPr lang="en-US" sz="2400" dirty="0" err="1"/>
              <a:t>livelli</a:t>
            </a:r>
            <a:r>
              <a:rPr lang="en-US" sz="2400" dirty="0"/>
              <a:t> di dose, è </a:t>
            </a:r>
            <a:r>
              <a:rPr lang="en-US" sz="2400" dirty="0" err="1"/>
              <a:t>causato</a:t>
            </a:r>
            <a:r>
              <a:rPr lang="en-US" sz="2400" dirty="0"/>
              <a:t> da </a:t>
            </a:r>
            <a:r>
              <a:rPr lang="en-US" sz="2400" dirty="0" err="1"/>
              <a:t>eventi</a:t>
            </a:r>
            <a:r>
              <a:rPr lang="en-US" sz="2400" dirty="0"/>
              <a:t> a </a:t>
            </a:r>
            <a:r>
              <a:rPr lang="en-US" sz="2400" dirty="0" err="1"/>
              <a:t>colpo</a:t>
            </a:r>
            <a:r>
              <a:rPr lang="en-US" sz="2400" dirty="0"/>
              <a:t> </a:t>
            </a:r>
            <a:r>
              <a:rPr lang="en-US" sz="2400" dirty="0" err="1"/>
              <a:t>singolo</a:t>
            </a:r>
            <a:r>
              <a:rPr lang="en-US" sz="2400" dirty="0"/>
              <a:t> (single-hit) di </a:t>
            </a:r>
            <a:r>
              <a:rPr lang="en-US" sz="2400" dirty="0" err="1"/>
              <a:t>tipo</a:t>
            </a:r>
            <a:r>
              <a:rPr lang="en-US" sz="2400" dirty="0"/>
              <a:t> non </a:t>
            </a:r>
            <a:r>
              <a:rPr lang="en-US" sz="2400" dirty="0" err="1"/>
              <a:t>riparabile</a:t>
            </a:r>
            <a:r>
              <a:rPr lang="en-US" sz="2400" dirty="0"/>
              <a:t>.</a:t>
            </a:r>
          </a:p>
          <a:p>
            <a:pPr indent="-228600">
              <a:lnSpc>
                <a:spcPct val="90000"/>
              </a:lnSpc>
              <a:defRPr/>
            </a:pPr>
            <a:r>
              <a:rPr lang="en-US" sz="2400" dirty="0"/>
              <a:t>Per la </a:t>
            </a:r>
            <a:r>
              <a:rPr lang="en-US" sz="2400" dirty="0" err="1"/>
              <a:t>fertilità</a:t>
            </a:r>
            <a:r>
              <a:rPr lang="en-US" sz="2400" dirty="0"/>
              <a:t> </a:t>
            </a:r>
            <a:r>
              <a:rPr lang="en-US" sz="2400" dirty="0" err="1"/>
              <a:t>maschile</a:t>
            </a:r>
            <a:r>
              <a:rPr lang="en-US" sz="2400" dirty="0"/>
              <a:t>, la dose </a:t>
            </a:r>
            <a:r>
              <a:rPr lang="en-US" sz="2400" dirty="0" err="1"/>
              <a:t>soglia</a:t>
            </a:r>
            <a:r>
              <a:rPr lang="en-US" sz="2400" dirty="0"/>
              <a:t> </a:t>
            </a:r>
            <a:r>
              <a:rPr lang="en-US" sz="2400" dirty="0" err="1"/>
              <a:t>tende</a:t>
            </a:r>
            <a:r>
              <a:rPr lang="en-US" sz="2400" dirty="0"/>
              <a:t> a </a:t>
            </a:r>
            <a:r>
              <a:rPr lang="en-US" sz="2400" dirty="0" err="1"/>
              <a:t>essere</a:t>
            </a:r>
            <a:r>
              <a:rPr lang="en-US" sz="2400" dirty="0"/>
              <a:t> </a:t>
            </a:r>
            <a:r>
              <a:rPr lang="en-US" sz="2400" dirty="0" err="1"/>
              <a:t>inferiore</a:t>
            </a:r>
            <a:r>
              <a:rPr lang="en-US" sz="2400" dirty="0"/>
              <a:t> per </a:t>
            </a:r>
            <a:r>
              <a:rPr lang="en-US" sz="2400" dirty="0" err="1"/>
              <a:t>esposizioni</a:t>
            </a:r>
            <a:r>
              <a:rPr lang="en-US" sz="2400" dirty="0"/>
              <a:t> </a:t>
            </a:r>
            <a:r>
              <a:rPr lang="en-US" sz="2400" dirty="0" err="1"/>
              <a:t>frazionate</a:t>
            </a:r>
            <a:r>
              <a:rPr lang="en-US" sz="2400" dirty="0"/>
              <a:t> / </a:t>
            </a:r>
            <a:r>
              <a:rPr lang="en-US" sz="2400" dirty="0" err="1"/>
              <a:t>protratte</a:t>
            </a:r>
            <a:r>
              <a:rPr lang="en-US" sz="2400" dirty="0"/>
              <a:t> rispetto alle </a:t>
            </a:r>
            <a:r>
              <a:rPr lang="en-US" sz="2400" dirty="0" err="1"/>
              <a:t>esposizioni</a:t>
            </a:r>
            <a:r>
              <a:rPr lang="en-US" sz="2400" dirty="0"/>
              <a:t> </a:t>
            </a:r>
            <a:r>
              <a:rPr lang="en-US" sz="2400" dirty="0" err="1"/>
              <a:t>singole</a:t>
            </a:r>
            <a:r>
              <a:rPr lang="en-US" sz="2400" dirty="0"/>
              <a:t> (</a:t>
            </a:r>
            <a:r>
              <a:rPr lang="en-US" sz="2400" dirty="0" err="1"/>
              <a:t>effetto</a:t>
            </a:r>
            <a:r>
              <a:rPr lang="en-US" sz="2400" dirty="0"/>
              <a:t> </a:t>
            </a:r>
            <a:r>
              <a:rPr lang="en-US" sz="2400" dirty="0" err="1"/>
              <a:t>inverso</a:t>
            </a:r>
            <a:r>
              <a:rPr lang="en-US" sz="2400" dirty="0"/>
              <a:t> del </a:t>
            </a:r>
            <a:r>
              <a:rPr lang="en-US" sz="2400" dirty="0" err="1"/>
              <a:t>frazionamento</a:t>
            </a:r>
            <a:r>
              <a:rPr lang="en-US" sz="2400" dirty="0"/>
              <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57" name="Rectangle 5325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259" name="Rectangle 5325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1" name="Rectangle 5326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3" name="Rectangle 5326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5" name="Rectangle 5326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267" name="Freeform: Shape 5326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269" name="Rectangle 5326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0" name="Text Box 4">
            <a:extLst>
              <a:ext uri="{FF2B5EF4-FFF2-40B4-BE49-F238E27FC236}">
                <a16:creationId xmlns:a16="http://schemas.microsoft.com/office/drawing/2014/main" id="{9BB8E2B0-5961-C15E-8813-C88C67F10CF9}"/>
              </a:ext>
            </a:extLst>
          </p:cNvPr>
          <p:cNvSpPr txBox="1">
            <a:spLocks noChangeArrowheads="1"/>
          </p:cNvSpPr>
          <p:nvPr/>
        </p:nvSpPr>
        <p:spPr bwMode="auto">
          <a:xfrm>
            <a:off x="560066" y="704226"/>
            <a:ext cx="3841639" cy="40649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4800" b="1" kern="1200">
                <a:solidFill>
                  <a:srgbClr val="FFFFFF"/>
                </a:solidFill>
                <a:latin typeface="+mj-lt"/>
                <a:ea typeface="+mj-ea"/>
                <a:cs typeface="+mj-cs"/>
              </a:rPr>
              <a:t>Effetti deterministici delle radiazioni ionizzanti</a:t>
            </a:r>
          </a:p>
        </p:txBody>
      </p:sp>
      <p:sp>
        <p:nvSpPr>
          <p:cNvPr id="53251" name="Text Box 5">
            <a:extLst>
              <a:ext uri="{FF2B5EF4-FFF2-40B4-BE49-F238E27FC236}">
                <a16:creationId xmlns:a16="http://schemas.microsoft.com/office/drawing/2014/main" id="{96119109-65EC-A6A2-B8C0-E3A09B3C368B}"/>
              </a:ext>
            </a:extLst>
          </p:cNvPr>
          <p:cNvSpPr txBox="1">
            <a:spLocks noChangeArrowheads="1"/>
          </p:cNvSpPr>
          <p:nvPr/>
        </p:nvSpPr>
        <p:spPr bwMode="auto">
          <a:xfrm>
            <a:off x="6230053" y="325216"/>
            <a:ext cx="7012016" cy="444400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fontAlgn="base">
              <a:lnSpc>
                <a:spcPct val="90000"/>
              </a:lnSpc>
              <a:spcBef>
                <a:spcPct val="0"/>
              </a:spcBef>
              <a:spcAft>
                <a:spcPts val="600"/>
              </a:spcAft>
              <a:buClrTx/>
              <a:buSzTx/>
              <a:buNone/>
            </a:pPr>
            <a:r>
              <a:rPr lang="en-US" altLang="it-IT" sz="2400" dirty="0">
                <a:latin typeface="+mn-lt"/>
              </a:rPr>
              <a:t>Certi </a:t>
            </a:r>
            <a:r>
              <a:rPr lang="en-US" altLang="it-IT" sz="2400" dirty="0" err="1">
                <a:latin typeface="+mn-lt"/>
              </a:rPr>
              <a:t>tessuti</a:t>
            </a:r>
            <a:r>
              <a:rPr lang="en-US" altLang="it-IT" sz="2400" dirty="0">
                <a:latin typeface="+mn-lt"/>
              </a:rPr>
              <a:t>, come </a:t>
            </a:r>
            <a:r>
              <a:rPr lang="en-US" altLang="it-IT" sz="2400" dirty="0" err="1">
                <a:latin typeface="+mn-lt"/>
              </a:rPr>
              <a:t>tipicamente</a:t>
            </a:r>
            <a:r>
              <a:rPr lang="en-US" altLang="it-IT" sz="2400" dirty="0">
                <a:latin typeface="+mn-lt"/>
              </a:rPr>
              <a:t> il </a:t>
            </a:r>
            <a:r>
              <a:rPr lang="en-US" altLang="it-IT" sz="2400" dirty="0" err="1">
                <a:latin typeface="+mn-lt"/>
              </a:rPr>
              <a:t>midollo</a:t>
            </a:r>
            <a:r>
              <a:rPr lang="en-US" altLang="it-IT" sz="2400" dirty="0">
                <a:latin typeface="+mn-lt"/>
              </a:rPr>
              <a:t> </a:t>
            </a:r>
            <a:r>
              <a:rPr lang="en-US" altLang="it-IT" sz="2400" dirty="0" err="1">
                <a:latin typeface="+mn-lt"/>
              </a:rPr>
              <a:t>osseo</a:t>
            </a:r>
            <a:r>
              <a:rPr lang="en-US" altLang="it-IT" sz="2400" dirty="0">
                <a:latin typeface="+mn-lt"/>
              </a:rPr>
              <a:t>, </a:t>
            </a:r>
          </a:p>
          <a:p>
            <a:pPr fontAlgn="base">
              <a:lnSpc>
                <a:spcPct val="90000"/>
              </a:lnSpc>
              <a:spcBef>
                <a:spcPct val="0"/>
              </a:spcBef>
              <a:spcAft>
                <a:spcPts val="600"/>
              </a:spcAft>
              <a:buClrTx/>
              <a:buSzTx/>
              <a:buNone/>
            </a:pPr>
            <a:r>
              <a:rPr lang="en-US" altLang="it-IT" sz="2400" dirty="0" err="1">
                <a:latin typeface="+mn-lt"/>
              </a:rPr>
              <a:t>hanno</a:t>
            </a:r>
            <a:r>
              <a:rPr lang="en-US" altLang="it-IT" sz="2400" dirty="0">
                <a:latin typeface="+mn-lt"/>
              </a:rPr>
              <a:t> delle cellule </a:t>
            </a:r>
            <a:r>
              <a:rPr lang="en-US" altLang="it-IT" sz="2400" dirty="0" err="1">
                <a:latin typeface="+mn-lt"/>
              </a:rPr>
              <a:t>progenitrici</a:t>
            </a:r>
            <a:r>
              <a:rPr lang="en-US" altLang="it-IT" sz="2400" dirty="0">
                <a:latin typeface="+mn-lt"/>
              </a:rPr>
              <a:t> ( </a:t>
            </a:r>
            <a:r>
              <a:rPr lang="en-US" altLang="it-IT" sz="2400" dirty="0" err="1">
                <a:latin typeface="+mn-lt"/>
              </a:rPr>
              <a:t>staminali</a:t>
            </a:r>
            <a:r>
              <a:rPr lang="en-US" altLang="it-IT" sz="2400" dirty="0">
                <a:latin typeface="+mn-lt"/>
              </a:rPr>
              <a:t>) a </a:t>
            </a:r>
          </a:p>
          <a:p>
            <a:pPr fontAlgn="base">
              <a:lnSpc>
                <a:spcPct val="90000"/>
              </a:lnSpc>
              <a:spcBef>
                <a:spcPct val="0"/>
              </a:spcBef>
              <a:spcAft>
                <a:spcPts val="600"/>
              </a:spcAft>
              <a:buClrTx/>
              <a:buSzTx/>
              <a:buNone/>
            </a:pPr>
            <a:r>
              <a:rPr lang="en-US" altLang="it-IT" sz="2400" dirty="0" err="1">
                <a:latin typeface="+mn-lt"/>
              </a:rPr>
              <a:t>divisione</a:t>
            </a:r>
            <a:r>
              <a:rPr lang="en-US" altLang="it-IT" sz="2400" dirty="0">
                <a:latin typeface="+mn-lt"/>
              </a:rPr>
              <a:t> </a:t>
            </a:r>
            <a:r>
              <a:rPr lang="en-US" altLang="it-IT" sz="2400" dirty="0" err="1">
                <a:latin typeface="+mn-lt"/>
              </a:rPr>
              <a:t>rapida</a:t>
            </a:r>
            <a:r>
              <a:rPr lang="en-US" altLang="it-IT" sz="2400" dirty="0">
                <a:latin typeface="+mn-lt"/>
              </a:rPr>
              <a:t> ed in </a:t>
            </a:r>
            <a:r>
              <a:rPr lang="en-US" altLang="it-IT" sz="2400" dirty="0" err="1">
                <a:latin typeface="+mn-lt"/>
              </a:rPr>
              <a:t>essi</a:t>
            </a:r>
            <a:r>
              <a:rPr lang="en-US" altLang="it-IT" sz="2400" dirty="0">
                <a:latin typeface="+mn-lt"/>
              </a:rPr>
              <a:t> il </a:t>
            </a:r>
            <a:r>
              <a:rPr lang="en-US" altLang="it-IT" sz="2400" dirty="0" err="1">
                <a:latin typeface="+mn-lt"/>
              </a:rPr>
              <a:t>danno</a:t>
            </a:r>
            <a:r>
              <a:rPr lang="en-US" altLang="it-IT" sz="2400" dirty="0">
                <a:latin typeface="+mn-lt"/>
              </a:rPr>
              <a:t> </a:t>
            </a:r>
            <a:r>
              <a:rPr lang="en-US" altLang="it-IT" sz="2400" dirty="0" err="1">
                <a:latin typeface="+mn-lt"/>
              </a:rPr>
              <a:t>si</a:t>
            </a:r>
            <a:r>
              <a:rPr lang="en-US" altLang="it-IT" sz="2400" dirty="0">
                <a:latin typeface="+mn-lt"/>
              </a:rPr>
              <a:t> </a:t>
            </a:r>
            <a:r>
              <a:rPr lang="en-US" altLang="it-IT" sz="2400" dirty="0" err="1">
                <a:latin typeface="+mn-lt"/>
              </a:rPr>
              <a:t>manifesta</a:t>
            </a:r>
            <a:r>
              <a:rPr lang="en-US" altLang="it-IT" sz="2400" dirty="0">
                <a:latin typeface="+mn-lt"/>
              </a:rPr>
              <a:t> </a:t>
            </a:r>
          </a:p>
          <a:p>
            <a:pPr fontAlgn="base">
              <a:lnSpc>
                <a:spcPct val="90000"/>
              </a:lnSpc>
              <a:spcBef>
                <a:spcPct val="0"/>
              </a:spcBef>
              <a:spcAft>
                <a:spcPts val="600"/>
              </a:spcAft>
              <a:buClrTx/>
              <a:buSzTx/>
              <a:buNone/>
            </a:pPr>
            <a:r>
              <a:rPr lang="en-US" altLang="it-IT" sz="2400" dirty="0">
                <a:latin typeface="+mn-lt"/>
              </a:rPr>
              <a:t>come un </a:t>
            </a:r>
            <a:r>
              <a:rPr lang="en-US" altLang="it-IT" sz="2400" dirty="0" err="1">
                <a:latin typeface="+mn-lt"/>
              </a:rPr>
              <a:t>effetto</a:t>
            </a:r>
            <a:r>
              <a:rPr lang="en-US" altLang="it-IT" sz="2400" dirty="0">
                <a:latin typeface="+mn-lt"/>
              </a:rPr>
              <a:t> </a:t>
            </a:r>
            <a:r>
              <a:rPr lang="en-US" altLang="it-IT" sz="2400" dirty="0" err="1">
                <a:latin typeface="+mn-lt"/>
              </a:rPr>
              <a:t>immediato</a:t>
            </a:r>
            <a:r>
              <a:rPr lang="en-US" altLang="it-IT" sz="2400" dirty="0">
                <a:latin typeface="+mn-lt"/>
              </a:rPr>
              <a:t>.</a:t>
            </a:r>
          </a:p>
        </p:txBody>
      </p:sp>
      <p:sp>
        <p:nvSpPr>
          <p:cNvPr id="53252" name="Text Box 6">
            <a:extLst>
              <a:ext uri="{FF2B5EF4-FFF2-40B4-BE49-F238E27FC236}">
                <a16:creationId xmlns:a16="http://schemas.microsoft.com/office/drawing/2014/main" id="{31A29F47-35B7-95F0-D3F8-F600D347B255}"/>
              </a:ext>
            </a:extLst>
          </p:cNvPr>
          <p:cNvSpPr txBox="1">
            <a:spLocks noChangeArrowheads="1"/>
          </p:cNvSpPr>
          <p:nvPr/>
        </p:nvSpPr>
        <p:spPr bwMode="auto">
          <a:xfrm>
            <a:off x="6236015" y="4643930"/>
            <a:ext cx="6055376" cy="239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ts val="600"/>
              </a:spcAft>
              <a:buClrTx/>
              <a:buSzTx/>
              <a:buNone/>
            </a:pPr>
            <a:r>
              <a:rPr lang="it-IT" altLang="it-IT" sz="2400" dirty="0">
                <a:latin typeface="+mn-lt"/>
              </a:rPr>
              <a:t>Altri tessuti, come il fegato, hanno invece </a:t>
            </a:r>
          </a:p>
          <a:p>
            <a:pPr defTabSz="1097280" fontAlgn="base">
              <a:spcBef>
                <a:spcPct val="0"/>
              </a:spcBef>
              <a:spcAft>
                <a:spcPts val="600"/>
              </a:spcAft>
              <a:buClrTx/>
              <a:buSzTx/>
              <a:buNone/>
            </a:pPr>
            <a:r>
              <a:rPr lang="it-IT" altLang="it-IT" sz="2400" dirty="0">
                <a:latin typeface="+mn-lt"/>
              </a:rPr>
              <a:t>tipicamente dei bassi ratei di rinnovamento </a:t>
            </a:r>
          </a:p>
          <a:p>
            <a:pPr defTabSz="1097280" fontAlgn="base">
              <a:spcBef>
                <a:spcPct val="0"/>
              </a:spcBef>
              <a:spcAft>
                <a:spcPts val="600"/>
              </a:spcAft>
              <a:buClrTx/>
              <a:buSzTx/>
              <a:buNone/>
            </a:pPr>
            <a:r>
              <a:rPr lang="it-IT" altLang="it-IT" sz="2400" dirty="0">
                <a:latin typeface="+mn-lt"/>
              </a:rPr>
              <a:t>cellulare e il danno viene espresso sotto forma </a:t>
            </a:r>
          </a:p>
          <a:p>
            <a:pPr defTabSz="1097280" fontAlgn="base">
              <a:spcBef>
                <a:spcPct val="0"/>
              </a:spcBef>
              <a:spcAft>
                <a:spcPts val="600"/>
              </a:spcAft>
              <a:buClrTx/>
              <a:buSzTx/>
              <a:buNone/>
            </a:pPr>
            <a:r>
              <a:rPr lang="it-IT" altLang="it-IT" sz="2400" dirty="0">
                <a:latin typeface="+mn-lt"/>
              </a:rPr>
              <a:t>di effetti tardivi, quando le cellule si dividono. </a:t>
            </a:r>
          </a:p>
          <a:p>
            <a:pPr defTabSz="1097280" fontAlgn="base">
              <a:spcBef>
                <a:spcPct val="0"/>
              </a:spcBef>
              <a:spcAft>
                <a:spcPts val="600"/>
              </a:spcAft>
              <a:buClrTx/>
              <a:buSzTx/>
              <a:buNone/>
            </a:pPr>
            <a:endParaRPr lang="it-IT" altLang="it-IT" sz="3360" dirty="0">
              <a:solidFill>
                <a:srgbClr val="FF33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281" name="Rectangle 5428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283" name="Rectangle 5428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85" name="Rectangle 5428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87" name="Rectangle 5428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89" name="Rectangle 5428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291" name="Freeform: Shape 5429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4293" name="Rectangle 5429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4" name="Text Box 4">
            <a:extLst>
              <a:ext uri="{FF2B5EF4-FFF2-40B4-BE49-F238E27FC236}">
                <a16:creationId xmlns:a16="http://schemas.microsoft.com/office/drawing/2014/main" id="{73473B84-9E0D-6DC0-628F-5A1A716D3416}"/>
              </a:ext>
            </a:extLst>
          </p:cNvPr>
          <p:cNvSpPr txBox="1">
            <a:spLocks noChangeArrowheads="1"/>
          </p:cNvSpPr>
          <p:nvPr/>
        </p:nvSpPr>
        <p:spPr bwMode="auto">
          <a:xfrm>
            <a:off x="560066" y="704226"/>
            <a:ext cx="3841639" cy="40649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4800" b="1" kern="1200">
                <a:solidFill>
                  <a:srgbClr val="FFFFFF"/>
                </a:solidFill>
                <a:latin typeface="+mj-lt"/>
                <a:ea typeface="+mj-ea"/>
                <a:cs typeface="+mj-cs"/>
              </a:rPr>
              <a:t>Effetti deterministici delle radiazioni ionizzanti</a:t>
            </a:r>
          </a:p>
        </p:txBody>
      </p:sp>
      <p:sp>
        <p:nvSpPr>
          <p:cNvPr id="54275" name="Text Box 5">
            <a:extLst>
              <a:ext uri="{FF2B5EF4-FFF2-40B4-BE49-F238E27FC236}">
                <a16:creationId xmlns:a16="http://schemas.microsoft.com/office/drawing/2014/main" id="{84F6AFAC-28B7-9B6B-AC7C-BEE534141DA3}"/>
              </a:ext>
            </a:extLst>
          </p:cNvPr>
          <p:cNvSpPr txBox="1">
            <a:spLocks noChangeArrowheads="1"/>
          </p:cNvSpPr>
          <p:nvPr/>
        </p:nvSpPr>
        <p:spPr bwMode="auto">
          <a:xfrm>
            <a:off x="5772310" y="779376"/>
            <a:ext cx="7866417" cy="66552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fontAlgn="base">
              <a:lnSpc>
                <a:spcPct val="90000"/>
              </a:lnSpc>
              <a:spcBef>
                <a:spcPct val="0"/>
              </a:spcBef>
              <a:spcAft>
                <a:spcPts val="600"/>
              </a:spcAft>
              <a:buClrTx/>
              <a:buSzTx/>
              <a:buNone/>
            </a:pPr>
            <a:r>
              <a:rPr lang="en-US" altLang="it-IT" sz="2400" dirty="0" err="1">
                <a:latin typeface="+mn-lt"/>
              </a:rPr>
              <a:t>Alcuni</a:t>
            </a:r>
            <a:r>
              <a:rPr lang="en-US" altLang="it-IT" sz="2400" dirty="0">
                <a:latin typeface="+mn-lt"/>
              </a:rPr>
              <a:t> </a:t>
            </a:r>
            <a:r>
              <a:rPr lang="en-US" altLang="it-IT" sz="2400" dirty="0" err="1">
                <a:latin typeface="+mn-lt"/>
              </a:rPr>
              <a:t>organi</a:t>
            </a:r>
            <a:r>
              <a:rPr lang="en-US" altLang="it-IT" sz="2400" dirty="0">
                <a:latin typeface="+mn-lt"/>
              </a:rPr>
              <a:t> (</a:t>
            </a:r>
            <a:r>
              <a:rPr lang="en-US" altLang="it-IT" sz="2400" dirty="0" err="1">
                <a:latin typeface="+mn-lt"/>
              </a:rPr>
              <a:t>fegato</a:t>
            </a:r>
            <a:r>
              <a:rPr lang="en-US" altLang="it-IT" sz="2400" dirty="0">
                <a:latin typeface="+mn-lt"/>
              </a:rPr>
              <a:t>) </a:t>
            </a:r>
            <a:r>
              <a:rPr lang="en-US" altLang="it-IT" sz="2400" dirty="0" err="1">
                <a:latin typeface="+mn-lt"/>
              </a:rPr>
              <a:t>hanno</a:t>
            </a:r>
            <a:r>
              <a:rPr lang="en-US" altLang="it-IT" sz="2400" dirty="0">
                <a:latin typeface="+mn-lt"/>
              </a:rPr>
              <a:t> </a:t>
            </a:r>
            <a:r>
              <a:rPr lang="en-US" altLang="it-IT" sz="2400" dirty="0" err="1">
                <a:latin typeface="+mn-lt"/>
              </a:rPr>
              <a:t>unità</a:t>
            </a:r>
            <a:r>
              <a:rPr lang="en-US" altLang="it-IT" sz="2400" dirty="0">
                <a:latin typeface="+mn-lt"/>
              </a:rPr>
              <a:t> </a:t>
            </a:r>
            <a:r>
              <a:rPr lang="en-US" altLang="it-IT" sz="2400" dirty="0" err="1">
                <a:latin typeface="+mn-lt"/>
              </a:rPr>
              <a:t>funzionali</a:t>
            </a:r>
            <a:r>
              <a:rPr lang="en-US" altLang="it-IT" sz="2400" dirty="0">
                <a:latin typeface="+mn-lt"/>
              </a:rPr>
              <a:t> in </a:t>
            </a:r>
            <a:r>
              <a:rPr lang="en-US" altLang="it-IT" sz="2400" dirty="0" err="1">
                <a:latin typeface="+mn-lt"/>
              </a:rPr>
              <a:t>parallelo</a:t>
            </a:r>
            <a:r>
              <a:rPr lang="en-US" altLang="it-IT" sz="2400" dirty="0">
                <a:latin typeface="+mn-lt"/>
              </a:rPr>
              <a:t> e </a:t>
            </a:r>
            <a:r>
              <a:rPr lang="en-US" altLang="it-IT" sz="2400" dirty="0" err="1">
                <a:latin typeface="+mn-lt"/>
              </a:rPr>
              <a:t>pertanto</a:t>
            </a:r>
            <a:r>
              <a:rPr lang="en-US" altLang="it-IT" sz="2400" dirty="0">
                <a:latin typeface="+mn-lt"/>
              </a:rPr>
              <a:t> la </a:t>
            </a:r>
            <a:r>
              <a:rPr lang="en-US" altLang="it-IT" sz="2400" dirty="0" err="1">
                <a:latin typeface="+mn-lt"/>
              </a:rPr>
              <a:t>perdita</a:t>
            </a:r>
            <a:r>
              <a:rPr lang="en-US" altLang="it-IT" sz="2400" dirty="0">
                <a:latin typeface="+mn-lt"/>
              </a:rPr>
              <a:t> di </a:t>
            </a:r>
            <a:r>
              <a:rPr lang="en-US" altLang="it-IT" sz="2400" dirty="0" err="1">
                <a:latin typeface="+mn-lt"/>
              </a:rPr>
              <a:t>funzione</a:t>
            </a:r>
            <a:r>
              <a:rPr lang="en-US" altLang="it-IT" sz="2400" dirty="0">
                <a:latin typeface="+mn-lt"/>
              </a:rPr>
              <a:t> di </a:t>
            </a:r>
            <a:r>
              <a:rPr lang="en-US" altLang="it-IT" sz="2400" dirty="0" err="1">
                <a:latin typeface="+mn-lt"/>
              </a:rPr>
              <a:t>una</a:t>
            </a:r>
            <a:r>
              <a:rPr lang="en-US" altLang="it-IT" sz="2400" dirty="0">
                <a:latin typeface="+mn-lt"/>
              </a:rPr>
              <a:t> o </a:t>
            </a:r>
            <a:r>
              <a:rPr lang="en-US" altLang="it-IT" sz="2400" dirty="0" err="1">
                <a:latin typeface="+mn-lt"/>
              </a:rPr>
              <a:t>più</a:t>
            </a:r>
            <a:r>
              <a:rPr lang="en-US" altLang="it-IT" sz="2400" dirty="0">
                <a:latin typeface="+mn-lt"/>
              </a:rPr>
              <a:t> di esse </a:t>
            </a:r>
            <a:r>
              <a:rPr lang="en-US" altLang="it-IT" sz="2400" dirty="0" err="1">
                <a:latin typeface="+mn-lt"/>
              </a:rPr>
              <a:t>può</a:t>
            </a:r>
            <a:r>
              <a:rPr lang="en-US" altLang="it-IT" sz="2400" dirty="0">
                <a:latin typeface="+mn-lt"/>
              </a:rPr>
              <a:t> </a:t>
            </a:r>
            <a:r>
              <a:rPr lang="en-US" altLang="it-IT" sz="2400" dirty="0" err="1">
                <a:latin typeface="+mn-lt"/>
              </a:rPr>
              <a:t>facilmente</a:t>
            </a:r>
            <a:r>
              <a:rPr lang="en-US" altLang="it-IT" sz="2400" dirty="0">
                <a:latin typeface="+mn-lt"/>
              </a:rPr>
              <a:t> </a:t>
            </a:r>
            <a:r>
              <a:rPr lang="en-US" altLang="it-IT" sz="2400" dirty="0" err="1">
                <a:latin typeface="+mn-lt"/>
              </a:rPr>
              <a:t>essere</a:t>
            </a:r>
            <a:r>
              <a:rPr lang="en-US" altLang="it-IT" sz="2400" dirty="0">
                <a:latin typeface="+mn-lt"/>
              </a:rPr>
              <a:t> </a:t>
            </a:r>
            <a:r>
              <a:rPr lang="en-US" altLang="it-IT" sz="2400" dirty="0" err="1">
                <a:latin typeface="+mn-lt"/>
              </a:rPr>
              <a:t>compensata</a:t>
            </a:r>
            <a:r>
              <a:rPr lang="en-US" altLang="it-IT" sz="2400" dirty="0">
                <a:latin typeface="+mn-lt"/>
              </a:rPr>
              <a:t> </a:t>
            </a:r>
            <a:r>
              <a:rPr lang="en-US" altLang="it-IT" sz="2400" dirty="0" err="1">
                <a:latin typeface="+mn-lt"/>
              </a:rPr>
              <a:t>dalle</a:t>
            </a:r>
            <a:r>
              <a:rPr lang="en-US" altLang="it-IT" sz="2400" dirty="0">
                <a:latin typeface="+mn-lt"/>
              </a:rPr>
              <a:t> </a:t>
            </a:r>
            <a:r>
              <a:rPr lang="en-US" altLang="it-IT" sz="2400" dirty="0" err="1">
                <a:latin typeface="+mn-lt"/>
              </a:rPr>
              <a:t>unità</a:t>
            </a:r>
            <a:r>
              <a:rPr lang="en-US" altLang="it-IT" sz="2400" dirty="0">
                <a:latin typeface="+mn-lt"/>
              </a:rPr>
              <a:t> residue.</a:t>
            </a:r>
          </a:p>
        </p:txBody>
      </p:sp>
      <p:sp>
        <p:nvSpPr>
          <p:cNvPr id="54276" name="Text Box 6">
            <a:extLst>
              <a:ext uri="{FF2B5EF4-FFF2-40B4-BE49-F238E27FC236}">
                <a16:creationId xmlns:a16="http://schemas.microsoft.com/office/drawing/2014/main" id="{76DAE8FA-75D9-E86C-31DF-293E2FC873E2}"/>
              </a:ext>
            </a:extLst>
          </p:cNvPr>
          <p:cNvSpPr txBox="1">
            <a:spLocks noChangeArrowheads="1"/>
          </p:cNvSpPr>
          <p:nvPr/>
        </p:nvSpPr>
        <p:spPr bwMode="auto">
          <a:xfrm>
            <a:off x="5122698" y="5391377"/>
            <a:ext cx="8797697" cy="1425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ts val="600"/>
              </a:spcAft>
              <a:buClrTx/>
              <a:buSzTx/>
              <a:buNone/>
            </a:pPr>
            <a:r>
              <a:rPr lang="it-IT" altLang="it-IT" sz="2400" dirty="0">
                <a:latin typeface="+mn-lt"/>
              </a:rPr>
              <a:t>Altri tessuti (midollo) sono composti da unità funzionali in serie e pertanto ogni danno porta a precoci manifestazioni. </a:t>
            </a:r>
          </a:p>
          <a:p>
            <a:pPr defTabSz="1097280" fontAlgn="base">
              <a:spcBef>
                <a:spcPct val="0"/>
              </a:spcBef>
              <a:spcAft>
                <a:spcPts val="600"/>
              </a:spcAft>
              <a:buClrTx/>
              <a:buSzTx/>
              <a:buNone/>
            </a:pPr>
            <a:endParaRPr lang="it-IT" altLang="it-IT" sz="3360" dirty="0">
              <a:solidFill>
                <a:srgbClr val="FF33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a:extLst>
              <a:ext uri="{FF2B5EF4-FFF2-40B4-BE49-F238E27FC236}">
                <a16:creationId xmlns:a16="http://schemas.microsoft.com/office/drawing/2014/main" id="{42A7FE64-8A89-3DA5-0B8B-721FBEFAE0A9}"/>
              </a:ext>
            </a:extLst>
          </p:cNvPr>
          <p:cNvSpPr txBox="1">
            <a:spLocks noChangeArrowheads="1"/>
          </p:cNvSpPr>
          <p:nvPr/>
        </p:nvSpPr>
        <p:spPr bwMode="auto">
          <a:xfrm>
            <a:off x="3080386" y="312420"/>
            <a:ext cx="892492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r>
              <a:rPr lang="it-IT" altLang="it-IT" sz="4800" b="1">
                <a:solidFill>
                  <a:srgbClr val="FFFFFF"/>
                </a:solidFill>
              </a:rPr>
              <a:t>Radiosensibilità dei diversi tessuti</a:t>
            </a:r>
          </a:p>
        </p:txBody>
      </p:sp>
      <p:sp>
        <p:nvSpPr>
          <p:cNvPr id="55299" name="Text Box 8">
            <a:extLst>
              <a:ext uri="{FF2B5EF4-FFF2-40B4-BE49-F238E27FC236}">
                <a16:creationId xmlns:a16="http://schemas.microsoft.com/office/drawing/2014/main" id="{B36DF831-0B22-86A3-C000-EE60D9120F42}"/>
              </a:ext>
            </a:extLst>
          </p:cNvPr>
          <p:cNvSpPr txBox="1">
            <a:spLocks noChangeArrowheads="1"/>
          </p:cNvSpPr>
          <p:nvPr/>
        </p:nvSpPr>
        <p:spPr bwMode="auto">
          <a:xfrm>
            <a:off x="2485260" y="2386966"/>
            <a:ext cx="2653290"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defTabSz="1097280" fontAlgn="base">
              <a:spcBef>
                <a:spcPct val="0"/>
              </a:spcBef>
              <a:spcAft>
                <a:spcPct val="0"/>
              </a:spcAft>
              <a:buClrTx/>
              <a:buSzTx/>
              <a:buNone/>
            </a:pPr>
            <a:r>
              <a:rPr lang="it-IT" altLang="it-IT" sz="2160" b="1" u="sng">
                <a:solidFill>
                  <a:srgbClr val="FF3300"/>
                </a:solidFill>
              </a:rPr>
              <a:t>MOLTO </a:t>
            </a:r>
          </a:p>
          <a:p>
            <a:pPr algn="ctr" defTabSz="1097280" fontAlgn="base">
              <a:spcBef>
                <a:spcPct val="0"/>
              </a:spcBef>
              <a:spcAft>
                <a:spcPct val="0"/>
              </a:spcAft>
              <a:buClrTx/>
              <a:buSzTx/>
              <a:buNone/>
            </a:pPr>
            <a:r>
              <a:rPr lang="it-IT" altLang="it-IT" sz="2160" b="1" u="sng">
                <a:solidFill>
                  <a:srgbClr val="FF3300"/>
                </a:solidFill>
              </a:rPr>
              <a:t>RADIOSENSIBILE</a:t>
            </a:r>
          </a:p>
        </p:txBody>
      </p:sp>
      <p:sp>
        <p:nvSpPr>
          <p:cNvPr id="55300" name="Text Box 9">
            <a:extLst>
              <a:ext uri="{FF2B5EF4-FFF2-40B4-BE49-F238E27FC236}">
                <a16:creationId xmlns:a16="http://schemas.microsoft.com/office/drawing/2014/main" id="{B10A1729-F0F4-087E-D612-F3597F64E50C}"/>
              </a:ext>
            </a:extLst>
          </p:cNvPr>
          <p:cNvSpPr txBox="1">
            <a:spLocks noChangeArrowheads="1"/>
          </p:cNvSpPr>
          <p:nvPr/>
        </p:nvSpPr>
        <p:spPr bwMode="auto">
          <a:xfrm>
            <a:off x="6105526" y="2386966"/>
            <a:ext cx="2653290"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r>
              <a:rPr lang="it-IT" altLang="it-IT" sz="2160" b="1" u="sng">
                <a:solidFill>
                  <a:srgbClr val="FFFF00"/>
                </a:solidFill>
              </a:rPr>
              <a:t>MEDIAMENTE </a:t>
            </a:r>
          </a:p>
          <a:p>
            <a:pPr defTabSz="1097280" fontAlgn="base">
              <a:spcBef>
                <a:spcPct val="0"/>
              </a:spcBef>
              <a:spcAft>
                <a:spcPct val="0"/>
              </a:spcAft>
              <a:buClrTx/>
              <a:buSzTx/>
              <a:buNone/>
            </a:pPr>
            <a:r>
              <a:rPr lang="it-IT" altLang="it-IT" sz="2160" b="1" u="sng">
                <a:solidFill>
                  <a:srgbClr val="FFFF00"/>
                </a:solidFill>
              </a:rPr>
              <a:t>RADIOSENSIBILE</a:t>
            </a:r>
          </a:p>
        </p:txBody>
      </p:sp>
      <p:sp>
        <p:nvSpPr>
          <p:cNvPr id="55301" name="Text Box 10">
            <a:extLst>
              <a:ext uri="{FF2B5EF4-FFF2-40B4-BE49-F238E27FC236}">
                <a16:creationId xmlns:a16="http://schemas.microsoft.com/office/drawing/2014/main" id="{1958ACDE-BE19-599F-DA87-D30AAECAD8BF}"/>
              </a:ext>
            </a:extLst>
          </p:cNvPr>
          <p:cNvSpPr txBox="1">
            <a:spLocks noChangeArrowheads="1"/>
          </p:cNvSpPr>
          <p:nvPr/>
        </p:nvSpPr>
        <p:spPr bwMode="auto">
          <a:xfrm>
            <a:off x="9538336" y="2394586"/>
            <a:ext cx="2653290"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r>
              <a:rPr lang="it-IT" altLang="it-IT" sz="2160" b="1" u="sng">
                <a:solidFill>
                  <a:srgbClr val="99FF99"/>
                </a:solidFill>
              </a:rPr>
              <a:t>SCARSAMENTE </a:t>
            </a:r>
          </a:p>
          <a:p>
            <a:pPr defTabSz="1097280" fontAlgn="base">
              <a:spcBef>
                <a:spcPct val="0"/>
              </a:spcBef>
              <a:spcAft>
                <a:spcPct val="0"/>
              </a:spcAft>
              <a:buClrTx/>
              <a:buSzTx/>
              <a:buNone/>
            </a:pPr>
            <a:r>
              <a:rPr lang="it-IT" altLang="it-IT" sz="2160" b="1" u="sng">
                <a:solidFill>
                  <a:srgbClr val="99FF99"/>
                </a:solidFill>
              </a:rPr>
              <a:t>RADIOSENSIBILE</a:t>
            </a:r>
          </a:p>
        </p:txBody>
      </p:sp>
      <p:sp>
        <p:nvSpPr>
          <p:cNvPr id="55302" name="Text Box 11">
            <a:extLst>
              <a:ext uri="{FF2B5EF4-FFF2-40B4-BE49-F238E27FC236}">
                <a16:creationId xmlns:a16="http://schemas.microsoft.com/office/drawing/2014/main" id="{B2F68300-8D06-333C-2B09-DC6FA7361583}"/>
              </a:ext>
            </a:extLst>
          </p:cNvPr>
          <p:cNvSpPr txBox="1">
            <a:spLocks noChangeArrowheads="1"/>
          </p:cNvSpPr>
          <p:nvPr/>
        </p:nvSpPr>
        <p:spPr bwMode="auto">
          <a:xfrm>
            <a:off x="2539366" y="4911090"/>
            <a:ext cx="3961341" cy="241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FontTx/>
              <a:buChar char="•"/>
            </a:pPr>
            <a:r>
              <a:rPr lang="it-IT" altLang="it-IT" sz="2160">
                <a:solidFill>
                  <a:srgbClr val="FFFFFF"/>
                </a:solidFill>
              </a:rPr>
              <a:t> </a:t>
            </a:r>
            <a:r>
              <a:rPr lang="it-IT" altLang="it-IT" sz="2160" b="1">
                <a:solidFill>
                  <a:srgbClr val="FFFFFF"/>
                </a:solidFill>
              </a:rPr>
              <a:t>Tessuto linfatico</a:t>
            </a:r>
          </a:p>
          <a:p>
            <a:pPr defTabSz="1097280" fontAlgn="base">
              <a:spcBef>
                <a:spcPct val="0"/>
              </a:spcBef>
              <a:spcAft>
                <a:spcPct val="0"/>
              </a:spcAft>
              <a:buClrTx/>
              <a:buSzTx/>
              <a:buFontTx/>
              <a:buChar char="•"/>
            </a:pPr>
            <a:r>
              <a:rPr lang="it-IT" altLang="it-IT" sz="2160" b="1">
                <a:solidFill>
                  <a:srgbClr val="FFFFFF"/>
                </a:solidFill>
              </a:rPr>
              <a:t> Midollo osseo</a:t>
            </a:r>
          </a:p>
          <a:p>
            <a:pPr defTabSz="1097280" fontAlgn="base">
              <a:spcBef>
                <a:spcPct val="0"/>
              </a:spcBef>
              <a:spcAft>
                <a:spcPct val="0"/>
              </a:spcAft>
              <a:buClrTx/>
              <a:buSzTx/>
              <a:buFontTx/>
              <a:buChar char="•"/>
            </a:pPr>
            <a:r>
              <a:rPr lang="it-IT" altLang="it-IT" sz="2160" b="1">
                <a:solidFill>
                  <a:srgbClr val="FFFFFF"/>
                </a:solidFill>
              </a:rPr>
              <a:t> Epiteli</a:t>
            </a:r>
          </a:p>
          <a:p>
            <a:pPr defTabSz="1097280" fontAlgn="base">
              <a:spcBef>
                <a:spcPct val="0"/>
              </a:spcBef>
              <a:spcAft>
                <a:spcPct val="0"/>
              </a:spcAft>
              <a:buClrTx/>
              <a:buSzTx/>
              <a:buFontTx/>
              <a:buChar char="•"/>
            </a:pPr>
            <a:r>
              <a:rPr lang="it-IT" altLang="it-IT" sz="2160" b="1">
                <a:solidFill>
                  <a:srgbClr val="FFFFFF"/>
                </a:solidFill>
              </a:rPr>
              <a:t> Gonadi</a:t>
            </a:r>
          </a:p>
          <a:p>
            <a:pPr defTabSz="1097280" fontAlgn="base">
              <a:spcBef>
                <a:spcPct val="0"/>
              </a:spcBef>
              <a:spcAft>
                <a:spcPct val="0"/>
              </a:spcAft>
              <a:buClrTx/>
              <a:buSzTx/>
              <a:buFontTx/>
              <a:buChar char="•"/>
            </a:pPr>
            <a:r>
              <a:rPr lang="it-IT" altLang="it-IT" sz="2160" b="1">
                <a:solidFill>
                  <a:srgbClr val="FFFFFF"/>
                </a:solidFill>
              </a:rPr>
              <a:t> Tessuti embrionali</a:t>
            </a:r>
          </a:p>
          <a:p>
            <a:pPr defTabSz="1097280" fontAlgn="base">
              <a:spcBef>
                <a:spcPct val="0"/>
              </a:spcBef>
              <a:spcAft>
                <a:spcPct val="0"/>
              </a:spcAft>
              <a:buClrTx/>
              <a:buSzTx/>
              <a:buFontTx/>
              <a:buChar char="•"/>
            </a:pPr>
            <a:r>
              <a:rPr lang="it-IT" altLang="it-IT" sz="2160" b="1">
                <a:solidFill>
                  <a:srgbClr val="FFFFFF"/>
                </a:solidFill>
              </a:rPr>
              <a:t> Cristallino</a:t>
            </a:r>
          </a:p>
          <a:p>
            <a:pPr defTabSz="1097280" fontAlgn="base">
              <a:spcBef>
                <a:spcPct val="0"/>
              </a:spcBef>
              <a:spcAft>
                <a:spcPct val="0"/>
              </a:spcAft>
              <a:buClrTx/>
              <a:buSzTx/>
              <a:buFontTx/>
              <a:buChar char="•"/>
            </a:pPr>
            <a:r>
              <a:rPr lang="it-IT" altLang="it-IT" sz="2160" b="1">
                <a:solidFill>
                  <a:srgbClr val="FFFFFF"/>
                </a:solidFill>
              </a:rPr>
              <a:t>Sist. Cardiocircolatorio (?)</a:t>
            </a:r>
          </a:p>
        </p:txBody>
      </p:sp>
      <p:sp>
        <p:nvSpPr>
          <p:cNvPr id="55303" name="Text Box 12">
            <a:extLst>
              <a:ext uri="{FF2B5EF4-FFF2-40B4-BE49-F238E27FC236}">
                <a16:creationId xmlns:a16="http://schemas.microsoft.com/office/drawing/2014/main" id="{B2915150-732B-ED8B-663F-2F267D03E649}"/>
              </a:ext>
            </a:extLst>
          </p:cNvPr>
          <p:cNvSpPr txBox="1">
            <a:spLocks noChangeArrowheads="1"/>
          </p:cNvSpPr>
          <p:nvPr/>
        </p:nvSpPr>
        <p:spPr bwMode="auto">
          <a:xfrm>
            <a:off x="6080760" y="4911091"/>
            <a:ext cx="1534394" cy="208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FontTx/>
              <a:buChar char="•"/>
            </a:pPr>
            <a:r>
              <a:rPr lang="it-IT" altLang="it-IT" sz="2160">
                <a:solidFill>
                  <a:srgbClr val="FFFFFF"/>
                </a:solidFill>
              </a:rPr>
              <a:t> </a:t>
            </a:r>
            <a:r>
              <a:rPr lang="it-IT" altLang="it-IT" sz="2160" b="1">
                <a:solidFill>
                  <a:srgbClr val="FFFFFF"/>
                </a:solidFill>
              </a:rPr>
              <a:t>Pelle</a:t>
            </a:r>
          </a:p>
          <a:p>
            <a:pPr defTabSz="1097280" fontAlgn="base">
              <a:spcBef>
                <a:spcPct val="0"/>
              </a:spcBef>
              <a:spcAft>
                <a:spcPct val="0"/>
              </a:spcAft>
              <a:buClrTx/>
              <a:buSzTx/>
              <a:buFontTx/>
              <a:buChar char="•"/>
            </a:pPr>
            <a:r>
              <a:rPr lang="it-IT" altLang="it-IT" sz="2160" b="1">
                <a:solidFill>
                  <a:srgbClr val="FFFFFF"/>
                </a:solidFill>
              </a:rPr>
              <a:t> Endoteli</a:t>
            </a:r>
          </a:p>
          <a:p>
            <a:pPr defTabSz="1097280" fontAlgn="base">
              <a:spcBef>
                <a:spcPct val="0"/>
              </a:spcBef>
              <a:spcAft>
                <a:spcPct val="0"/>
              </a:spcAft>
              <a:buClrTx/>
              <a:buSzTx/>
              <a:buFontTx/>
              <a:buChar char="•"/>
            </a:pPr>
            <a:r>
              <a:rPr lang="it-IT" altLang="it-IT" sz="2160" b="1">
                <a:solidFill>
                  <a:srgbClr val="FFFFFF"/>
                </a:solidFill>
              </a:rPr>
              <a:t> Polmoni</a:t>
            </a:r>
          </a:p>
          <a:p>
            <a:pPr defTabSz="1097280" fontAlgn="base">
              <a:spcBef>
                <a:spcPct val="0"/>
              </a:spcBef>
              <a:spcAft>
                <a:spcPct val="0"/>
              </a:spcAft>
              <a:buClrTx/>
              <a:buSzTx/>
              <a:buFontTx/>
              <a:buChar char="•"/>
            </a:pPr>
            <a:r>
              <a:rPr lang="it-IT" altLang="it-IT" sz="2160" b="1">
                <a:solidFill>
                  <a:srgbClr val="FFFFFF"/>
                </a:solidFill>
              </a:rPr>
              <a:t> Reni</a:t>
            </a:r>
          </a:p>
          <a:p>
            <a:pPr defTabSz="1097280" fontAlgn="base">
              <a:spcBef>
                <a:spcPct val="0"/>
              </a:spcBef>
              <a:spcAft>
                <a:spcPct val="0"/>
              </a:spcAft>
              <a:buClrTx/>
              <a:buSzTx/>
              <a:buFontTx/>
              <a:buChar char="•"/>
            </a:pPr>
            <a:r>
              <a:rPr lang="it-IT" altLang="it-IT" sz="2160" b="1">
                <a:solidFill>
                  <a:srgbClr val="FFFFFF"/>
                </a:solidFill>
              </a:rPr>
              <a:t> Fegato</a:t>
            </a:r>
          </a:p>
          <a:p>
            <a:pPr defTabSz="1097280" fontAlgn="base">
              <a:spcBef>
                <a:spcPct val="0"/>
              </a:spcBef>
              <a:spcAft>
                <a:spcPct val="0"/>
              </a:spcAft>
              <a:buClrTx/>
              <a:buSzTx/>
              <a:buFontTx/>
              <a:buChar char="•"/>
            </a:pPr>
            <a:endParaRPr lang="it-IT" altLang="it-IT" sz="2160" b="1">
              <a:solidFill>
                <a:srgbClr val="FFFFFF"/>
              </a:solidFill>
            </a:endParaRPr>
          </a:p>
        </p:txBody>
      </p:sp>
      <p:sp>
        <p:nvSpPr>
          <p:cNvPr id="55304" name="Text Box 13">
            <a:extLst>
              <a:ext uri="{FF2B5EF4-FFF2-40B4-BE49-F238E27FC236}">
                <a16:creationId xmlns:a16="http://schemas.microsoft.com/office/drawing/2014/main" id="{BBE718F6-2AEF-BEC0-B046-20D6B9590E2E}"/>
              </a:ext>
            </a:extLst>
          </p:cNvPr>
          <p:cNvSpPr txBox="1">
            <a:spLocks noChangeArrowheads="1"/>
          </p:cNvSpPr>
          <p:nvPr/>
        </p:nvSpPr>
        <p:spPr bwMode="auto">
          <a:xfrm>
            <a:off x="9526906" y="4892040"/>
            <a:ext cx="3044423" cy="142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FontTx/>
              <a:buChar char="•"/>
            </a:pPr>
            <a:r>
              <a:rPr lang="it-IT" altLang="it-IT" sz="2160">
                <a:solidFill>
                  <a:srgbClr val="FFFFFF"/>
                </a:solidFill>
              </a:rPr>
              <a:t> </a:t>
            </a:r>
            <a:r>
              <a:rPr lang="it-IT" altLang="it-IT" sz="2160" b="1">
                <a:solidFill>
                  <a:srgbClr val="FFFFFF"/>
                </a:solidFill>
              </a:rPr>
              <a:t>SNC</a:t>
            </a:r>
          </a:p>
          <a:p>
            <a:pPr defTabSz="1097280" fontAlgn="base">
              <a:spcBef>
                <a:spcPct val="0"/>
              </a:spcBef>
              <a:spcAft>
                <a:spcPct val="0"/>
              </a:spcAft>
              <a:buClrTx/>
              <a:buSzTx/>
              <a:buFontTx/>
              <a:buChar char="•"/>
            </a:pPr>
            <a:r>
              <a:rPr lang="it-IT" altLang="it-IT" sz="2160" b="1">
                <a:solidFill>
                  <a:srgbClr val="FFFFFF"/>
                </a:solidFill>
              </a:rPr>
              <a:t> Muscoli</a:t>
            </a:r>
          </a:p>
          <a:p>
            <a:pPr defTabSz="1097280" fontAlgn="base">
              <a:spcBef>
                <a:spcPct val="0"/>
              </a:spcBef>
              <a:spcAft>
                <a:spcPct val="0"/>
              </a:spcAft>
              <a:buClrTx/>
              <a:buSzTx/>
              <a:buFontTx/>
              <a:buChar char="•"/>
            </a:pPr>
            <a:r>
              <a:rPr lang="it-IT" altLang="it-IT" sz="2160" b="1">
                <a:solidFill>
                  <a:srgbClr val="FFFFFF"/>
                </a:solidFill>
              </a:rPr>
              <a:t> Osso e cartilagine</a:t>
            </a:r>
          </a:p>
          <a:p>
            <a:pPr defTabSz="1097280" fontAlgn="base">
              <a:spcBef>
                <a:spcPct val="0"/>
              </a:spcBef>
              <a:spcAft>
                <a:spcPct val="0"/>
              </a:spcAft>
              <a:buClrTx/>
              <a:buSzTx/>
              <a:buFontTx/>
              <a:buChar char="•"/>
            </a:pPr>
            <a:r>
              <a:rPr lang="it-IT" altLang="it-IT" sz="2160" b="1">
                <a:solidFill>
                  <a:srgbClr val="FFFFFF"/>
                </a:solidFill>
              </a:rPr>
              <a:t> Tessuto connettivo</a:t>
            </a:r>
          </a:p>
        </p:txBody>
      </p:sp>
      <p:sp>
        <p:nvSpPr>
          <p:cNvPr id="55305" name="AutoShape 14">
            <a:extLst>
              <a:ext uri="{FF2B5EF4-FFF2-40B4-BE49-F238E27FC236}">
                <a16:creationId xmlns:a16="http://schemas.microsoft.com/office/drawing/2014/main" id="{5D02487A-870C-52B0-60E0-80F145048719}"/>
              </a:ext>
            </a:extLst>
          </p:cNvPr>
          <p:cNvSpPr>
            <a:spLocks noChangeArrowheads="1"/>
          </p:cNvSpPr>
          <p:nvPr/>
        </p:nvSpPr>
        <p:spPr bwMode="auto">
          <a:xfrm>
            <a:off x="3512821" y="3768090"/>
            <a:ext cx="582930" cy="691516"/>
          </a:xfrm>
          <a:prstGeom prst="downArrow">
            <a:avLst>
              <a:gd name="adj1" fmla="val 50000"/>
              <a:gd name="adj2" fmla="val 29657"/>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55306" name="AutoShape 15">
            <a:extLst>
              <a:ext uri="{FF2B5EF4-FFF2-40B4-BE49-F238E27FC236}">
                <a16:creationId xmlns:a16="http://schemas.microsoft.com/office/drawing/2014/main" id="{7BCFCD85-F333-9AA3-930A-DFE831709DBE}"/>
              </a:ext>
            </a:extLst>
          </p:cNvPr>
          <p:cNvSpPr>
            <a:spLocks noChangeArrowheads="1"/>
          </p:cNvSpPr>
          <p:nvPr/>
        </p:nvSpPr>
        <p:spPr bwMode="auto">
          <a:xfrm>
            <a:off x="6817996" y="3768090"/>
            <a:ext cx="582930" cy="691516"/>
          </a:xfrm>
          <a:prstGeom prst="downArrow">
            <a:avLst>
              <a:gd name="adj1" fmla="val 50000"/>
              <a:gd name="adj2" fmla="val 2965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
        <p:nvSpPr>
          <p:cNvPr id="55307" name="AutoShape 16">
            <a:extLst>
              <a:ext uri="{FF2B5EF4-FFF2-40B4-BE49-F238E27FC236}">
                <a16:creationId xmlns:a16="http://schemas.microsoft.com/office/drawing/2014/main" id="{FC255193-EFDF-8CDE-313B-6E7360E5F612}"/>
              </a:ext>
            </a:extLst>
          </p:cNvPr>
          <p:cNvSpPr>
            <a:spLocks noChangeArrowheads="1"/>
          </p:cNvSpPr>
          <p:nvPr/>
        </p:nvSpPr>
        <p:spPr bwMode="auto">
          <a:xfrm>
            <a:off x="10361296" y="3768090"/>
            <a:ext cx="582930" cy="691516"/>
          </a:xfrm>
          <a:prstGeom prst="downArrow">
            <a:avLst>
              <a:gd name="adj1" fmla="val 50000"/>
              <a:gd name="adj2" fmla="val 29657"/>
            </a:avLst>
          </a:prstGeom>
          <a:solidFill>
            <a:schemeClr val="accent1"/>
          </a:solidFill>
          <a:ln w="9525">
            <a:solidFill>
              <a:srgbClr val="99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endParaRPr lang="it-IT" altLang="it-IT" sz="216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328" name="Rectangle 5632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6330" name="Rectangle 5632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32" name="Rectangle 5633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34" name="Rectangle 5633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36" name="Rectangle 5633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338" name="Freeform: Shape 5633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340" name="Rectangle 5633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2" name="Text Box 2">
            <a:extLst>
              <a:ext uri="{FF2B5EF4-FFF2-40B4-BE49-F238E27FC236}">
                <a16:creationId xmlns:a16="http://schemas.microsoft.com/office/drawing/2014/main" id="{F7726171-D377-9F47-9A27-CE04E8688EE5}"/>
              </a:ext>
            </a:extLst>
          </p:cNvPr>
          <p:cNvSpPr txBox="1">
            <a:spLocks noChangeArrowheads="1"/>
          </p:cNvSpPr>
          <p:nvPr/>
        </p:nvSpPr>
        <p:spPr bwMode="auto">
          <a:xfrm>
            <a:off x="415636" y="704226"/>
            <a:ext cx="3986069" cy="4064996"/>
          </a:xfrm>
          <a:prstGeom prst="rect">
            <a:avLst/>
          </a:prstGeom>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4400" b="1" kern="1200" dirty="0">
                <a:solidFill>
                  <a:srgbClr val="FFFFFF"/>
                </a:solidFill>
                <a:latin typeface="+mj-lt"/>
                <a:ea typeface="+mj-ea"/>
                <a:cs typeface="+mj-cs"/>
              </a:rPr>
              <a:t>PATOLOGIA DETERMINISTICA CUTANEA</a:t>
            </a:r>
          </a:p>
          <a:p>
            <a:pPr algn="r" fontAlgn="base">
              <a:lnSpc>
                <a:spcPct val="90000"/>
              </a:lnSpc>
              <a:spcBef>
                <a:spcPct val="0"/>
              </a:spcBef>
              <a:spcAft>
                <a:spcPts val="600"/>
              </a:spcAft>
              <a:buClrTx/>
              <a:buSzTx/>
              <a:buNone/>
            </a:pPr>
            <a:r>
              <a:rPr lang="en-US" altLang="it-IT" sz="4400" b="1" u="sng" kern="1200" dirty="0">
                <a:solidFill>
                  <a:srgbClr val="FFFFFF"/>
                </a:solidFill>
                <a:latin typeface="+mj-lt"/>
                <a:ea typeface="+mj-ea"/>
                <a:cs typeface="+mj-cs"/>
              </a:rPr>
              <a:t>RADIODERMITE</a:t>
            </a:r>
          </a:p>
        </p:txBody>
      </p:sp>
      <p:sp>
        <p:nvSpPr>
          <p:cNvPr id="56323" name="Text Box 42">
            <a:extLst>
              <a:ext uri="{FF2B5EF4-FFF2-40B4-BE49-F238E27FC236}">
                <a16:creationId xmlns:a16="http://schemas.microsoft.com/office/drawing/2014/main" id="{B817B3A6-B6F0-64C5-2259-63F3E9DBBE74}"/>
              </a:ext>
            </a:extLst>
          </p:cNvPr>
          <p:cNvSpPr txBox="1">
            <a:spLocks noChangeArrowheads="1"/>
          </p:cNvSpPr>
          <p:nvPr/>
        </p:nvSpPr>
        <p:spPr bwMode="auto">
          <a:xfrm>
            <a:off x="5772310" y="779376"/>
            <a:ext cx="7866417" cy="66552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indent="-228600" fontAlgn="base">
              <a:lnSpc>
                <a:spcPct val="90000"/>
              </a:lnSpc>
              <a:spcBef>
                <a:spcPct val="50000"/>
              </a:spcBef>
              <a:spcAft>
                <a:spcPct val="0"/>
              </a:spcAft>
              <a:buClrTx/>
              <a:buSzTx/>
              <a:buFont typeface="Arial" panose="020B0604020202020204" pitchFamily="34" charset="0"/>
              <a:buChar char="•"/>
            </a:pPr>
            <a:r>
              <a:rPr lang="en-US" altLang="it-IT" sz="2400" b="1" dirty="0" err="1">
                <a:latin typeface="+mn-lt"/>
              </a:rPr>
              <a:t>Sindrome</a:t>
            </a:r>
            <a:r>
              <a:rPr lang="en-US" altLang="it-IT" sz="2400" b="1" dirty="0">
                <a:latin typeface="+mn-lt"/>
              </a:rPr>
              <a:t> </a:t>
            </a:r>
            <a:r>
              <a:rPr lang="en-US" altLang="it-IT" sz="2400" b="1" dirty="0" err="1">
                <a:latin typeface="+mn-lt"/>
              </a:rPr>
              <a:t>clinica</a:t>
            </a:r>
            <a:r>
              <a:rPr lang="en-US" altLang="it-IT" sz="2400" b="1" dirty="0">
                <a:latin typeface="+mn-lt"/>
              </a:rPr>
              <a:t> </a:t>
            </a:r>
            <a:r>
              <a:rPr lang="en-US" altLang="it-IT" sz="2400" b="1" dirty="0" err="1">
                <a:latin typeface="+mn-lt"/>
              </a:rPr>
              <a:t>conseguente</a:t>
            </a:r>
            <a:r>
              <a:rPr lang="en-US" altLang="it-IT" sz="2400" b="1" dirty="0">
                <a:latin typeface="+mn-lt"/>
              </a:rPr>
              <a:t> ad </a:t>
            </a:r>
            <a:r>
              <a:rPr lang="en-US" altLang="it-IT" sz="2400" b="1" dirty="0" err="1">
                <a:latin typeface="+mn-lt"/>
              </a:rPr>
              <a:t>una</a:t>
            </a:r>
            <a:r>
              <a:rPr lang="en-US" altLang="it-IT" sz="2400" b="1" dirty="0">
                <a:latin typeface="+mn-lt"/>
              </a:rPr>
              <a:t> </a:t>
            </a:r>
            <a:r>
              <a:rPr lang="en-US" altLang="it-IT" sz="2400" b="1" dirty="0" err="1">
                <a:latin typeface="+mn-lt"/>
              </a:rPr>
              <a:t>esposizione</a:t>
            </a:r>
            <a:r>
              <a:rPr lang="en-US" altLang="it-IT" sz="2400" b="1" dirty="0">
                <a:latin typeface="+mn-lt"/>
              </a:rPr>
              <a:t> acuta della cute </a:t>
            </a:r>
            <a:r>
              <a:rPr lang="en-US" altLang="it-IT" sz="2400" b="1" dirty="0" err="1">
                <a:latin typeface="+mn-lt"/>
              </a:rPr>
              <a:t>all’effetto</a:t>
            </a:r>
            <a:r>
              <a:rPr lang="en-US" altLang="it-IT" sz="2400" b="1" dirty="0">
                <a:latin typeface="+mn-lt"/>
              </a:rPr>
              <a:t> </a:t>
            </a:r>
            <a:r>
              <a:rPr lang="en-US" altLang="it-IT" sz="2400" b="1" dirty="0" err="1">
                <a:latin typeface="+mn-lt"/>
              </a:rPr>
              <a:t>lesivo</a:t>
            </a:r>
            <a:r>
              <a:rPr lang="en-US" altLang="it-IT" sz="2400" b="1" dirty="0">
                <a:latin typeface="+mn-lt"/>
              </a:rPr>
              <a:t> delle </a:t>
            </a:r>
            <a:r>
              <a:rPr lang="en-US" altLang="it-IT" sz="2400" b="1" dirty="0" err="1">
                <a:latin typeface="+mn-lt"/>
              </a:rPr>
              <a:t>radiazioni</a:t>
            </a:r>
            <a:r>
              <a:rPr lang="en-US" altLang="it-IT" sz="2400" b="1" dirty="0">
                <a:latin typeface="+mn-lt"/>
              </a:rPr>
              <a:t> </a:t>
            </a:r>
            <a:r>
              <a:rPr lang="en-US" altLang="it-IT" sz="2400" b="1" dirty="0" err="1">
                <a:latin typeface="+mn-lt"/>
              </a:rPr>
              <a:t>ionizzanti</a:t>
            </a:r>
            <a:r>
              <a:rPr lang="en-US" altLang="it-IT" sz="2400" b="1" dirty="0">
                <a:latin typeface="+mn-lt"/>
              </a:rPr>
              <a:t>.</a:t>
            </a:r>
          </a:p>
          <a:p>
            <a:pPr indent="-228600" fontAlgn="base">
              <a:lnSpc>
                <a:spcPct val="90000"/>
              </a:lnSpc>
              <a:spcBef>
                <a:spcPct val="50000"/>
              </a:spcBef>
              <a:spcAft>
                <a:spcPct val="0"/>
              </a:spcAft>
              <a:buClrTx/>
              <a:buSzTx/>
              <a:buFont typeface="Arial" panose="020B0604020202020204" pitchFamily="34" charset="0"/>
              <a:buChar char="•"/>
            </a:pPr>
            <a:r>
              <a:rPr lang="en-US" altLang="it-IT" sz="2400" b="1" dirty="0">
                <a:latin typeface="+mn-lt"/>
              </a:rPr>
              <a:t>Il </a:t>
            </a:r>
            <a:r>
              <a:rPr lang="en-US" altLang="it-IT" sz="2400" b="1" dirty="0" err="1">
                <a:latin typeface="+mn-lt"/>
              </a:rPr>
              <a:t>danno</a:t>
            </a:r>
            <a:r>
              <a:rPr lang="en-US" altLang="it-IT" sz="2400" b="1" dirty="0">
                <a:latin typeface="+mn-lt"/>
              </a:rPr>
              <a:t> </a:t>
            </a:r>
            <a:r>
              <a:rPr lang="en-US" altLang="it-IT" sz="2400" b="1" dirty="0" err="1">
                <a:latin typeface="+mn-lt"/>
              </a:rPr>
              <a:t>si</a:t>
            </a:r>
            <a:r>
              <a:rPr lang="en-US" altLang="it-IT" sz="2400" b="1" dirty="0">
                <a:latin typeface="+mn-lt"/>
              </a:rPr>
              <a:t> </a:t>
            </a:r>
            <a:r>
              <a:rPr lang="en-US" altLang="it-IT" sz="2400" b="1" dirty="0" err="1">
                <a:latin typeface="+mn-lt"/>
              </a:rPr>
              <a:t>verifica</a:t>
            </a:r>
            <a:r>
              <a:rPr lang="en-US" altLang="it-IT" sz="2400" b="1" dirty="0">
                <a:latin typeface="+mn-lt"/>
              </a:rPr>
              <a:t> per </a:t>
            </a:r>
            <a:r>
              <a:rPr lang="en-US" altLang="it-IT" sz="2400" b="1" dirty="0" err="1">
                <a:latin typeface="+mn-lt"/>
              </a:rPr>
              <a:t>una</a:t>
            </a:r>
            <a:r>
              <a:rPr lang="en-US" altLang="it-IT" sz="2400" b="1" dirty="0">
                <a:latin typeface="+mn-lt"/>
              </a:rPr>
              <a:t> dose </a:t>
            </a:r>
            <a:r>
              <a:rPr lang="en-US" altLang="it-IT" sz="2400" b="1" dirty="0" err="1">
                <a:latin typeface="+mn-lt"/>
              </a:rPr>
              <a:t>superiore</a:t>
            </a:r>
            <a:r>
              <a:rPr lang="en-US" altLang="it-IT" sz="2400" b="1" dirty="0">
                <a:latin typeface="+mn-lt"/>
              </a:rPr>
              <a:t> ai 2 Gy ed </a:t>
            </a:r>
            <a:r>
              <a:rPr lang="en-US" altLang="it-IT" sz="2400" b="1" dirty="0" err="1">
                <a:latin typeface="+mn-lt"/>
              </a:rPr>
              <a:t>all’infuori</a:t>
            </a:r>
            <a:r>
              <a:rPr lang="en-US" altLang="it-IT" sz="2400" b="1" dirty="0">
                <a:latin typeface="+mn-lt"/>
              </a:rPr>
              <a:t> della </a:t>
            </a:r>
            <a:r>
              <a:rPr lang="en-US" altLang="it-IT" sz="2400" b="1" dirty="0" err="1">
                <a:latin typeface="+mn-lt"/>
              </a:rPr>
              <a:t>radioterapia</a:t>
            </a:r>
            <a:r>
              <a:rPr lang="en-US" altLang="it-IT" sz="2400" b="1" dirty="0">
                <a:latin typeface="+mn-lt"/>
              </a:rPr>
              <a:t> è </a:t>
            </a:r>
            <a:r>
              <a:rPr lang="en-US" altLang="it-IT" sz="2400" b="1" dirty="0" err="1">
                <a:latin typeface="+mn-lt"/>
              </a:rPr>
              <a:t>solitamente</a:t>
            </a:r>
            <a:r>
              <a:rPr lang="en-US" altLang="it-IT" sz="2400" b="1" dirty="0">
                <a:latin typeface="+mn-lt"/>
              </a:rPr>
              <a:t> </a:t>
            </a:r>
            <a:r>
              <a:rPr lang="en-US" altLang="it-IT" sz="2400" b="1" dirty="0" err="1">
                <a:latin typeface="+mn-lt"/>
              </a:rPr>
              <a:t>conseguente</a:t>
            </a:r>
            <a:r>
              <a:rPr lang="en-US" altLang="it-IT" sz="2400" b="1" dirty="0">
                <a:latin typeface="+mn-lt"/>
              </a:rPr>
              <a:t> ad </a:t>
            </a:r>
            <a:r>
              <a:rPr lang="en-US" altLang="it-IT" sz="2400" b="1" dirty="0" err="1">
                <a:latin typeface="+mn-lt"/>
              </a:rPr>
              <a:t>una</a:t>
            </a:r>
            <a:r>
              <a:rPr lang="en-US" altLang="it-IT" sz="2400" b="1" dirty="0">
                <a:latin typeface="+mn-lt"/>
              </a:rPr>
              <a:t> </a:t>
            </a:r>
            <a:r>
              <a:rPr lang="en-US" altLang="it-IT" sz="2400" b="1" dirty="0" err="1">
                <a:latin typeface="+mn-lt"/>
              </a:rPr>
              <a:t>esposizione</a:t>
            </a:r>
            <a:r>
              <a:rPr lang="en-US" altLang="it-IT" sz="2400" b="1" dirty="0">
                <a:latin typeface="+mn-lt"/>
              </a:rPr>
              <a:t> </a:t>
            </a:r>
            <a:r>
              <a:rPr lang="en-US" altLang="it-IT" sz="2400" b="1" dirty="0" err="1">
                <a:latin typeface="+mn-lt"/>
              </a:rPr>
              <a:t>accidentale</a:t>
            </a:r>
            <a:r>
              <a:rPr lang="en-US" altLang="it-IT" sz="2400" b="1" dirty="0">
                <a:latin typeface="+mn-lt"/>
              </a:rPr>
              <a:t>.</a:t>
            </a:r>
          </a:p>
          <a:p>
            <a:pPr indent="-228600" fontAlgn="base">
              <a:lnSpc>
                <a:spcPct val="90000"/>
              </a:lnSpc>
              <a:spcBef>
                <a:spcPct val="50000"/>
              </a:spcBef>
              <a:spcAft>
                <a:spcPct val="0"/>
              </a:spcAft>
              <a:buClrTx/>
              <a:buSzTx/>
              <a:buFont typeface="Arial" panose="020B0604020202020204" pitchFamily="34" charset="0"/>
              <a:buChar char="•"/>
            </a:pPr>
            <a:r>
              <a:rPr lang="en-US" altLang="it-IT" sz="2400" b="1" dirty="0">
                <a:latin typeface="+mn-lt"/>
              </a:rPr>
              <a:t>Il </a:t>
            </a:r>
            <a:r>
              <a:rPr lang="en-US" altLang="it-IT" sz="2400" b="1" dirty="0" err="1">
                <a:latin typeface="+mn-lt"/>
              </a:rPr>
              <a:t>danno</a:t>
            </a:r>
            <a:r>
              <a:rPr lang="en-US" altLang="it-IT" sz="2400" b="1" dirty="0">
                <a:latin typeface="+mn-lt"/>
              </a:rPr>
              <a:t> è </a:t>
            </a:r>
            <a:r>
              <a:rPr lang="en-US" altLang="it-IT" sz="2400" b="1" dirty="0" err="1">
                <a:latin typeface="+mn-lt"/>
              </a:rPr>
              <a:t>inizialmente</a:t>
            </a:r>
            <a:r>
              <a:rPr lang="en-US" altLang="it-IT" sz="2400" b="1" dirty="0">
                <a:latin typeface="+mn-lt"/>
              </a:rPr>
              <a:t> a </a:t>
            </a:r>
            <a:r>
              <a:rPr lang="en-US" altLang="it-IT" sz="2400" b="1" dirty="0" err="1">
                <a:latin typeface="+mn-lt"/>
              </a:rPr>
              <a:t>carico</a:t>
            </a:r>
            <a:r>
              <a:rPr lang="en-US" altLang="it-IT" sz="2400" b="1" dirty="0">
                <a:latin typeface="+mn-lt"/>
              </a:rPr>
              <a:t> </a:t>
            </a:r>
            <a:r>
              <a:rPr lang="en-US" altLang="it-IT" sz="2400" b="1" dirty="0" err="1">
                <a:latin typeface="+mn-lt"/>
              </a:rPr>
              <a:t>dello</a:t>
            </a:r>
            <a:r>
              <a:rPr lang="en-US" altLang="it-IT" sz="2400" b="1" dirty="0">
                <a:latin typeface="+mn-lt"/>
              </a:rPr>
              <a:t> </a:t>
            </a:r>
            <a:r>
              <a:rPr lang="en-US" altLang="it-IT" sz="2400" b="1" dirty="0" err="1">
                <a:latin typeface="+mn-lt"/>
              </a:rPr>
              <a:t>strato</a:t>
            </a:r>
            <a:r>
              <a:rPr lang="en-US" altLang="it-IT" sz="2400" b="1" dirty="0">
                <a:latin typeface="+mn-lt"/>
              </a:rPr>
              <a:t> </a:t>
            </a:r>
            <a:r>
              <a:rPr lang="en-US" altLang="it-IT" sz="2400" b="1" dirty="0" err="1">
                <a:latin typeface="+mn-lt"/>
              </a:rPr>
              <a:t>germinativo</a:t>
            </a:r>
            <a:r>
              <a:rPr lang="en-US" altLang="it-IT" sz="2400" b="1" dirty="0">
                <a:latin typeface="+mn-lt"/>
              </a:rPr>
              <a:t> </a:t>
            </a:r>
            <a:r>
              <a:rPr lang="en-US" altLang="it-IT" sz="2400" b="1" dirty="0" err="1">
                <a:latin typeface="+mn-lt"/>
              </a:rPr>
              <a:t>dell’epitelio</a:t>
            </a:r>
            <a:r>
              <a:rPr lang="en-US" altLang="it-IT" sz="2400" b="1" dirty="0">
                <a:latin typeface="+mn-lt"/>
              </a:rPr>
              <a:t>  con </a:t>
            </a:r>
            <a:r>
              <a:rPr lang="en-US" altLang="it-IT" sz="2400" b="1" dirty="0" err="1">
                <a:latin typeface="+mn-lt"/>
              </a:rPr>
              <a:t>ipoplasia</a:t>
            </a:r>
            <a:r>
              <a:rPr lang="en-US" altLang="it-IT" sz="2400" b="1" dirty="0">
                <a:latin typeface="+mn-lt"/>
              </a:rPr>
              <a:t> </a:t>
            </a:r>
            <a:r>
              <a:rPr lang="en-US" altLang="it-IT" sz="2400" b="1" dirty="0" err="1">
                <a:latin typeface="+mn-lt"/>
              </a:rPr>
              <a:t>dell’epidermide</a:t>
            </a:r>
            <a:r>
              <a:rPr lang="en-US" altLang="it-IT" sz="2400" b="1" dirty="0">
                <a:latin typeface="+mn-lt"/>
              </a:rPr>
              <a:t>, ma </a:t>
            </a:r>
            <a:r>
              <a:rPr lang="en-US" altLang="it-IT" sz="2400" b="1" dirty="0" err="1">
                <a:latin typeface="+mn-lt"/>
              </a:rPr>
              <a:t>va</a:t>
            </a:r>
            <a:r>
              <a:rPr lang="en-US" altLang="it-IT" sz="2400" b="1" dirty="0">
                <a:latin typeface="+mn-lt"/>
              </a:rPr>
              <a:t> </a:t>
            </a:r>
            <a:r>
              <a:rPr lang="en-US" altLang="it-IT" sz="2400" b="1" dirty="0" err="1">
                <a:latin typeface="+mn-lt"/>
              </a:rPr>
              <a:t>successivamente</a:t>
            </a:r>
            <a:r>
              <a:rPr lang="en-US" altLang="it-IT" sz="2400" b="1" dirty="0">
                <a:latin typeface="+mn-lt"/>
              </a:rPr>
              <a:t> a </a:t>
            </a:r>
            <a:r>
              <a:rPr lang="en-US" altLang="it-IT" sz="2400" b="1" dirty="0" err="1">
                <a:latin typeface="+mn-lt"/>
              </a:rPr>
              <a:t>coinvolgere</a:t>
            </a:r>
            <a:r>
              <a:rPr lang="en-US" altLang="it-IT" sz="2400" b="1" dirty="0">
                <a:latin typeface="+mn-lt"/>
              </a:rPr>
              <a:t> il derma ed </a:t>
            </a:r>
            <a:r>
              <a:rPr lang="en-US" altLang="it-IT" sz="2400" b="1" dirty="0" err="1">
                <a:latin typeface="+mn-lt"/>
              </a:rPr>
              <a:t>i</a:t>
            </a:r>
            <a:r>
              <a:rPr lang="en-US" altLang="it-IT" sz="2400" b="1" dirty="0">
                <a:latin typeface="+mn-lt"/>
              </a:rPr>
              <a:t> </a:t>
            </a:r>
            <a:r>
              <a:rPr lang="en-US" altLang="it-IT" sz="2400" b="1" dirty="0" err="1">
                <a:latin typeface="+mn-lt"/>
              </a:rPr>
              <a:t>tessuti</a:t>
            </a:r>
            <a:r>
              <a:rPr lang="en-US" altLang="it-IT" sz="2400" b="1" dirty="0">
                <a:latin typeface="+mn-lt"/>
              </a:rPr>
              <a:t> </a:t>
            </a:r>
            <a:r>
              <a:rPr lang="en-US" altLang="it-IT" sz="2400" b="1" dirty="0" err="1">
                <a:latin typeface="+mn-lt"/>
              </a:rPr>
              <a:t>sottocutanei</a:t>
            </a:r>
            <a:r>
              <a:rPr lang="en-US" altLang="it-IT" sz="2400" b="1" dirty="0">
                <a:latin typeface="+mn-lt"/>
              </a:rPr>
              <a:t>.</a:t>
            </a:r>
          </a:p>
          <a:p>
            <a:pPr indent="-228600" fontAlgn="base">
              <a:lnSpc>
                <a:spcPct val="90000"/>
              </a:lnSpc>
              <a:spcBef>
                <a:spcPct val="50000"/>
              </a:spcBef>
              <a:spcAft>
                <a:spcPct val="0"/>
              </a:spcAft>
              <a:buClrTx/>
              <a:buSzTx/>
              <a:buFont typeface="Arial" panose="020B0604020202020204" pitchFamily="34" charset="0"/>
              <a:buChar char="•"/>
            </a:pPr>
            <a:r>
              <a:rPr lang="en-US" altLang="it-IT" sz="2400" b="1" dirty="0">
                <a:latin typeface="+mn-lt"/>
              </a:rPr>
              <a:t>La </a:t>
            </a:r>
            <a:r>
              <a:rPr lang="en-US" altLang="it-IT" sz="2400" b="1" dirty="0" err="1">
                <a:latin typeface="+mn-lt"/>
              </a:rPr>
              <a:t>sequenza</a:t>
            </a:r>
            <a:r>
              <a:rPr lang="en-US" altLang="it-IT" sz="2400" b="1" dirty="0">
                <a:latin typeface="+mn-lt"/>
              </a:rPr>
              <a:t> </a:t>
            </a:r>
            <a:r>
              <a:rPr lang="en-US" altLang="it-IT" sz="2400" b="1" dirty="0" err="1">
                <a:latin typeface="+mn-lt"/>
              </a:rPr>
              <a:t>clinica</a:t>
            </a:r>
            <a:r>
              <a:rPr lang="en-US" altLang="it-IT" sz="2400" b="1" dirty="0">
                <a:latin typeface="+mn-lt"/>
              </a:rPr>
              <a:t> è </a:t>
            </a:r>
            <a:r>
              <a:rPr lang="en-US" altLang="it-IT" sz="2400" b="1" dirty="0" err="1">
                <a:latin typeface="+mn-lt"/>
              </a:rPr>
              <a:t>caratteristica</a:t>
            </a:r>
            <a:r>
              <a:rPr lang="en-US" altLang="it-IT" sz="2400" b="1" dirty="0">
                <a:latin typeface="+mn-lt"/>
              </a:rPr>
              <a:t> e </a:t>
            </a:r>
            <a:r>
              <a:rPr lang="en-US" altLang="it-IT" sz="2400" b="1" dirty="0" err="1">
                <a:latin typeface="+mn-lt"/>
              </a:rPr>
              <a:t>dipende</a:t>
            </a:r>
            <a:r>
              <a:rPr lang="en-US" altLang="it-IT" sz="2400" b="1" dirty="0">
                <a:latin typeface="+mn-lt"/>
              </a:rPr>
              <a:t> </a:t>
            </a:r>
            <a:r>
              <a:rPr lang="en-US" altLang="it-IT" sz="2400" b="1" dirty="0" err="1">
                <a:latin typeface="+mn-lt"/>
              </a:rPr>
              <a:t>dalla</a:t>
            </a:r>
            <a:r>
              <a:rPr lang="en-US" altLang="it-IT" sz="2400" b="1" dirty="0">
                <a:latin typeface="+mn-lt"/>
              </a:rPr>
              <a:t> dose di </a:t>
            </a:r>
            <a:r>
              <a:rPr lang="en-US" altLang="it-IT" sz="2400" b="1" dirty="0" err="1">
                <a:latin typeface="+mn-lt"/>
              </a:rPr>
              <a:t>esposizione</a:t>
            </a:r>
            <a:r>
              <a:rPr lang="en-US" altLang="it-IT" sz="2400" b="1" dirty="0">
                <a:latin typeface="+mn-lt"/>
              </a:rPr>
              <a: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376" name="Rectangle 5837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378" name="Rectangle 5837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80" name="Rectangle 5837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82" name="Rectangle 5838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84" name="Rectangle 5838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386" name="Freeform: Shape 5838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8388" name="Rectangle 5838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71" name="Text Box 4">
            <a:extLst>
              <a:ext uri="{FF2B5EF4-FFF2-40B4-BE49-F238E27FC236}">
                <a16:creationId xmlns:a16="http://schemas.microsoft.com/office/drawing/2014/main" id="{BA824B31-F768-FD11-2C00-C5BC681CD95D}"/>
              </a:ext>
            </a:extLst>
          </p:cNvPr>
          <p:cNvSpPr txBox="1">
            <a:spLocks noChangeArrowheads="1"/>
          </p:cNvSpPr>
          <p:nvPr/>
        </p:nvSpPr>
        <p:spPr bwMode="auto">
          <a:xfrm>
            <a:off x="439388" y="704226"/>
            <a:ext cx="3962318" cy="4064996"/>
          </a:xfrm>
          <a:prstGeom prst="rect">
            <a:avLst/>
          </a:prstGeom>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4400" b="1" kern="1200" dirty="0">
                <a:solidFill>
                  <a:srgbClr val="FFFFFF"/>
                </a:solidFill>
                <a:latin typeface="+mj-lt"/>
                <a:ea typeface="+mj-ea"/>
                <a:cs typeface="+mj-cs"/>
              </a:rPr>
              <a:t>PATOLOGIA DETERMINISTICA CUTANEA</a:t>
            </a:r>
          </a:p>
          <a:p>
            <a:pPr algn="r" fontAlgn="base">
              <a:lnSpc>
                <a:spcPct val="90000"/>
              </a:lnSpc>
              <a:spcBef>
                <a:spcPct val="0"/>
              </a:spcBef>
              <a:spcAft>
                <a:spcPts val="600"/>
              </a:spcAft>
              <a:buClrTx/>
              <a:buSzTx/>
              <a:buNone/>
            </a:pPr>
            <a:r>
              <a:rPr lang="en-US" altLang="it-IT" sz="4400" b="1" u="sng" kern="1200" dirty="0">
                <a:solidFill>
                  <a:srgbClr val="FFFFFF"/>
                </a:solidFill>
                <a:latin typeface="+mj-lt"/>
                <a:ea typeface="+mj-ea"/>
                <a:cs typeface="+mj-cs"/>
              </a:rPr>
              <a:t>RADIODERMITE</a:t>
            </a:r>
          </a:p>
        </p:txBody>
      </p:sp>
      <p:sp>
        <p:nvSpPr>
          <p:cNvPr id="58370" name="Text Box 3">
            <a:extLst>
              <a:ext uri="{FF2B5EF4-FFF2-40B4-BE49-F238E27FC236}">
                <a16:creationId xmlns:a16="http://schemas.microsoft.com/office/drawing/2014/main" id="{6BA92364-3696-9E19-9939-130FD818F1BA}"/>
              </a:ext>
            </a:extLst>
          </p:cNvPr>
          <p:cNvSpPr txBox="1">
            <a:spLocks noChangeArrowheads="1"/>
          </p:cNvSpPr>
          <p:nvPr/>
        </p:nvSpPr>
        <p:spPr bwMode="auto">
          <a:xfrm>
            <a:off x="5284779" y="779376"/>
            <a:ext cx="8656851" cy="66552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indent="-228600" fontAlgn="base">
              <a:lnSpc>
                <a:spcPct val="90000"/>
              </a:lnSpc>
              <a:spcBef>
                <a:spcPct val="50000"/>
              </a:spcBef>
              <a:spcAft>
                <a:spcPct val="0"/>
              </a:spcAft>
              <a:buClrTx/>
              <a:buSzTx/>
              <a:buFont typeface="Arial" panose="020B0604020202020204" pitchFamily="34" charset="0"/>
              <a:buChar char="•"/>
            </a:pPr>
            <a:r>
              <a:rPr lang="en-US" altLang="it-IT" sz="2400" dirty="0">
                <a:latin typeface="+mn-lt"/>
              </a:rPr>
              <a:t>Dopo </a:t>
            </a:r>
            <a:r>
              <a:rPr lang="en-US" altLang="it-IT" sz="2400" dirty="0" err="1">
                <a:latin typeface="+mn-lt"/>
              </a:rPr>
              <a:t>l’esposizione</a:t>
            </a:r>
            <a:r>
              <a:rPr lang="en-US" altLang="it-IT" sz="2400" dirty="0">
                <a:latin typeface="+mn-lt"/>
              </a:rPr>
              <a:t> compare </a:t>
            </a:r>
            <a:r>
              <a:rPr lang="en-US" altLang="it-IT" sz="2400" dirty="0" err="1">
                <a:latin typeface="+mn-lt"/>
              </a:rPr>
              <a:t>una</a:t>
            </a:r>
            <a:r>
              <a:rPr lang="en-US" altLang="it-IT" sz="2400" dirty="0">
                <a:latin typeface="+mn-lt"/>
              </a:rPr>
              <a:t> </a:t>
            </a:r>
            <a:r>
              <a:rPr lang="en-US" altLang="it-IT" sz="2400" dirty="0" err="1">
                <a:latin typeface="+mn-lt"/>
              </a:rPr>
              <a:t>reazione</a:t>
            </a:r>
            <a:r>
              <a:rPr lang="en-US" altLang="it-IT" sz="2400" dirty="0">
                <a:latin typeface="+mn-lt"/>
              </a:rPr>
              <a:t> </a:t>
            </a:r>
            <a:r>
              <a:rPr lang="en-US" altLang="it-IT" sz="2400" dirty="0" err="1">
                <a:latin typeface="+mn-lt"/>
              </a:rPr>
              <a:t>eritematosa</a:t>
            </a:r>
            <a:r>
              <a:rPr lang="en-US" altLang="it-IT" sz="2400" dirty="0">
                <a:latin typeface="+mn-lt"/>
              </a:rPr>
              <a:t> </a:t>
            </a:r>
            <a:r>
              <a:rPr lang="en-US" altLang="it-IT" sz="2400" dirty="0" err="1">
                <a:latin typeface="+mn-lt"/>
              </a:rPr>
              <a:t>precoce</a:t>
            </a:r>
            <a:r>
              <a:rPr lang="en-US" altLang="it-IT" sz="2400" dirty="0">
                <a:latin typeface="+mn-lt"/>
              </a:rPr>
              <a:t> e </a:t>
            </a:r>
            <a:r>
              <a:rPr lang="en-US" altLang="it-IT" sz="2400" dirty="0" err="1">
                <a:latin typeface="+mn-lt"/>
              </a:rPr>
              <a:t>fugace</a:t>
            </a:r>
            <a:r>
              <a:rPr lang="en-US" altLang="it-IT" sz="2400" dirty="0">
                <a:latin typeface="+mn-lt"/>
              </a:rPr>
              <a:t> con </a:t>
            </a:r>
            <a:r>
              <a:rPr lang="en-US" altLang="it-IT" sz="2400" dirty="0" err="1">
                <a:latin typeface="+mn-lt"/>
              </a:rPr>
              <a:t>possibile</a:t>
            </a:r>
            <a:r>
              <a:rPr lang="en-US" altLang="it-IT" sz="2400" dirty="0">
                <a:latin typeface="+mn-lt"/>
              </a:rPr>
              <a:t> </a:t>
            </a:r>
            <a:r>
              <a:rPr lang="en-US" altLang="it-IT" sz="2400" dirty="0" err="1">
                <a:latin typeface="+mn-lt"/>
              </a:rPr>
              <a:t>intenso</a:t>
            </a:r>
            <a:r>
              <a:rPr lang="en-US" altLang="it-IT" sz="2400" dirty="0">
                <a:latin typeface="+mn-lt"/>
              </a:rPr>
              <a:t> </a:t>
            </a:r>
            <a:r>
              <a:rPr lang="en-US" altLang="it-IT" sz="2400" dirty="0" err="1">
                <a:latin typeface="+mn-lt"/>
              </a:rPr>
              <a:t>prurito</a:t>
            </a:r>
            <a:r>
              <a:rPr lang="en-US" altLang="it-IT" sz="2400" dirty="0">
                <a:latin typeface="+mn-lt"/>
              </a:rPr>
              <a:t> per </a:t>
            </a:r>
            <a:r>
              <a:rPr lang="en-US" altLang="it-IT" sz="2400" dirty="0" err="1">
                <a:latin typeface="+mn-lt"/>
              </a:rPr>
              <a:t>impegno</a:t>
            </a:r>
            <a:r>
              <a:rPr lang="en-US" altLang="it-IT" sz="2400" dirty="0">
                <a:latin typeface="+mn-lt"/>
              </a:rPr>
              <a:t> </a:t>
            </a:r>
            <a:r>
              <a:rPr lang="en-US" altLang="it-IT" sz="2400" dirty="0" err="1">
                <a:latin typeface="+mn-lt"/>
              </a:rPr>
              <a:t>stromare</a:t>
            </a:r>
            <a:r>
              <a:rPr lang="en-US" altLang="it-IT" sz="2400" dirty="0">
                <a:latin typeface="+mn-lt"/>
              </a:rPr>
              <a:t> con </a:t>
            </a:r>
            <a:r>
              <a:rPr lang="en-US" altLang="it-IT" sz="2400" dirty="0" err="1">
                <a:latin typeface="+mn-lt"/>
              </a:rPr>
              <a:t>produzione</a:t>
            </a:r>
            <a:r>
              <a:rPr lang="en-US" altLang="it-IT" sz="2400" dirty="0">
                <a:latin typeface="+mn-lt"/>
              </a:rPr>
              <a:t> di </a:t>
            </a:r>
            <a:r>
              <a:rPr lang="en-US" altLang="it-IT" sz="2400" dirty="0" err="1">
                <a:latin typeface="+mn-lt"/>
              </a:rPr>
              <a:t>mediatori</a:t>
            </a:r>
            <a:r>
              <a:rPr lang="en-US" altLang="it-IT" sz="2400" dirty="0">
                <a:latin typeface="+mn-lt"/>
              </a:rPr>
              <a:t> </a:t>
            </a:r>
            <a:r>
              <a:rPr lang="en-US" altLang="it-IT" sz="2400" dirty="0" err="1">
                <a:latin typeface="+mn-lt"/>
              </a:rPr>
              <a:t>infiammatori</a:t>
            </a:r>
            <a:r>
              <a:rPr lang="en-US" altLang="it-IT" sz="2400" dirty="0">
                <a:latin typeface="+mn-lt"/>
              </a:rPr>
              <a:t> (</a:t>
            </a:r>
            <a:r>
              <a:rPr lang="en-US" altLang="it-IT" sz="2400" dirty="0" err="1">
                <a:latin typeface="+mn-lt"/>
              </a:rPr>
              <a:t>istamina</a:t>
            </a:r>
            <a:r>
              <a:rPr lang="en-US" altLang="it-IT" sz="2400" dirty="0">
                <a:latin typeface="+mn-lt"/>
              </a:rPr>
              <a:t>) - (</a:t>
            </a:r>
            <a:r>
              <a:rPr lang="en-US" altLang="it-IT" sz="2400" dirty="0" err="1">
                <a:latin typeface="+mn-lt"/>
              </a:rPr>
              <a:t>eritema</a:t>
            </a:r>
            <a:r>
              <a:rPr lang="en-US" altLang="it-IT" sz="2400" dirty="0">
                <a:latin typeface="+mn-lt"/>
              </a:rPr>
              <a:t> </a:t>
            </a:r>
            <a:r>
              <a:rPr lang="en-US" altLang="it-IT" sz="2400" dirty="0" err="1">
                <a:latin typeface="+mn-lt"/>
              </a:rPr>
              <a:t>precoce</a:t>
            </a:r>
            <a:r>
              <a:rPr lang="en-US" altLang="it-IT" sz="2400" dirty="0">
                <a:latin typeface="+mn-lt"/>
              </a:rPr>
              <a:t>)</a:t>
            </a:r>
          </a:p>
          <a:p>
            <a:pPr indent="-228600" fontAlgn="base">
              <a:lnSpc>
                <a:spcPct val="90000"/>
              </a:lnSpc>
              <a:spcBef>
                <a:spcPct val="50000"/>
              </a:spcBef>
              <a:spcAft>
                <a:spcPct val="0"/>
              </a:spcAft>
              <a:buClrTx/>
              <a:buSzTx/>
              <a:buFont typeface="Arial" panose="020B0604020202020204" pitchFamily="34" charset="0"/>
              <a:buChar char="•"/>
            </a:pPr>
            <a:endParaRPr lang="en-US" altLang="it-IT" sz="2400" dirty="0">
              <a:latin typeface="+mn-lt"/>
            </a:endParaRPr>
          </a:p>
          <a:p>
            <a:pPr indent="-228600" fontAlgn="base">
              <a:lnSpc>
                <a:spcPct val="90000"/>
              </a:lnSpc>
              <a:spcBef>
                <a:spcPct val="50000"/>
              </a:spcBef>
              <a:spcAft>
                <a:spcPct val="0"/>
              </a:spcAft>
              <a:buClrTx/>
              <a:buSzTx/>
              <a:buFont typeface="Arial" panose="020B0604020202020204" pitchFamily="34" charset="0"/>
              <a:buChar char="•"/>
            </a:pPr>
            <a:r>
              <a:rPr lang="en-US" altLang="it-IT" sz="2400" dirty="0" err="1">
                <a:latin typeface="+mn-lt"/>
              </a:rPr>
              <a:t>Scomparso</a:t>
            </a:r>
            <a:r>
              <a:rPr lang="en-US" altLang="it-IT" sz="2400" dirty="0">
                <a:latin typeface="+mn-lt"/>
              </a:rPr>
              <a:t> </a:t>
            </a:r>
            <a:r>
              <a:rPr lang="en-US" altLang="it-IT" sz="2400" dirty="0" err="1">
                <a:latin typeface="+mn-lt"/>
              </a:rPr>
              <a:t>l’eritema</a:t>
            </a:r>
            <a:r>
              <a:rPr lang="en-US" altLang="it-IT" sz="2400" dirty="0">
                <a:latin typeface="+mn-lt"/>
              </a:rPr>
              <a:t> il </a:t>
            </a:r>
            <a:r>
              <a:rPr lang="en-US" altLang="it-IT" sz="2400" dirty="0" err="1">
                <a:latin typeface="+mn-lt"/>
              </a:rPr>
              <a:t>quadro</a:t>
            </a:r>
            <a:r>
              <a:rPr lang="en-US" altLang="it-IT" sz="2400" dirty="0">
                <a:latin typeface="+mn-lt"/>
              </a:rPr>
              <a:t> </a:t>
            </a:r>
            <a:r>
              <a:rPr lang="en-US" altLang="it-IT" sz="2400" dirty="0" err="1">
                <a:latin typeface="+mn-lt"/>
              </a:rPr>
              <a:t>clinico</a:t>
            </a:r>
            <a:r>
              <a:rPr lang="en-US" altLang="it-IT" sz="2400" dirty="0">
                <a:latin typeface="+mn-lt"/>
              </a:rPr>
              <a:t> </a:t>
            </a:r>
            <a:r>
              <a:rPr lang="en-US" altLang="it-IT" sz="2400" dirty="0" err="1">
                <a:latin typeface="+mn-lt"/>
              </a:rPr>
              <a:t>si</a:t>
            </a:r>
            <a:r>
              <a:rPr lang="en-US" altLang="it-IT" sz="2400" dirty="0">
                <a:latin typeface="+mn-lt"/>
              </a:rPr>
              <a:t> </a:t>
            </a:r>
            <a:r>
              <a:rPr lang="en-US" altLang="it-IT" sz="2400" dirty="0" err="1">
                <a:latin typeface="+mn-lt"/>
              </a:rPr>
              <a:t>mantiene</a:t>
            </a:r>
            <a:r>
              <a:rPr lang="en-US" altLang="it-IT" sz="2400" dirty="0">
                <a:latin typeface="+mn-lt"/>
              </a:rPr>
              <a:t> </a:t>
            </a:r>
            <a:r>
              <a:rPr lang="en-US" altLang="it-IT" sz="2400" dirty="0" err="1">
                <a:latin typeface="+mn-lt"/>
              </a:rPr>
              <a:t>asintomatico</a:t>
            </a:r>
            <a:r>
              <a:rPr lang="en-US" altLang="it-IT" sz="2400" dirty="0">
                <a:latin typeface="+mn-lt"/>
              </a:rPr>
              <a:t> per </a:t>
            </a:r>
            <a:r>
              <a:rPr lang="en-US" altLang="it-IT" sz="2400" dirty="0" err="1">
                <a:latin typeface="+mn-lt"/>
              </a:rPr>
              <a:t>diversi</a:t>
            </a:r>
            <a:r>
              <a:rPr lang="en-US" altLang="it-IT" sz="2400" dirty="0">
                <a:latin typeface="+mn-lt"/>
              </a:rPr>
              <a:t> </a:t>
            </a:r>
            <a:r>
              <a:rPr lang="en-US" altLang="it-IT" sz="2400" dirty="0" err="1">
                <a:latin typeface="+mn-lt"/>
              </a:rPr>
              <a:t>giorni</a:t>
            </a:r>
            <a:r>
              <a:rPr lang="en-US" altLang="it-IT" sz="2400" dirty="0">
                <a:latin typeface="+mn-lt"/>
              </a:rPr>
              <a:t> (</a:t>
            </a:r>
            <a:r>
              <a:rPr lang="en-US" altLang="it-IT" sz="2400" dirty="0" err="1">
                <a:latin typeface="+mn-lt"/>
              </a:rPr>
              <a:t>fino</a:t>
            </a:r>
            <a:r>
              <a:rPr lang="en-US" altLang="it-IT" sz="2400" dirty="0">
                <a:latin typeface="+mn-lt"/>
              </a:rPr>
              <a:t> a 1-3 </a:t>
            </a:r>
            <a:r>
              <a:rPr lang="en-US" altLang="it-IT" sz="2400" dirty="0" err="1">
                <a:latin typeface="+mn-lt"/>
              </a:rPr>
              <a:t>settimane</a:t>
            </a:r>
            <a:r>
              <a:rPr lang="en-US" altLang="it-IT" sz="2400" dirty="0">
                <a:latin typeface="+mn-lt"/>
              </a:rPr>
              <a:t>) - (</a:t>
            </a:r>
            <a:r>
              <a:rPr lang="en-US" altLang="it-IT" sz="2400" dirty="0" err="1">
                <a:latin typeface="+mn-lt"/>
              </a:rPr>
              <a:t>fase</a:t>
            </a:r>
            <a:r>
              <a:rPr lang="en-US" altLang="it-IT" sz="2400" dirty="0">
                <a:latin typeface="+mn-lt"/>
              </a:rPr>
              <a:t> di </a:t>
            </a:r>
            <a:r>
              <a:rPr lang="en-US" altLang="it-IT" sz="2400" dirty="0" err="1">
                <a:latin typeface="+mn-lt"/>
              </a:rPr>
              <a:t>latenza</a:t>
            </a:r>
            <a:r>
              <a:rPr lang="en-US" altLang="it-IT" sz="2400" dirty="0">
                <a:latin typeface="+mn-lt"/>
              </a:rPr>
              <a:t>)</a:t>
            </a:r>
          </a:p>
          <a:p>
            <a:pPr indent="-228600" fontAlgn="base">
              <a:lnSpc>
                <a:spcPct val="90000"/>
              </a:lnSpc>
              <a:spcBef>
                <a:spcPct val="50000"/>
              </a:spcBef>
              <a:spcAft>
                <a:spcPct val="0"/>
              </a:spcAft>
              <a:buClrTx/>
              <a:buSzTx/>
              <a:buFont typeface="Arial" panose="020B0604020202020204" pitchFamily="34" charset="0"/>
              <a:buChar char="•"/>
            </a:pPr>
            <a:endParaRPr lang="en-US" altLang="it-IT" sz="2400" dirty="0">
              <a:latin typeface="+mn-lt"/>
            </a:endParaRPr>
          </a:p>
          <a:p>
            <a:pPr indent="-228600" fontAlgn="base">
              <a:lnSpc>
                <a:spcPct val="90000"/>
              </a:lnSpc>
              <a:spcBef>
                <a:spcPct val="50000"/>
              </a:spcBef>
              <a:spcAft>
                <a:spcPct val="0"/>
              </a:spcAft>
              <a:buClrTx/>
              <a:buSzTx/>
              <a:buFont typeface="Arial" panose="020B0604020202020204" pitchFamily="34" charset="0"/>
              <a:buChar char="•"/>
            </a:pPr>
            <a:r>
              <a:rPr lang="en-US" altLang="it-IT" sz="2400" dirty="0">
                <a:latin typeface="+mn-lt"/>
              </a:rPr>
              <a:t>Dopo tale </a:t>
            </a:r>
            <a:r>
              <a:rPr lang="en-US" altLang="it-IT" sz="2400" dirty="0" err="1">
                <a:latin typeface="+mn-lt"/>
              </a:rPr>
              <a:t>periodo</a:t>
            </a:r>
            <a:r>
              <a:rPr lang="en-US" altLang="it-IT" sz="2400" dirty="0">
                <a:latin typeface="+mn-lt"/>
              </a:rPr>
              <a:t> </a:t>
            </a:r>
            <a:r>
              <a:rPr lang="en-US" altLang="it-IT" sz="2400" dirty="0" err="1">
                <a:latin typeface="+mn-lt"/>
              </a:rPr>
              <a:t>esordisce</a:t>
            </a:r>
            <a:r>
              <a:rPr lang="en-US" altLang="it-IT" sz="2400" dirty="0">
                <a:latin typeface="+mn-lt"/>
              </a:rPr>
              <a:t> il </a:t>
            </a:r>
            <a:r>
              <a:rPr lang="en-US" altLang="it-IT" sz="2400" dirty="0" err="1">
                <a:latin typeface="+mn-lt"/>
              </a:rPr>
              <a:t>quadro</a:t>
            </a:r>
            <a:r>
              <a:rPr lang="en-US" altLang="it-IT" sz="2400" dirty="0">
                <a:latin typeface="+mn-lt"/>
              </a:rPr>
              <a:t> </a:t>
            </a:r>
            <a:r>
              <a:rPr lang="en-US" altLang="it-IT" sz="2400" dirty="0" err="1">
                <a:latin typeface="+mn-lt"/>
              </a:rPr>
              <a:t>clinico</a:t>
            </a:r>
            <a:r>
              <a:rPr lang="en-US" altLang="it-IT" sz="2400" dirty="0">
                <a:latin typeface="+mn-lt"/>
              </a:rPr>
              <a:t> </a:t>
            </a:r>
            <a:r>
              <a:rPr lang="en-US" altLang="it-IT" sz="2400" dirty="0" err="1">
                <a:latin typeface="+mn-lt"/>
              </a:rPr>
              <a:t>conclamato</a:t>
            </a:r>
            <a:r>
              <a:rPr lang="en-US" altLang="it-IT" sz="2400" dirty="0">
                <a:latin typeface="+mn-lt"/>
              </a:rPr>
              <a:t> </a:t>
            </a:r>
            <a:r>
              <a:rPr lang="en-US" altLang="it-IT" sz="2400" dirty="0" err="1">
                <a:latin typeface="+mn-lt"/>
              </a:rPr>
              <a:t>che</a:t>
            </a:r>
            <a:r>
              <a:rPr lang="en-US" altLang="it-IT" sz="2400" dirty="0">
                <a:latin typeface="+mn-lt"/>
              </a:rPr>
              <a:t> in base alla </a:t>
            </a:r>
            <a:r>
              <a:rPr lang="en-US" altLang="it-IT" sz="2400" dirty="0" err="1">
                <a:latin typeface="+mn-lt"/>
              </a:rPr>
              <a:t>intensità</a:t>
            </a:r>
            <a:r>
              <a:rPr lang="en-US" altLang="it-IT" sz="2400" dirty="0">
                <a:latin typeface="+mn-lt"/>
              </a:rPr>
              <a:t> della </a:t>
            </a:r>
            <a:r>
              <a:rPr lang="en-US" altLang="it-IT" sz="2400" dirty="0" err="1">
                <a:latin typeface="+mn-lt"/>
              </a:rPr>
              <a:t>esposizione</a:t>
            </a:r>
            <a:r>
              <a:rPr lang="en-US" altLang="it-IT" sz="2400" dirty="0">
                <a:latin typeface="+mn-lt"/>
              </a:rPr>
              <a:t> </a:t>
            </a:r>
            <a:r>
              <a:rPr lang="en-US" altLang="it-IT" sz="2400" dirty="0" err="1">
                <a:latin typeface="+mn-lt"/>
              </a:rPr>
              <a:t>può</a:t>
            </a:r>
            <a:r>
              <a:rPr lang="en-US" altLang="it-IT" sz="2400" dirty="0">
                <a:latin typeface="+mn-lt"/>
              </a:rPr>
              <a:t> </a:t>
            </a:r>
            <a:r>
              <a:rPr lang="en-US" altLang="it-IT" sz="2400" dirty="0" err="1">
                <a:latin typeface="+mn-lt"/>
              </a:rPr>
              <a:t>evolvere</a:t>
            </a:r>
            <a:r>
              <a:rPr lang="en-US" altLang="it-IT" sz="2400" dirty="0">
                <a:latin typeface="+mn-lt"/>
              </a:rPr>
              <a:t> da </a:t>
            </a:r>
            <a:r>
              <a:rPr lang="en-US" altLang="it-IT" sz="2400" dirty="0" err="1">
                <a:latin typeface="+mn-lt"/>
              </a:rPr>
              <a:t>una</a:t>
            </a:r>
            <a:r>
              <a:rPr lang="en-US" altLang="it-IT" sz="2400" dirty="0">
                <a:latin typeface="+mn-lt"/>
              </a:rPr>
              <a:t> </a:t>
            </a:r>
            <a:r>
              <a:rPr lang="en-US" altLang="it-IT" sz="2400" dirty="0" err="1">
                <a:latin typeface="+mn-lt"/>
              </a:rPr>
              <a:t>fase</a:t>
            </a:r>
            <a:r>
              <a:rPr lang="en-US" altLang="it-IT" sz="2400" dirty="0">
                <a:latin typeface="+mn-lt"/>
              </a:rPr>
              <a:t> </a:t>
            </a:r>
            <a:r>
              <a:rPr lang="en-US" altLang="it-IT" sz="2400" dirty="0" err="1">
                <a:latin typeface="+mn-lt"/>
              </a:rPr>
              <a:t>eritematosa</a:t>
            </a:r>
            <a:r>
              <a:rPr lang="en-US" altLang="it-IT" sz="2400" dirty="0">
                <a:latin typeface="+mn-lt"/>
              </a:rPr>
              <a:t> (</a:t>
            </a:r>
            <a:r>
              <a:rPr lang="en-US" altLang="it-IT" sz="2400" dirty="0" err="1">
                <a:latin typeface="+mn-lt"/>
              </a:rPr>
              <a:t>eritema</a:t>
            </a:r>
            <a:r>
              <a:rPr lang="en-US" altLang="it-IT" sz="2400" dirty="0">
                <a:latin typeface="+mn-lt"/>
              </a:rPr>
              <a:t> </a:t>
            </a:r>
            <a:r>
              <a:rPr lang="en-US" altLang="it-IT" sz="2400" dirty="0" err="1">
                <a:latin typeface="+mn-lt"/>
              </a:rPr>
              <a:t>secondario</a:t>
            </a:r>
            <a:r>
              <a:rPr lang="en-US" altLang="it-IT" sz="2400" dirty="0">
                <a:latin typeface="+mn-lt"/>
              </a:rPr>
              <a:t>) verso la formazione di </a:t>
            </a:r>
            <a:r>
              <a:rPr lang="en-US" altLang="it-IT" sz="2400" dirty="0" err="1">
                <a:latin typeface="+mn-lt"/>
              </a:rPr>
              <a:t>una</a:t>
            </a:r>
            <a:r>
              <a:rPr lang="en-US" altLang="it-IT" sz="2400" dirty="0">
                <a:latin typeface="+mn-lt"/>
              </a:rPr>
              <a:t> </a:t>
            </a:r>
            <a:r>
              <a:rPr lang="en-US" altLang="it-IT" sz="2400" dirty="0" err="1">
                <a:latin typeface="+mn-lt"/>
              </a:rPr>
              <a:t>epidermite</a:t>
            </a:r>
            <a:r>
              <a:rPr lang="en-US" altLang="it-IT" sz="2400" dirty="0">
                <a:latin typeface="+mn-lt"/>
              </a:rPr>
              <a:t> </a:t>
            </a:r>
            <a:r>
              <a:rPr lang="en-US" altLang="it-IT" sz="2400" dirty="0" err="1">
                <a:latin typeface="+mn-lt"/>
              </a:rPr>
              <a:t>secca</a:t>
            </a:r>
            <a:r>
              <a:rPr lang="en-US" altLang="it-IT" sz="2400" dirty="0">
                <a:latin typeface="+mn-lt"/>
              </a:rPr>
              <a:t>, </a:t>
            </a:r>
            <a:r>
              <a:rPr lang="en-US" altLang="it-IT" sz="2400" dirty="0" err="1">
                <a:latin typeface="+mn-lt"/>
              </a:rPr>
              <a:t>essudativa</a:t>
            </a:r>
            <a:r>
              <a:rPr lang="en-US" altLang="it-IT" sz="2400" dirty="0">
                <a:latin typeface="+mn-lt"/>
              </a:rPr>
              <a:t> (</a:t>
            </a:r>
            <a:r>
              <a:rPr lang="en-US" altLang="it-IT" sz="2400" dirty="0" err="1">
                <a:latin typeface="+mn-lt"/>
              </a:rPr>
              <a:t>flittene</a:t>
            </a:r>
            <a:r>
              <a:rPr lang="en-US" altLang="it-IT" sz="2400" dirty="0">
                <a:latin typeface="+mn-lt"/>
              </a:rPr>
              <a:t>), </a:t>
            </a:r>
            <a:r>
              <a:rPr lang="en-US" altLang="it-IT" sz="2400" dirty="0" err="1">
                <a:latin typeface="+mn-lt"/>
              </a:rPr>
              <a:t>ulcero-necrotica</a:t>
            </a:r>
            <a:r>
              <a:rPr lang="en-US" altLang="it-IT" sz="2400" dirty="0">
                <a:latin typeface="+mn-lt"/>
              </a:rPr>
              <a:t> - (</a:t>
            </a:r>
            <a:r>
              <a:rPr lang="en-US" altLang="it-IT" sz="2400" dirty="0" err="1">
                <a:latin typeface="+mn-lt"/>
              </a:rPr>
              <a:t>fase</a:t>
            </a:r>
            <a:r>
              <a:rPr lang="en-US" altLang="it-IT" sz="2400" dirty="0">
                <a:latin typeface="+mn-lt"/>
              </a:rPr>
              <a:t> di </a:t>
            </a:r>
            <a:r>
              <a:rPr lang="en-US" altLang="it-IT" sz="2400" dirty="0" err="1">
                <a:latin typeface="+mn-lt"/>
              </a:rPr>
              <a:t>stato</a:t>
            </a:r>
            <a:r>
              <a:rPr lang="en-US" altLang="it-IT" sz="2400" dirty="0">
                <a:latin typeface="+mn-lt"/>
              </a:rPr>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400" name="Rectangle 5939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02" name="Rectangle 5940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01047" y="1701046"/>
            <a:ext cx="8250982" cy="4848893"/>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404" name="Rectangle 5940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90194" y="3192568"/>
            <a:ext cx="5226713" cy="4846324"/>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06" name="Rectangle 5940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17058" y="1965702"/>
            <a:ext cx="8229086" cy="429768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408" name="Freeform: Shape 5940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96826" y="1441574"/>
            <a:ext cx="5769962" cy="49063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olo 1">
            <a:extLst>
              <a:ext uri="{FF2B5EF4-FFF2-40B4-BE49-F238E27FC236}">
                <a16:creationId xmlns:a16="http://schemas.microsoft.com/office/drawing/2014/main" id="{2B0F71A5-349E-51D8-F46C-4F6D839DB1D0}"/>
              </a:ext>
            </a:extLst>
          </p:cNvPr>
          <p:cNvSpPr>
            <a:spLocks noGrp="1"/>
          </p:cNvSpPr>
          <p:nvPr>
            <p:ph type="title" idx="4294967295"/>
          </p:nvPr>
        </p:nvSpPr>
        <p:spPr>
          <a:xfrm>
            <a:off x="792049" y="3320527"/>
            <a:ext cx="3456993" cy="3686287"/>
          </a:xfrm>
          <a:prstGeom prst="rect">
            <a:avLst/>
          </a:prstGeom>
        </p:spPr>
        <p:txBody>
          <a:bodyPr vert="horz" lIns="91440" tIns="45720" rIns="91440" bIns="45720" rtlCol="0" anchor="t">
            <a:normAutofit/>
          </a:bodyPr>
          <a:lstStyle/>
          <a:p>
            <a:pPr algn="l">
              <a:lnSpc>
                <a:spcPct val="90000"/>
              </a:lnSpc>
              <a:defRPr/>
            </a:pPr>
            <a:r>
              <a:rPr lang="en-US" sz="4800" kern="1200">
                <a:solidFill>
                  <a:srgbClr val="FFFFFF"/>
                </a:solidFill>
                <a:latin typeface="+mj-lt"/>
                <a:ea typeface="+mj-ea"/>
                <a:cs typeface="+mj-cs"/>
              </a:rPr>
              <a:t>Dosi soglia per gli effetti cutanei</a:t>
            </a:r>
          </a:p>
        </p:txBody>
      </p:sp>
      <p:pic>
        <p:nvPicPr>
          <p:cNvPr id="59395" name="Segnaposto contenuto 3">
            <a:extLst>
              <a:ext uri="{FF2B5EF4-FFF2-40B4-BE49-F238E27FC236}">
                <a16:creationId xmlns:a16="http://schemas.microsoft.com/office/drawing/2014/main" id="{5A0C8333-E07A-5451-9361-180AADB92F6C}"/>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a:xfrm>
            <a:off x="5402913" y="1773657"/>
            <a:ext cx="8670898" cy="468228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7A3708-53E1-29EF-F872-21B5869F1DA7}"/>
              </a:ext>
            </a:extLst>
          </p:cNvPr>
          <p:cNvSpPr>
            <a:spLocks noGrp="1"/>
          </p:cNvSpPr>
          <p:nvPr>
            <p:ph type="title" idx="4294967295"/>
          </p:nvPr>
        </p:nvSpPr>
        <p:spPr>
          <a:xfrm>
            <a:off x="882445" y="365125"/>
            <a:ext cx="12069762" cy="1719263"/>
          </a:xfrm>
          <a:prstGeom prst="rect">
            <a:avLst/>
          </a:prstGeom>
        </p:spPr>
        <p:txBody>
          <a:bodyPr/>
          <a:lstStyle/>
          <a:p>
            <a:pPr eaLnBrk="1" hangingPunct="1">
              <a:defRPr/>
            </a:pPr>
            <a:r>
              <a:rPr lang="it-IT" dirty="0"/>
              <a:t>Eritema iniziale e tardivo</a:t>
            </a:r>
          </a:p>
        </p:txBody>
      </p:sp>
      <p:pic>
        <p:nvPicPr>
          <p:cNvPr id="60420" name="Picture 3">
            <a:extLst>
              <a:ext uri="{FF2B5EF4-FFF2-40B4-BE49-F238E27FC236}">
                <a16:creationId xmlns:a16="http://schemas.microsoft.com/office/drawing/2014/main" id="{EC96A7DD-E581-E117-59A7-504741C88C9A}"/>
              </a:ext>
            </a:extLst>
          </p:cNvPr>
          <p:cNvPicPr>
            <a:picLocks noGrp="1" noChangeAspect="1" noChangeArrowheads="1"/>
          </p:cNvPicPr>
          <p:nvPr>
            <p:ph type="tbl" idx="4294967295"/>
          </p:nvPr>
        </p:nvPicPr>
        <p:blipFill>
          <a:blip r:embed="rId3">
            <a:extLst>
              <a:ext uri="{28A0092B-C50C-407E-A947-70E740481C1C}">
                <a14:useLocalDpi xmlns:a14="http://schemas.microsoft.com/office/drawing/2010/main" val="0"/>
              </a:ext>
            </a:extLst>
          </a:blip>
          <a:srcRect/>
          <a:stretch>
            <a:fillRect/>
          </a:stretch>
        </p:blipFill>
        <p:spPr>
          <a:xfrm>
            <a:off x="8595519" y="2432050"/>
            <a:ext cx="3167062" cy="4892675"/>
          </a:xfrm>
          <a:prstGeom prst="rect">
            <a:avLst/>
          </a:prstGeom>
        </p:spPr>
      </p:pic>
      <p:pic>
        <p:nvPicPr>
          <p:cNvPr id="60419" name="Picture 2">
            <a:extLst>
              <a:ext uri="{FF2B5EF4-FFF2-40B4-BE49-F238E27FC236}">
                <a16:creationId xmlns:a16="http://schemas.microsoft.com/office/drawing/2014/main" id="{A5A51741-89C5-8CE0-AB69-65BF2DD6EA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016" y="2293620"/>
            <a:ext cx="3282314"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217E6C-44F9-DBEC-DC91-B7829C497D1B}"/>
              </a:ext>
            </a:extLst>
          </p:cNvPr>
          <p:cNvSpPr>
            <a:spLocks noGrp="1"/>
          </p:cNvSpPr>
          <p:nvPr>
            <p:ph type="title"/>
          </p:nvPr>
        </p:nvSpPr>
        <p:spPr/>
        <p:txBody>
          <a:bodyPr/>
          <a:lstStyle/>
          <a:p>
            <a:pPr eaLnBrk="1" hangingPunct="1">
              <a:defRPr/>
            </a:pPr>
            <a:r>
              <a:rPr lang="it-IT" dirty="0" err="1"/>
              <a:t>Epitelite</a:t>
            </a:r>
            <a:r>
              <a:rPr lang="it-IT" dirty="0"/>
              <a:t> essudativa</a:t>
            </a:r>
          </a:p>
        </p:txBody>
      </p:sp>
      <p:pic>
        <p:nvPicPr>
          <p:cNvPr id="62467" name="Picture 2">
            <a:extLst>
              <a:ext uri="{FF2B5EF4-FFF2-40B4-BE49-F238E27FC236}">
                <a16:creationId xmlns:a16="http://schemas.microsoft.com/office/drawing/2014/main" id="{26548221-C22C-6087-CBEF-BF294A212AB8}"/>
              </a:ext>
            </a:extLst>
          </p:cNvPr>
          <p:cNvPicPr>
            <a:picLocks noGrp="1" noChangeAspect="1" noChangeArrowheads="1"/>
          </p:cNvPicPr>
          <p:nvPr>
            <p:ph type="tbl" idx="1"/>
          </p:nvPr>
        </p:nvPicPr>
        <p:blipFill>
          <a:blip r:embed="rId2">
            <a:extLst>
              <a:ext uri="{28A0092B-C50C-407E-A947-70E740481C1C}">
                <a14:useLocalDpi xmlns:a14="http://schemas.microsoft.com/office/drawing/2010/main" val="0"/>
              </a:ext>
            </a:extLst>
          </a:blip>
          <a:srcRect/>
          <a:stretch>
            <a:fillRect/>
          </a:stretch>
        </p:blipFill>
        <p:spPr>
          <a:xfrm>
            <a:off x="2908936" y="2472690"/>
            <a:ext cx="4469130" cy="2994660"/>
          </a:xfrm>
        </p:spPr>
      </p:pic>
      <p:pic>
        <p:nvPicPr>
          <p:cNvPr id="62468" name="Picture 3">
            <a:extLst>
              <a:ext uri="{FF2B5EF4-FFF2-40B4-BE49-F238E27FC236}">
                <a16:creationId xmlns:a16="http://schemas.microsoft.com/office/drawing/2014/main" id="{DA2935C7-5BF5-1C6E-E32E-C180D232D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991" y="5246371"/>
            <a:ext cx="4469130" cy="2983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69" name="Rettangolo 3">
            <a:extLst>
              <a:ext uri="{FF2B5EF4-FFF2-40B4-BE49-F238E27FC236}">
                <a16:creationId xmlns:a16="http://schemas.microsoft.com/office/drawing/2014/main" id="{7D79C4F8-CE16-025D-E0BC-9876F4EB9650}"/>
              </a:ext>
            </a:extLst>
          </p:cNvPr>
          <p:cNvSpPr>
            <a:spLocks noChangeArrowheads="1"/>
          </p:cNvSpPr>
          <p:nvPr/>
        </p:nvSpPr>
        <p:spPr bwMode="auto">
          <a:xfrm>
            <a:off x="8166736" y="2472690"/>
            <a:ext cx="422338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r>
              <a:rPr lang="it-IT" altLang="it-IT" sz="2400">
                <a:solidFill>
                  <a:srgbClr val="FFFFFF"/>
                </a:solidFill>
              </a:rPr>
              <a:t>Radioepidermite essudativa</a:t>
            </a:r>
          </a:p>
          <a:p>
            <a:pPr defTabSz="1097280" fontAlgn="base">
              <a:spcBef>
                <a:spcPct val="0"/>
              </a:spcBef>
              <a:spcAft>
                <a:spcPct val="0"/>
              </a:spcAft>
              <a:buClrTx/>
              <a:buSzTx/>
              <a:buNone/>
            </a:pPr>
            <a:r>
              <a:rPr lang="it-IT" altLang="it-IT" sz="2400">
                <a:solidFill>
                  <a:srgbClr val="FFFFFF"/>
                </a:solidFill>
              </a:rPr>
              <a:t>del 3° e 4° dito al 21° giorno da irradiazione accidentale per errata manipolazione di</a:t>
            </a:r>
          </a:p>
          <a:p>
            <a:pPr defTabSz="1097280" fontAlgn="base">
              <a:spcBef>
                <a:spcPct val="0"/>
              </a:spcBef>
              <a:spcAft>
                <a:spcPct val="0"/>
              </a:spcAft>
              <a:buClrTx/>
              <a:buSzTx/>
              <a:buNone/>
            </a:pPr>
            <a:r>
              <a:rPr lang="it-IT" altLang="it-IT" sz="2400">
                <a:solidFill>
                  <a:srgbClr val="FFFFFF"/>
                </a:solidFill>
              </a:rPr>
              <a:t>una sorgente di cobalto 60</a:t>
            </a:r>
          </a:p>
          <a:p>
            <a:pPr defTabSz="1097280" fontAlgn="base">
              <a:spcBef>
                <a:spcPct val="0"/>
              </a:spcBef>
              <a:spcAft>
                <a:spcPct val="0"/>
              </a:spcAft>
              <a:buClrTx/>
              <a:buSzTx/>
              <a:buNone/>
            </a:pPr>
            <a:r>
              <a:rPr lang="it-IT" altLang="it-IT" sz="2400">
                <a:solidFill>
                  <a:srgbClr val="FFFFFF"/>
                </a:solidFill>
              </a:rPr>
              <a:t>(dose locale da 40 a 60 Gy)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42938A7-D316-3B23-279D-C7D7B79E657B}"/>
              </a:ext>
            </a:extLst>
          </p:cNvPr>
          <p:cNvSpPr txBox="1"/>
          <p:nvPr/>
        </p:nvSpPr>
        <p:spPr>
          <a:xfrm>
            <a:off x="2022438" y="634701"/>
            <a:ext cx="10682343" cy="5262979"/>
          </a:xfrm>
          <a:prstGeom prst="rect">
            <a:avLst/>
          </a:prstGeom>
          <a:noFill/>
        </p:spPr>
        <p:txBody>
          <a:bodyPr wrap="square">
            <a:spAutoFit/>
          </a:bodyPr>
          <a:lstStyle/>
          <a:p>
            <a:r>
              <a:rPr lang="it-IT" sz="2400" dirty="0"/>
              <a:t>Da sempre l'uomo è soggetto all'azione di radiazioni ionizzanti naturali,</a:t>
            </a:r>
          </a:p>
          <a:p>
            <a:r>
              <a:rPr lang="it-IT" sz="2400" dirty="0"/>
              <a:t>alle quali si da il nome di fondo di radioattività naturale. </a:t>
            </a:r>
          </a:p>
          <a:p>
            <a:r>
              <a:rPr lang="it-IT" sz="2400" dirty="0"/>
              <a:t>Questo parametro deve costituire il riferimento per eventuali valutazioni di rischio </a:t>
            </a:r>
            <a:r>
              <a:rPr lang="it-IT" sz="2400" dirty="0" err="1"/>
              <a:t>radioprotezionistico</a:t>
            </a:r>
            <a:r>
              <a:rPr lang="it-IT" sz="2400" dirty="0"/>
              <a:t>. </a:t>
            </a:r>
          </a:p>
          <a:p>
            <a:endParaRPr lang="it-IT" sz="2400" dirty="0"/>
          </a:p>
          <a:p>
            <a:r>
              <a:rPr lang="it-IT" sz="2400" dirty="0"/>
              <a:t>L’esposizione alle radiazioni ionizzanti può essere originata da:</a:t>
            </a:r>
          </a:p>
          <a:p>
            <a:r>
              <a:rPr lang="it-IT" sz="2400" dirty="0"/>
              <a:t>Irradiazione Esterna – sorgente di radiazioni esterna al soggetto;</a:t>
            </a:r>
          </a:p>
          <a:p>
            <a:r>
              <a:rPr lang="it-IT" sz="2400" dirty="0"/>
              <a:t>Irradiazione Interna – sorgente di radiazioni interna al soggetto, introdotta per ingestione o inalazione.</a:t>
            </a:r>
          </a:p>
          <a:p>
            <a:endParaRPr lang="it-IT" sz="2400" dirty="0"/>
          </a:p>
          <a:p>
            <a:r>
              <a:rPr lang="it-IT" sz="2400" dirty="0"/>
              <a:t>Le radiazioni ionizzanti interagiscono con la materia attraverso il trasferimento di energia tramite processi di:</a:t>
            </a:r>
          </a:p>
          <a:p>
            <a:r>
              <a:rPr lang="it-IT" sz="2400" dirty="0"/>
              <a:t>o Ionizzazione</a:t>
            </a:r>
          </a:p>
          <a:p>
            <a:r>
              <a:rPr lang="it-IT" sz="2400" dirty="0"/>
              <a:t>o Eccitazione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20D9F7-E3A3-0E67-AD98-89A491C74669}"/>
              </a:ext>
            </a:extLst>
          </p:cNvPr>
          <p:cNvSpPr>
            <a:spLocks noGrp="1"/>
          </p:cNvSpPr>
          <p:nvPr>
            <p:ph type="title"/>
          </p:nvPr>
        </p:nvSpPr>
        <p:spPr/>
        <p:txBody>
          <a:bodyPr/>
          <a:lstStyle/>
          <a:p>
            <a:pPr eaLnBrk="1" hangingPunct="1">
              <a:defRPr/>
            </a:pPr>
            <a:r>
              <a:rPr lang="it-IT" dirty="0"/>
              <a:t>Progressione del danno</a:t>
            </a:r>
            <a:br>
              <a:rPr lang="it-IT" dirty="0"/>
            </a:br>
            <a:r>
              <a:rPr lang="it-IT" sz="4320" dirty="0"/>
              <a:t>(mano da diffrattometro)</a:t>
            </a:r>
          </a:p>
        </p:txBody>
      </p:sp>
      <p:pic>
        <p:nvPicPr>
          <p:cNvPr id="63491" name="Picture 2">
            <a:extLst>
              <a:ext uri="{FF2B5EF4-FFF2-40B4-BE49-F238E27FC236}">
                <a16:creationId xmlns:a16="http://schemas.microsoft.com/office/drawing/2014/main" id="{5E228DF2-8922-3E0D-7159-0F971B5D18D4}"/>
              </a:ext>
            </a:extLst>
          </p:cNvPr>
          <p:cNvPicPr>
            <a:picLocks noGrp="1" noChangeAspect="1" noChangeArrowheads="1"/>
          </p:cNvPicPr>
          <p:nvPr>
            <p:ph type="tbl" idx="1"/>
          </p:nvPr>
        </p:nvPicPr>
        <p:blipFill>
          <a:blip r:embed="rId2">
            <a:extLst>
              <a:ext uri="{28A0092B-C50C-407E-A947-70E740481C1C}">
                <a14:useLocalDpi xmlns:a14="http://schemas.microsoft.com/office/drawing/2010/main" val="0"/>
              </a:ext>
            </a:extLst>
          </a:blip>
          <a:srcRect/>
          <a:stretch>
            <a:fillRect/>
          </a:stretch>
        </p:blipFill>
        <p:spPr>
          <a:xfrm>
            <a:off x="2994660" y="2213610"/>
            <a:ext cx="5271136" cy="3682366"/>
          </a:xfrm>
        </p:spPr>
      </p:pic>
      <p:pic>
        <p:nvPicPr>
          <p:cNvPr id="63492" name="Picture 3">
            <a:extLst>
              <a:ext uri="{FF2B5EF4-FFF2-40B4-BE49-F238E27FC236}">
                <a16:creationId xmlns:a16="http://schemas.microsoft.com/office/drawing/2014/main" id="{AD22E472-D176-B131-2C82-D4F9504B7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3456" y="2205990"/>
            <a:ext cx="4103370" cy="303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3" name="Picture 4">
            <a:extLst>
              <a:ext uri="{FF2B5EF4-FFF2-40B4-BE49-F238E27FC236}">
                <a16:creationId xmlns:a16="http://schemas.microsoft.com/office/drawing/2014/main" id="{91C284E5-1E80-EC98-CC18-ADFDE7F8C9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7310" y="5614036"/>
            <a:ext cx="3369946" cy="2388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4" name="Object 2">
            <a:extLst>
              <a:ext uri="{FF2B5EF4-FFF2-40B4-BE49-F238E27FC236}">
                <a16:creationId xmlns:a16="http://schemas.microsoft.com/office/drawing/2014/main" id="{23892187-C48E-7459-2F4B-5A116352A174}"/>
              </a:ext>
            </a:extLst>
          </p:cNvPr>
          <p:cNvGraphicFramePr>
            <a:graphicFrameLocks noGrp="1" noChangeAspect="1"/>
          </p:cNvGraphicFramePr>
          <p:nvPr>
            <p:ph/>
          </p:nvPr>
        </p:nvGraphicFramePr>
        <p:xfrm>
          <a:off x="1828800" y="0"/>
          <a:ext cx="7383780" cy="8229600"/>
        </p:xfrm>
        <a:graphic>
          <a:graphicData uri="http://schemas.openxmlformats.org/presentationml/2006/ole">
            <mc:AlternateContent xmlns:mc="http://schemas.openxmlformats.org/markup-compatibility/2006">
              <mc:Choice xmlns:v="urn:schemas-microsoft-com:vml" Requires="v">
                <p:oleObj name="Immagine bitmap" r:id="rId2" imgW="3076190" imgH="3428571" progId="Paint.Picture">
                  <p:embed/>
                </p:oleObj>
              </mc:Choice>
              <mc:Fallback>
                <p:oleObj name="Immagine bitmap" r:id="rId2" imgW="3076190" imgH="3428571" progId="Paint.Picture">
                  <p:embed/>
                  <p:pic>
                    <p:nvPicPr>
                      <p:cNvPr id="64514" name="Object 2">
                        <a:extLst>
                          <a:ext uri="{FF2B5EF4-FFF2-40B4-BE49-F238E27FC236}">
                            <a16:creationId xmlns:a16="http://schemas.microsoft.com/office/drawing/2014/main" id="{23892187-C48E-7459-2F4B-5A116352A174}"/>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7383780"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15" name="Text Box 3">
            <a:extLst>
              <a:ext uri="{FF2B5EF4-FFF2-40B4-BE49-F238E27FC236}">
                <a16:creationId xmlns:a16="http://schemas.microsoft.com/office/drawing/2014/main" id="{7F9E3547-A923-DD05-61A9-750E5E4DEC91}"/>
              </a:ext>
            </a:extLst>
          </p:cNvPr>
          <p:cNvSpPr txBox="1">
            <a:spLocks noChangeArrowheads="1"/>
          </p:cNvSpPr>
          <p:nvPr/>
        </p:nvSpPr>
        <p:spPr bwMode="auto">
          <a:xfrm>
            <a:off x="9561196" y="2299336"/>
            <a:ext cx="302514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50000"/>
              </a:spcBef>
              <a:spcAft>
                <a:spcPct val="0"/>
              </a:spcAft>
              <a:buClrTx/>
              <a:buSzTx/>
              <a:buNone/>
            </a:pPr>
            <a:r>
              <a:rPr lang="it-IT" altLang="it-IT" sz="2160" b="1">
                <a:solidFill>
                  <a:srgbClr val="FFFFFF"/>
                </a:solidFill>
                <a:latin typeface="Arial" panose="020B0604020202020204" pitchFamily="34" charset="0"/>
              </a:rPr>
              <a:t>Radiodermite conseguente ad esposizione localizzata a 7 Gy di R gamma.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Object 2">
            <a:extLst>
              <a:ext uri="{FF2B5EF4-FFF2-40B4-BE49-F238E27FC236}">
                <a16:creationId xmlns:a16="http://schemas.microsoft.com/office/drawing/2014/main" id="{7A1DD2B9-199E-5A39-D5B0-B601679E3193}"/>
              </a:ext>
            </a:extLst>
          </p:cNvPr>
          <p:cNvGraphicFramePr>
            <a:graphicFrameLocks noGrp="1" noChangeAspect="1"/>
          </p:cNvGraphicFramePr>
          <p:nvPr>
            <p:ph sz="half" idx="1"/>
          </p:nvPr>
        </p:nvGraphicFramePr>
        <p:xfrm>
          <a:off x="2044066" y="3962400"/>
          <a:ext cx="6221730" cy="4044316"/>
        </p:xfrm>
        <a:graphic>
          <a:graphicData uri="http://schemas.openxmlformats.org/presentationml/2006/ole">
            <mc:AlternateContent xmlns:mc="http://schemas.openxmlformats.org/markup-compatibility/2006">
              <mc:Choice xmlns:v="urn:schemas-microsoft-com:vml" Requires="v">
                <p:oleObj name="Immagine bitmap" r:id="rId2" imgW="1333333" imgH="866896" progId="Paint.Picture">
                  <p:embed/>
                </p:oleObj>
              </mc:Choice>
              <mc:Fallback>
                <p:oleObj name="Immagine bitmap" r:id="rId2" imgW="1333333" imgH="866896" progId="Paint.Picture">
                  <p:embed/>
                  <p:pic>
                    <p:nvPicPr>
                      <p:cNvPr id="66562" name="Object 2">
                        <a:extLst>
                          <a:ext uri="{FF2B5EF4-FFF2-40B4-BE49-F238E27FC236}">
                            <a16:creationId xmlns:a16="http://schemas.microsoft.com/office/drawing/2014/main" id="{7A1DD2B9-199E-5A39-D5B0-B601679E3193}"/>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066" y="3962400"/>
                        <a:ext cx="6221730" cy="404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6563" name="Object 3">
            <a:extLst>
              <a:ext uri="{FF2B5EF4-FFF2-40B4-BE49-F238E27FC236}">
                <a16:creationId xmlns:a16="http://schemas.microsoft.com/office/drawing/2014/main" id="{5785F353-8924-FD95-6C93-27FB3C914ECB}"/>
              </a:ext>
            </a:extLst>
          </p:cNvPr>
          <p:cNvGraphicFramePr>
            <a:graphicFrameLocks noGrp="1" noChangeAspect="1"/>
          </p:cNvGraphicFramePr>
          <p:nvPr>
            <p:ph sz="half" idx="2"/>
          </p:nvPr>
        </p:nvGraphicFramePr>
        <p:xfrm>
          <a:off x="6797041" y="226696"/>
          <a:ext cx="5840730" cy="4259580"/>
        </p:xfrm>
        <a:graphic>
          <a:graphicData uri="http://schemas.openxmlformats.org/presentationml/2006/ole">
            <mc:AlternateContent xmlns:mc="http://schemas.openxmlformats.org/markup-compatibility/2006">
              <mc:Choice xmlns:v="urn:schemas-microsoft-com:vml" Requires="v">
                <p:oleObj name="Immagine bitmap" r:id="rId4" imgW="1267002" imgH="923810" progId="Paint.Picture">
                  <p:embed/>
                </p:oleObj>
              </mc:Choice>
              <mc:Fallback>
                <p:oleObj name="Immagine bitmap" r:id="rId4" imgW="1267002" imgH="923810" progId="Paint.Picture">
                  <p:embed/>
                  <p:pic>
                    <p:nvPicPr>
                      <p:cNvPr id="66563" name="Object 3">
                        <a:extLst>
                          <a:ext uri="{FF2B5EF4-FFF2-40B4-BE49-F238E27FC236}">
                            <a16:creationId xmlns:a16="http://schemas.microsoft.com/office/drawing/2014/main" id="{5785F353-8924-FD95-6C93-27FB3C914ECB}"/>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7041" y="226696"/>
                        <a:ext cx="5840730" cy="425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6564" name="Text Box 4">
            <a:extLst>
              <a:ext uri="{FF2B5EF4-FFF2-40B4-BE49-F238E27FC236}">
                <a16:creationId xmlns:a16="http://schemas.microsoft.com/office/drawing/2014/main" id="{974CEBE0-2DAD-638D-CF18-C31CF546243E}"/>
              </a:ext>
            </a:extLst>
          </p:cNvPr>
          <p:cNvSpPr txBox="1">
            <a:spLocks noChangeArrowheads="1"/>
          </p:cNvSpPr>
          <p:nvPr/>
        </p:nvSpPr>
        <p:spPr bwMode="auto">
          <a:xfrm>
            <a:off x="2476500" y="485776"/>
            <a:ext cx="3025140"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50000"/>
              </a:spcBef>
              <a:spcAft>
                <a:spcPct val="0"/>
              </a:spcAft>
              <a:buClrTx/>
              <a:buSzTx/>
              <a:buNone/>
            </a:pPr>
            <a:r>
              <a:rPr lang="it-IT" altLang="it-IT" sz="2160" b="1">
                <a:solidFill>
                  <a:srgbClr val="FFFFFF"/>
                </a:solidFill>
                <a:latin typeface="Arial" panose="020B0604020202020204" pitchFamily="34" charset="0"/>
              </a:rPr>
              <a:t>Radiodermite esiti sclerosanti</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544" name="Rectangle 6554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546" name="Rectangle 6554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48" name="Rectangle 6554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50" name="Rectangle 6554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52" name="Rectangle 6555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554" name="Freeform: Shape 6555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5556" name="Rectangle 6555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Text Box 4">
            <a:extLst>
              <a:ext uri="{FF2B5EF4-FFF2-40B4-BE49-F238E27FC236}">
                <a16:creationId xmlns:a16="http://schemas.microsoft.com/office/drawing/2014/main" id="{62291C52-451B-75BB-D0EC-1F693EFF2724}"/>
              </a:ext>
            </a:extLst>
          </p:cNvPr>
          <p:cNvSpPr txBox="1">
            <a:spLocks noChangeArrowheads="1"/>
          </p:cNvSpPr>
          <p:nvPr/>
        </p:nvSpPr>
        <p:spPr bwMode="auto">
          <a:xfrm>
            <a:off x="320634" y="704226"/>
            <a:ext cx="4081071" cy="4064996"/>
          </a:xfrm>
          <a:prstGeom prst="rect">
            <a:avLst/>
          </a:prstGeom>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4400" b="1" kern="1200" dirty="0">
                <a:solidFill>
                  <a:srgbClr val="FFFFFF"/>
                </a:solidFill>
                <a:latin typeface="+mj-lt"/>
                <a:ea typeface="+mj-ea"/>
                <a:cs typeface="+mj-cs"/>
              </a:rPr>
              <a:t>PATOLOGIA DETERMINISTICA CUTANEA</a:t>
            </a:r>
          </a:p>
          <a:p>
            <a:pPr algn="r" fontAlgn="base">
              <a:lnSpc>
                <a:spcPct val="90000"/>
              </a:lnSpc>
              <a:spcBef>
                <a:spcPct val="0"/>
              </a:spcBef>
              <a:spcAft>
                <a:spcPts val="600"/>
              </a:spcAft>
              <a:buClrTx/>
              <a:buSzTx/>
              <a:buNone/>
            </a:pPr>
            <a:endParaRPr lang="en-US" altLang="it-IT" sz="4400" b="1" kern="1200" dirty="0">
              <a:solidFill>
                <a:srgbClr val="FFFFFF"/>
              </a:solidFill>
              <a:latin typeface="+mj-lt"/>
              <a:ea typeface="+mj-ea"/>
              <a:cs typeface="+mj-cs"/>
            </a:endParaRPr>
          </a:p>
          <a:p>
            <a:pPr algn="r" fontAlgn="base">
              <a:lnSpc>
                <a:spcPct val="90000"/>
              </a:lnSpc>
              <a:spcBef>
                <a:spcPct val="0"/>
              </a:spcBef>
              <a:spcAft>
                <a:spcPts val="600"/>
              </a:spcAft>
              <a:buClrTx/>
              <a:buSzTx/>
              <a:buNone/>
            </a:pPr>
            <a:r>
              <a:rPr lang="en-US" altLang="it-IT" sz="4400" b="1" u="sng" kern="1200" dirty="0">
                <a:solidFill>
                  <a:srgbClr val="FFFFFF"/>
                </a:solidFill>
                <a:latin typeface="+mj-lt"/>
                <a:ea typeface="+mj-ea"/>
                <a:cs typeface="+mj-cs"/>
              </a:rPr>
              <a:t>RADIODERMITE</a:t>
            </a:r>
          </a:p>
        </p:txBody>
      </p:sp>
      <p:sp>
        <p:nvSpPr>
          <p:cNvPr id="65538" name="Text Box 3">
            <a:extLst>
              <a:ext uri="{FF2B5EF4-FFF2-40B4-BE49-F238E27FC236}">
                <a16:creationId xmlns:a16="http://schemas.microsoft.com/office/drawing/2014/main" id="{55921833-1060-9BC0-3924-9067DD099117}"/>
              </a:ext>
            </a:extLst>
          </p:cNvPr>
          <p:cNvSpPr txBox="1">
            <a:spLocks noChangeArrowheads="1"/>
          </p:cNvSpPr>
          <p:nvPr/>
        </p:nvSpPr>
        <p:spPr bwMode="auto">
          <a:xfrm>
            <a:off x="5772310" y="779376"/>
            <a:ext cx="7866417" cy="66552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indent="-228600" fontAlgn="base">
              <a:lnSpc>
                <a:spcPct val="90000"/>
              </a:lnSpc>
              <a:spcBef>
                <a:spcPct val="50000"/>
              </a:spcBef>
              <a:spcAft>
                <a:spcPct val="0"/>
              </a:spcAft>
              <a:buClrTx/>
              <a:buSzTx/>
              <a:buFont typeface="Arial" panose="020B0604020202020204" pitchFamily="34" charset="0"/>
              <a:buChar char="•"/>
            </a:pPr>
            <a:r>
              <a:rPr lang="en-US" altLang="it-IT" sz="2400" b="1">
                <a:latin typeface="+mn-lt"/>
              </a:rPr>
              <a:t>Le radiodermiti mostrano un importante componente vascolare che rende ragione della difficile guarigione delle stesse e delle frequenti sovrainfezioni batteriche.</a:t>
            </a:r>
          </a:p>
          <a:p>
            <a:pPr indent="-228600" fontAlgn="base">
              <a:lnSpc>
                <a:spcPct val="90000"/>
              </a:lnSpc>
              <a:spcBef>
                <a:spcPct val="50000"/>
              </a:spcBef>
              <a:spcAft>
                <a:spcPct val="0"/>
              </a:spcAft>
              <a:buClrTx/>
              <a:buSzTx/>
              <a:buFont typeface="Arial" panose="020B0604020202020204" pitchFamily="34" charset="0"/>
              <a:buChar char="•"/>
            </a:pPr>
            <a:endParaRPr lang="en-US" altLang="it-IT" sz="2400" b="1">
              <a:latin typeface="+mn-lt"/>
            </a:endParaRPr>
          </a:p>
          <a:p>
            <a:pPr indent="-228600" fontAlgn="base">
              <a:lnSpc>
                <a:spcPct val="90000"/>
              </a:lnSpc>
              <a:spcBef>
                <a:spcPct val="50000"/>
              </a:spcBef>
              <a:spcAft>
                <a:spcPct val="0"/>
              </a:spcAft>
              <a:buClrTx/>
              <a:buSzTx/>
              <a:buFont typeface="Arial" panose="020B0604020202020204" pitchFamily="34" charset="0"/>
              <a:buChar char="•"/>
            </a:pPr>
            <a:r>
              <a:rPr lang="en-US" altLang="it-IT" sz="2400" b="1">
                <a:latin typeface="+mn-lt"/>
              </a:rPr>
              <a:t>L’interessamento dei tronchi nervosi rende ragione della importantissima componente algica spesso resistente alle terapie.</a:t>
            </a:r>
          </a:p>
          <a:p>
            <a:pPr indent="-228600" fontAlgn="base">
              <a:lnSpc>
                <a:spcPct val="90000"/>
              </a:lnSpc>
              <a:spcBef>
                <a:spcPct val="50000"/>
              </a:spcBef>
              <a:spcAft>
                <a:spcPct val="0"/>
              </a:spcAft>
              <a:buClrTx/>
              <a:buSzTx/>
              <a:buFont typeface="Arial" panose="020B0604020202020204" pitchFamily="34" charset="0"/>
              <a:buChar char="•"/>
            </a:pPr>
            <a:endParaRPr lang="en-US" altLang="it-IT" sz="2400" b="1">
              <a:latin typeface="+mn-lt"/>
            </a:endParaRPr>
          </a:p>
          <a:p>
            <a:pPr indent="-228600" fontAlgn="base">
              <a:lnSpc>
                <a:spcPct val="90000"/>
              </a:lnSpc>
              <a:spcBef>
                <a:spcPct val="50000"/>
              </a:spcBef>
              <a:spcAft>
                <a:spcPct val="0"/>
              </a:spcAft>
              <a:buClrTx/>
              <a:buSzTx/>
              <a:buFont typeface="Arial" panose="020B0604020202020204" pitchFamily="34" charset="0"/>
              <a:buChar char="•"/>
            </a:pPr>
            <a:r>
              <a:rPr lang="en-US" altLang="it-IT" sz="2400" b="1">
                <a:latin typeface="+mn-lt"/>
              </a:rPr>
              <a:t>Ad una distanza di 3 mesi – 2 anni dalla risoluzione del quadro, a livello della sede interessata si può manifestare una fibrosi del derma profondo e del sottocute fino ad una completa scomparsa del tessuto adiposo </a:t>
            </a:r>
          </a:p>
          <a:p>
            <a:pPr indent="-228600" fontAlgn="base">
              <a:lnSpc>
                <a:spcPct val="90000"/>
              </a:lnSpc>
              <a:spcBef>
                <a:spcPct val="50000"/>
              </a:spcBef>
              <a:spcAft>
                <a:spcPct val="0"/>
              </a:spcAft>
              <a:buClrTx/>
              <a:buSzTx/>
              <a:buFont typeface="Arial" panose="020B0604020202020204" pitchFamily="34" charset="0"/>
              <a:buChar char="•"/>
            </a:pPr>
            <a:endParaRPr lang="en-US" altLang="it-IT" sz="2400" b="1">
              <a:latin typeface="+mn-lt"/>
            </a:endParaRPr>
          </a:p>
          <a:p>
            <a:pPr indent="-228600" fontAlgn="base">
              <a:lnSpc>
                <a:spcPct val="90000"/>
              </a:lnSpc>
              <a:spcBef>
                <a:spcPct val="50000"/>
              </a:spcBef>
              <a:spcAft>
                <a:spcPct val="0"/>
              </a:spcAft>
              <a:buClrTx/>
              <a:buSzTx/>
              <a:buFont typeface="Arial" panose="020B0604020202020204" pitchFamily="34" charset="0"/>
              <a:buChar char="•"/>
            </a:pPr>
            <a:r>
              <a:rPr lang="en-US" altLang="it-IT" sz="2400" b="1">
                <a:latin typeface="+mn-lt"/>
              </a:rPr>
              <a:t>Frequente la degenerazione neoplastica delle aree fibrotiche</a:t>
            </a:r>
          </a:p>
          <a:p>
            <a:pPr indent="-228600" fontAlgn="base">
              <a:lnSpc>
                <a:spcPct val="90000"/>
              </a:lnSpc>
              <a:spcBef>
                <a:spcPct val="50000"/>
              </a:spcBef>
              <a:spcAft>
                <a:spcPct val="0"/>
              </a:spcAft>
              <a:buClrTx/>
              <a:buSzTx/>
              <a:buFont typeface="Arial" panose="020B0604020202020204" pitchFamily="34" charset="0"/>
              <a:buChar char="•"/>
            </a:pPr>
            <a:endParaRPr lang="en-US" altLang="it-IT" sz="2400" b="1">
              <a:latin typeface="+mn-l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593" name="Rectangle 6759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95" name="Rectangle 6759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97" name="Rectangle 6759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99" name="Rectangle 6759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601" name="Freeform: Shape 6760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7603" name="Rectangle 6760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7" name="Text Box 3">
            <a:extLst>
              <a:ext uri="{FF2B5EF4-FFF2-40B4-BE49-F238E27FC236}">
                <a16:creationId xmlns:a16="http://schemas.microsoft.com/office/drawing/2014/main" id="{14410051-209E-FF2A-64C8-4431026E831C}"/>
              </a:ext>
            </a:extLst>
          </p:cNvPr>
          <p:cNvSpPr txBox="1">
            <a:spLocks noChangeArrowheads="1"/>
          </p:cNvSpPr>
          <p:nvPr/>
        </p:nvSpPr>
        <p:spPr bwMode="auto">
          <a:xfrm>
            <a:off x="560066" y="704226"/>
            <a:ext cx="3841639" cy="4064996"/>
          </a:xfrm>
          <a:prstGeom prst="rect">
            <a:avLst/>
          </a:prstGeom>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3700" b="1" kern="1200">
                <a:solidFill>
                  <a:srgbClr val="FFFFFF"/>
                </a:solidFill>
                <a:latin typeface="+mj-lt"/>
                <a:ea typeface="+mj-ea"/>
                <a:cs typeface="+mj-cs"/>
              </a:rPr>
              <a:t>PATOLOGIA DETERMINISTICA CUTANEA</a:t>
            </a:r>
          </a:p>
          <a:p>
            <a:pPr algn="r" fontAlgn="base">
              <a:lnSpc>
                <a:spcPct val="90000"/>
              </a:lnSpc>
              <a:spcBef>
                <a:spcPct val="0"/>
              </a:spcBef>
              <a:spcAft>
                <a:spcPts val="600"/>
              </a:spcAft>
              <a:buClrTx/>
              <a:buSzTx/>
              <a:buNone/>
            </a:pPr>
            <a:endParaRPr lang="en-US" altLang="it-IT" sz="3700" b="1" kern="1200">
              <a:solidFill>
                <a:srgbClr val="FFFFFF"/>
              </a:solidFill>
              <a:latin typeface="+mj-lt"/>
              <a:ea typeface="+mj-ea"/>
              <a:cs typeface="+mj-cs"/>
            </a:endParaRPr>
          </a:p>
          <a:p>
            <a:pPr algn="r" fontAlgn="base">
              <a:lnSpc>
                <a:spcPct val="90000"/>
              </a:lnSpc>
              <a:spcBef>
                <a:spcPct val="0"/>
              </a:spcBef>
              <a:spcAft>
                <a:spcPts val="600"/>
              </a:spcAft>
              <a:buClrTx/>
              <a:buSzTx/>
              <a:buNone/>
            </a:pPr>
            <a:r>
              <a:rPr lang="en-US" altLang="it-IT" sz="3700" b="1" u="sng" kern="1200">
                <a:solidFill>
                  <a:srgbClr val="FFFFFF"/>
                </a:solidFill>
                <a:latin typeface="+mj-lt"/>
                <a:ea typeface="+mj-ea"/>
                <a:cs typeface="+mj-cs"/>
              </a:rPr>
              <a:t>RADIODERMATOSI (CUTE DEL RADIOLOGO)</a:t>
            </a:r>
          </a:p>
        </p:txBody>
      </p:sp>
      <p:sp>
        <p:nvSpPr>
          <p:cNvPr id="67586" name="Text Box 2">
            <a:extLst>
              <a:ext uri="{FF2B5EF4-FFF2-40B4-BE49-F238E27FC236}">
                <a16:creationId xmlns:a16="http://schemas.microsoft.com/office/drawing/2014/main" id="{19829FFF-113B-EADE-89FA-2C1B65DDD8BA}"/>
              </a:ext>
            </a:extLst>
          </p:cNvPr>
          <p:cNvSpPr txBox="1">
            <a:spLocks noChangeArrowheads="1"/>
          </p:cNvSpPr>
          <p:nvPr/>
        </p:nvSpPr>
        <p:spPr bwMode="auto">
          <a:xfrm>
            <a:off x="5498072" y="779376"/>
            <a:ext cx="3630364" cy="66552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indent="-228600" fontAlgn="base">
              <a:lnSpc>
                <a:spcPct val="90000"/>
              </a:lnSpc>
              <a:spcBef>
                <a:spcPct val="50000"/>
              </a:spcBef>
              <a:spcAft>
                <a:spcPct val="0"/>
              </a:spcAft>
              <a:buClrTx/>
              <a:buSzTx/>
              <a:buFont typeface="Arial" panose="020B0604020202020204" pitchFamily="34" charset="0"/>
              <a:buChar char="•"/>
            </a:pPr>
            <a:r>
              <a:rPr lang="en-US" altLang="it-IT" sz="2200" b="1" dirty="0" err="1">
                <a:latin typeface="+mn-lt"/>
              </a:rPr>
              <a:t>Consegue</a:t>
            </a:r>
            <a:r>
              <a:rPr lang="en-US" altLang="it-IT" sz="2200" b="1" dirty="0">
                <a:latin typeface="+mn-lt"/>
              </a:rPr>
              <a:t> ad </a:t>
            </a:r>
            <a:r>
              <a:rPr lang="en-US" altLang="it-IT" sz="2200" b="1" u="sng" dirty="0" err="1">
                <a:latin typeface="+mn-lt"/>
              </a:rPr>
              <a:t>esposizioni</a:t>
            </a:r>
            <a:r>
              <a:rPr lang="en-US" altLang="it-IT" sz="2200" b="1" u="sng" dirty="0">
                <a:latin typeface="+mn-lt"/>
              </a:rPr>
              <a:t> </a:t>
            </a:r>
            <a:r>
              <a:rPr lang="en-US" altLang="it-IT" sz="2200" b="1" u="sng" dirty="0" err="1">
                <a:latin typeface="+mn-lt"/>
              </a:rPr>
              <a:t>croniche</a:t>
            </a:r>
            <a:r>
              <a:rPr lang="en-US" altLang="it-IT" sz="2200" b="1" u="sng" dirty="0">
                <a:latin typeface="+mn-lt"/>
              </a:rPr>
              <a:t> </a:t>
            </a:r>
            <a:r>
              <a:rPr lang="en-US" altLang="it-IT" sz="2200" b="1" dirty="0">
                <a:latin typeface="+mn-lt"/>
              </a:rPr>
              <a:t>a </a:t>
            </a:r>
            <a:r>
              <a:rPr lang="en-US" altLang="it-IT" sz="2200" b="1" dirty="0" err="1">
                <a:latin typeface="+mn-lt"/>
              </a:rPr>
              <a:t>dosi</a:t>
            </a:r>
            <a:r>
              <a:rPr lang="en-US" altLang="it-IT" sz="2200" b="1" dirty="0">
                <a:latin typeface="+mn-lt"/>
              </a:rPr>
              <a:t> di </a:t>
            </a:r>
            <a:r>
              <a:rPr lang="en-US" altLang="it-IT" sz="2200" b="1" dirty="0" err="1">
                <a:latin typeface="+mn-lt"/>
              </a:rPr>
              <a:t>radiazioni</a:t>
            </a:r>
            <a:r>
              <a:rPr lang="en-US" altLang="it-IT" sz="2200" b="1" dirty="0">
                <a:latin typeface="+mn-lt"/>
              </a:rPr>
              <a:t> alle mani </a:t>
            </a:r>
            <a:r>
              <a:rPr lang="en-US" altLang="it-IT" sz="2200" b="1" dirty="0" err="1">
                <a:latin typeface="+mn-lt"/>
              </a:rPr>
              <a:t>tipiche</a:t>
            </a:r>
            <a:r>
              <a:rPr lang="en-US" altLang="it-IT" sz="2200" b="1" dirty="0">
                <a:latin typeface="+mn-lt"/>
              </a:rPr>
              <a:t> </a:t>
            </a:r>
            <a:r>
              <a:rPr lang="en-US" altLang="it-IT" sz="2200" b="1" dirty="0" err="1">
                <a:latin typeface="+mn-lt"/>
              </a:rPr>
              <a:t>dell’epoca</a:t>
            </a:r>
            <a:r>
              <a:rPr lang="en-US" altLang="it-IT" sz="2200" b="1" dirty="0">
                <a:latin typeface="+mn-lt"/>
              </a:rPr>
              <a:t> “</a:t>
            </a:r>
            <a:r>
              <a:rPr lang="en-US" altLang="it-IT" sz="2200" b="1" dirty="0" err="1">
                <a:latin typeface="+mn-lt"/>
              </a:rPr>
              <a:t>eroica</a:t>
            </a:r>
            <a:r>
              <a:rPr lang="en-US" altLang="it-IT" sz="2200" b="1" dirty="0">
                <a:latin typeface="+mn-lt"/>
              </a:rPr>
              <a:t>” della </a:t>
            </a:r>
            <a:r>
              <a:rPr lang="en-US" altLang="it-IT" sz="2200" b="1" dirty="0" err="1">
                <a:latin typeface="+mn-lt"/>
              </a:rPr>
              <a:t>radiologia</a:t>
            </a:r>
            <a:r>
              <a:rPr lang="en-US" altLang="it-IT" sz="2200" b="1" dirty="0">
                <a:latin typeface="+mn-lt"/>
              </a:rPr>
              <a:t>.</a:t>
            </a:r>
          </a:p>
          <a:p>
            <a:pPr indent="-228600" fontAlgn="base">
              <a:lnSpc>
                <a:spcPct val="90000"/>
              </a:lnSpc>
              <a:spcBef>
                <a:spcPct val="50000"/>
              </a:spcBef>
              <a:spcAft>
                <a:spcPct val="0"/>
              </a:spcAft>
              <a:buClrTx/>
              <a:buSzTx/>
              <a:buFont typeface="Arial" panose="020B0604020202020204" pitchFamily="34" charset="0"/>
              <a:buChar char="•"/>
            </a:pPr>
            <a:r>
              <a:rPr lang="en-US" altLang="it-IT" sz="2200" b="1" dirty="0" err="1">
                <a:latin typeface="+mn-lt"/>
              </a:rPr>
              <a:t>Clinicamente</a:t>
            </a:r>
            <a:r>
              <a:rPr lang="en-US" altLang="it-IT" sz="2200" b="1" dirty="0">
                <a:latin typeface="+mn-lt"/>
              </a:rPr>
              <a:t> è </a:t>
            </a:r>
            <a:r>
              <a:rPr lang="en-US" altLang="it-IT" sz="2200" b="1" dirty="0" err="1">
                <a:latin typeface="+mn-lt"/>
              </a:rPr>
              <a:t>caratterizzata</a:t>
            </a:r>
            <a:r>
              <a:rPr lang="en-US" altLang="it-IT" sz="2200" b="1" dirty="0">
                <a:latin typeface="+mn-lt"/>
              </a:rPr>
              <a:t> da </a:t>
            </a:r>
            <a:r>
              <a:rPr lang="en-US" altLang="it-IT" sz="2200" b="1" dirty="0" err="1">
                <a:latin typeface="+mn-lt"/>
              </a:rPr>
              <a:t>invecchiamento</a:t>
            </a:r>
            <a:r>
              <a:rPr lang="en-US" altLang="it-IT" sz="2200" b="1" dirty="0">
                <a:latin typeface="+mn-lt"/>
              </a:rPr>
              <a:t> </a:t>
            </a:r>
            <a:r>
              <a:rPr lang="en-US" altLang="it-IT" sz="2200" b="1" dirty="0" err="1">
                <a:latin typeface="+mn-lt"/>
              </a:rPr>
              <a:t>precoce</a:t>
            </a:r>
            <a:r>
              <a:rPr lang="en-US" altLang="it-IT" sz="2200" b="1" dirty="0">
                <a:latin typeface="+mn-lt"/>
              </a:rPr>
              <a:t> della </a:t>
            </a:r>
            <a:r>
              <a:rPr lang="en-US" altLang="it-IT" sz="2200" b="1" dirty="0" err="1">
                <a:latin typeface="+mn-lt"/>
              </a:rPr>
              <a:t>pelle</a:t>
            </a:r>
            <a:r>
              <a:rPr lang="en-US" altLang="it-IT" sz="2200" b="1" dirty="0">
                <a:latin typeface="+mn-lt"/>
              </a:rPr>
              <a:t> con </a:t>
            </a:r>
            <a:r>
              <a:rPr lang="en-US" altLang="it-IT" sz="2200" b="1" dirty="0" err="1">
                <a:latin typeface="+mn-lt"/>
              </a:rPr>
              <a:t>assottigliamento</a:t>
            </a:r>
            <a:r>
              <a:rPr lang="en-US" altLang="it-IT" sz="2200" b="1" dirty="0">
                <a:latin typeface="+mn-lt"/>
              </a:rPr>
              <a:t> </a:t>
            </a:r>
            <a:r>
              <a:rPr lang="en-US" altLang="it-IT" sz="2200" b="1" dirty="0" err="1">
                <a:latin typeface="+mn-lt"/>
              </a:rPr>
              <a:t>generalizzato</a:t>
            </a:r>
            <a:r>
              <a:rPr lang="en-US" altLang="it-IT" sz="2200" b="1" dirty="0">
                <a:latin typeface="+mn-lt"/>
              </a:rPr>
              <a:t> del </a:t>
            </a:r>
            <a:r>
              <a:rPr lang="en-US" altLang="it-IT" sz="2200" b="1" dirty="0" err="1">
                <a:latin typeface="+mn-lt"/>
              </a:rPr>
              <a:t>sottocute</a:t>
            </a:r>
            <a:r>
              <a:rPr lang="en-US" altLang="it-IT" sz="2200" b="1" dirty="0">
                <a:latin typeface="+mn-lt"/>
              </a:rPr>
              <a:t>, </a:t>
            </a:r>
            <a:r>
              <a:rPr lang="en-US" altLang="it-IT" sz="2200" b="1" dirty="0" err="1">
                <a:latin typeface="+mn-lt"/>
              </a:rPr>
              <a:t>ipercheratosi</a:t>
            </a:r>
            <a:r>
              <a:rPr lang="en-US" altLang="it-IT" sz="2200" b="1" dirty="0">
                <a:latin typeface="+mn-lt"/>
              </a:rPr>
              <a:t> </a:t>
            </a:r>
            <a:r>
              <a:rPr lang="en-US" altLang="it-IT" sz="2200" b="1" dirty="0" err="1">
                <a:latin typeface="+mn-lt"/>
              </a:rPr>
              <a:t>irregolare</a:t>
            </a:r>
            <a:r>
              <a:rPr lang="en-US" altLang="it-IT" sz="2200" b="1" dirty="0">
                <a:latin typeface="+mn-lt"/>
              </a:rPr>
              <a:t>, </a:t>
            </a:r>
            <a:r>
              <a:rPr lang="en-US" altLang="it-IT" sz="2200" b="1" dirty="0" err="1">
                <a:latin typeface="+mn-lt"/>
              </a:rPr>
              <a:t>perdita</a:t>
            </a:r>
            <a:r>
              <a:rPr lang="en-US" altLang="it-IT" sz="2200" b="1" dirty="0">
                <a:latin typeface="+mn-lt"/>
              </a:rPr>
              <a:t> degli </a:t>
            </a:r>
            <a:r>
              <a:rPr lang="en-US" altLang="it-IT" sz="2200" b="1" dirty="0" err="1">
                <a:latin typeface="+mn-lt"/>
              </a:rPr>
              <a:t>annessi</a:t>
            </a:r>
            <a:r>
              <a:rPr lang="en-US" altLang="it-IT" sz="2200" b="1" dirty="0">
                <a:latin typeface="+mn-lt"/>
              </a:rPr>
              <a:t>, </a:t>
            </a:r>
            <a:r>
              <a:rPr lang="en-US" altLang="it-IT" sz="2200" b="1" dirty="0" err="1">
                <a:latin typeface="+mn-lt"/>
              </a:rPr>
              <a:t>teleangectasie</a:t>
            </a:r>
            <a:r>
              <a:rPr lang="en-US" altLang="it-IT" sz="2200" b="1" dirty="0">
                <a:latin typeface="+mn-lt"/>
              </a:rPr>
              <a:t>, </a:t>
            </a:r>
            <a:r>
              <a:rPr lang="en-US" altLang="it-IT" sz="2200" b="1" dirty="0" err="1">
                <a:latin typeface="+mn-lt"/>
              </a:rPr>
              <a:t>onicopatia</a:t>
            </a:r>
            <a:r>
              <a:rPr lang="en-US" altLang="it-IT" sz="2200" b="1" dirty="0">
                <a:latin typeface="+mn-lt"/>
              </a:rPr>
              <a:t>.</a:t>
            </a:r>
          </a:p>
          <a:p>
            <a:pPr indent="-228600" fontAlgn="base">
              <a:lnSpc>
                <a:spcPct val="90000"/>
              </a:lnSpc>
              <a:spcBef>
                <a:spcPct val="50000"/>
              </a:spcBef>
              <a:spcAft>
                <a:spcPct val="0"/>
              </a:spcAft>
              <a:buClrTx/>
              <a:buSzTx/>
              <a:buFont typeface="Arial" panose="020B0604020202020204" pitchFamily="34" charset="0"/>
              <a:buChar char="•"/>
            </a:pPr>
            <a:r>
              <a:rPr lang="en-US" altLang="it-IT" sz="2200" b="1" dirty="0" err="1">
                <a:latin typeface="+mn-lt"/>
              </a:rPr>
              <a:t>Frequente</a:t>
            </a:r>
            <a:r>
              <a:rPr lang="en-US" altLang="it-IT" sz="2200" b="1" dirty="0">
                <a:latin typeface="+mn-lt"/>
              </a:rPr>
              <a:t> è la </a:t>
            </a:r>
            <a:r>
              <a:rPr lang="en-US" altLang="it-IT" sz="2200" b="1" dirty="0" err="1">
                <a:latin typeface="+mn-lt"/>
              </a:rPr>
              <a:t>degenerazione</a:t>
            </a:r>
            <a:r>
              <a:rPr lang="en-US" altLang="it-IT" sz="2200" b="1" dirty="0">
                <a:latin typeface="+mn-lt"/>
              </a:rPr>
              <a:t> </a:t>
            </a:r>
            <a:r>
              <a:rPr lang="en-US" altLang="it-IT" sz="2200" b="1" dirty="0" err="1">
                <a:latin typeface="+mn-lt"/>
              </a:rPr>
              <a:t>neoplastica</a:t>
            </a:r>
            <a:r>
              <a:rPr lang="en-US" altLang="it-IT" sz="2200" b="1" dirty="0">
                <a:latin typeface="+mn-lt"/>
              </a:rPr>
              <a:t> </a:t>
            </a:r>
            <a:r>
              <a:rPr lang="en-US" altLang="it-IT" sz="2200" b="1" dirty="0" err="1">
                <a:latin typeface="+mn-lt"/>
              </a:rPr>
              <a:t>epiteliomatosa</a:t>
            </a:r>
            <a:r>
              <a:rPr lang="en-US" altLang="it-IT" sz="2200" b="1" dirty="0">
                <a:latin typeface="+mn-lt"/>
              </a:rPr>
              <a:t> del </a:t>
            </a:r>
            <a:r>
              <a:rPr lang="en-US" altLang="it-IT" sz="2200" b="1" dirty="0" err="1">
                <a:latin typeface="+mn-lt"/>
              </a:rPr>
              <a:t>quadro</a:t>
            </a:r>
            <a:r>
              <a:rPr lang="en-US" altLang="it-IT" sz="2200" b="1" dirty="0">
                <a:latin typeface="+mn-lt"/>
              </a:rPr>
              <a:t> </a:t>
            </a:r>
            <a:r>
              <a:rPr lang="en-US" altLang="it-IT" sz="2200" b="1" dirty="0" err="1">
                <a:latin typeface="+mn-lt"/>
              </a:rPr>
              <a:t>cutaneo</a:t>
            </a:r>
            <a:r>
              <a:rPr lang="en-US" altLang="it-IT" sz="2200" b="1" dirty="0">
                <a:latin typeface="+mn-lt"/>
              </a:rPr>
              <a:t>.</a:t>
            </a:r>
          </a:p>
          <a:p>
            <a:pPr indent="-228600" fontAlgn="base">
              <a:lnSpc>
                <a:spcPct val="90000"/>
              </a:lnSpc>
              <a:spcBef>
                <a:spcPct val="50000"/>
              </a:spcBef>
              <a:spcAft>
                <a:spcPct val="0"/>
              </a:spcAft>
              <a:buClrTx/>
              <a:buSzTx/>
              <a:buFont typeface="Arial" panose="020B0604020202020204" pitchFamily="34" charset="0"/>
              <a:buChar char="•"/>
            </a:pPr>
            <a:endParaRPr lang="en-US" altLang="it-IT" sz="2200" b="1" dirty="0">
              <a:latin typeface="+mn-lt"/>
            </a:endParaRPr>
          </a:p>
        </p:txBody>
      </p:sp>
      <p:pic>
        <p:nvPicPr>
          <p:cNvPr id="67588" name="Picture 5" descr="00F1">
            <a:extLst>
              <a:ext uri="{FF2B5EF4-FFF2-40B4-BE49-F238E27FC236}">
                <a16:creationId xmlns:a16="http://schemas.microsoft.com/office/drawing/2014/main" id="{C08B4702-69CE-8913-7673-925348757C33}"/>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a:xfrm>
            <a:off x="9731402" y="1979580"/>
            <a:ext cx="4338931" cy="42846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4" name="Object 2">
            <a:extLst>
              <a:ext uri="{FF2B5EF4-FFF2-40B4-BE49-F238E27FC236}">
                <a16:creationId xmlns:a16="http://schemas.microsoft.com/office/drawing/2014/main" id="{3061967B-387F-E99C-700D-2004545385E7}"/>
              </a:ext>
            </a:extLst>
          </p:cNvPr>
          <p:cNvGraphicFramePr>
            <a:graphicFrameLocks noGrp="1" noChangeAspect="1"/>
          </p:cNvGraphicFramePr>
          <p:nvPr>
            <p:ph/>
          </p:nvPr>
        </p:nvGraphicFramePr>
        <p:xfrm>
          <a:off x="1828800" y="1906"/>
          <a:ext cx="10972800" cy="8227694"/>
        </p:xfrm>
        <a:graphic>
          <a:graphicData uri="http://schemas.openxmlformats.org/presentationml/2006/ole">
            <mc:AlternateContent xmlns:mc="http://schemas.openxmlformats.org/markup-compatibility/2006">
              <mc:Choice xmlns:v="urn:schemas-microsoft-com:vml" Requires="v">
                <p:oleObj name="Immagine bitmap" r:id="rId2" imgW="7621064" imgH="5714286" progId="Paint.Picture">
                  <p:embed/>
                </p:oleObj>
              </mc:Choice>
              <mc:Fallback>
                <p:oleObj name="Immagine bitmap" r:id="rId2" imgW="7621064" imgH="5714286" progId="Paint.Picture">
                  <p:embed/>
                  <p:pic>
                    <p:nvPicPr>
                      <p:cNvPr id="69634" name="Object 2">
                        <a:extLst>
                          <a:ext uri="{FF2B5EF4-FFF2-40B4-BE49-F238E27FC236}">
                            <a16:creationId xmlns:a16="http://schemas.microsoft.com/office/drawing/2014/main" id="{3061967B-387F-E99C-700D-2004545385E7}"/>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906"/>
                        <a:ext cx="10972800" cy="822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9635" name="Text Box 3">
            <a:extLst>
              <a:ext uri="{FF2B5EF4-FFF2-40B4-BE49-F238E27FC236}">
                <a16:creationId xmlns:a16="http://schemas.microsoft.com/office/drawing/2014/main" id="{8D0110E8-B615-7CEB-CCC4-B7C380D9F554}"/>
              </a:ext>
            </a:extLst>
          </p:cNvPr>
          <p:cNvSpPr txBox="1">
            <a:spLocks noChangeArrowheads="1"/>
          </p:cNvSpPr>
          <p:nvPr/>
        </p:nvSpPr>
        <p:spPr bwMode="auto">
          <a:xfrm>
            <a:off x="8006716" y="7052311"/>
            <a:ext cx="4579620" cy="75713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50000"/>
              </a:spcBef>
              <a:spcAft>
                <a:spcPct val="0"/>
              </a:spcAft>
              <a:buClrTx/>
              <a:buSzTx/>
              <a:buNone/>
            </a:pPr>
            <a:r>
              <a:rPr lang="it-IT" altLang="it-IT" sz="2160" b="1">
                <a:solidFill>
                  <a:srgbClr val="003366"/>
                </a:solidFill>
                <a:latin typeface="Arial" panose="020B0604020202020204" pitchFamily="34" charset="0"/>
              </a:rPr>
              <a:t>Carcinoma squamocellulare su radiodermite cronica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527EC8-B860-E440-D9F0-5CDB2806843A}"/>
              </a:ext>
            </a:extLst>
          </p:cNvPr>
          <p:cNvSpPr>
            <a:spLocks noGrp="1"/>
          </p:cNvSpPr>
          <p:nvPr>
            <p:ph type="title" idx="4294967295"/>
          </p:nvPr>
        </p:nvSpPr>
        <p:spPr>
          <a:xfrm>
            <a:off x="3512820" y="659130"/>
            <a:ext cx="9875520" cy="1371600"/>
          </a:xfrm>
        </p:spPr>
        <p:txBody>
          <a:bodyPr>
            <a:normAutofit/>
          </a:bodyPr>
          <a:lstStyle/>
          <a:p>
            <a:pPr eaLnBrk="1" hangingPunct="1">
              <a:defRPr/>
            </a:pPr>
            <a:r>
              <a:rPr lang="it-IT" sz="3840" dirty="0">
                <a:solidFill>
                  <a:srgbClr val="C00000"/>
                </a:solidFill>
              </a:rPr>
              <a:t>Radiosensibilità del cristallino</a:t>
            </a:r>
          </a:p>
        </p:txBody>
      </p:sp>
      <p:sp>
        <p:nvSpPr>
          <p:cNvPr id="70659" name="CasellaDiTesto 4">
            <a:extLst>
              <a:ext uri="{FF2B5EF4-FFF2-40B4-BE49-F238E27FC236}">
                <a16:creationId xmlns:a16="http://schemas.microsoft.com/office/drawing/2014/main" id="{C9A48D09-54A7-39B6-A325-6FFB30C64FBB}"/>
              </a:ext>
            </a:extLst>
          </p:cNvPr>
          <p:cNvSpPr txBox="1">
            <a:spLocks noChangeArrowheads="1"/>
          </p:cNvSpPr>
          <p:nvPr/>
        </p:nvSpPr>
        <p:spPr bwMode="auto">
          <a:xfrm>
            <a:off x="2217420" y="2213610"/>
            <a:ext cx="10022206" cy="223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r>
              <a:rPr lang="it-IT" altLang="it-IT" sz="2880">
                <a:solidFill>
                  <a:srgbClr val="FFFFFF"/>
                </a:solidFill>
              </a:rPr>
              <a:t>L’International Commission on Radiological Protection annovera il cristallino tra i tessuti più radiosensibili, per la presenza di cellule in continua proliferazione a livello della zona equatoriale</a:t>
            </a:r>
            <a:r>
              <a:rPr lang="it-IT" altLang="it-IT" sz="2400">
                <a:solidFill>
                  <a:srgbClr val="FFFFFF"/>
                </a:solidFill>
              </a:rPr>
              <a:t>.</a:t>
            </a:r>
          </a:p>
          <a:p>
            <a:pPr defTabSz="1097280" fontAlgn="base">
              <a:spcBef>
                <a:spcPct val="0"/>
              </a:spcBef>
              <a:spcAft>
                <a:spcPct val="0"/>
              </a:spcAft>
              <a:buClrTx/>
              <a:buSzTx/>
              <a:buNone/>
            </a:pPr>
            <a:endParaRPr lang="it-IT" altLang="it-IT" sz="2400">
              <a:solidFill>
                <a:srgbClr val="FFFFFF"/>
              </a:solidFill>
            </a:endParaRPr>
          </a:p>
        </p:txBody>
      </p:sp>
      <p:pic>
        <p:nvPicPr>
          <p:cNvPr id="70660" name="Picture 2" descr="C:\Users\Piera\Desktop\mikymiky\cristallino.jpg">
            <a:extLst>
              <a:ext uri="{FF2B5EF4-FFF2-40B4-BE49-F238E27FC236}">
                <a16:creationId xmlns:a16="http://schemas.microsoft.com/office/drawing/2014/main" id="{5FC54163-52DF-D9EB-329B-A6143BE54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4175760"/>
            <a:ext cx="5183506" cy="3655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2" descr="http://img.medicalexpo.it/images_me/photo-g/lampada-fessura-videocamere-digitali-tavolo-80142-3025609.jpg">
            <a:hlinkClick r:id="rId4"/>
            <a:extLst>
              <a:ext uri="{FF2B5EF4-FFF2-40B4-BE49-F238E27FC236}">
                <a16:creationId xmlns:a16="http://schemas.microsoft.com/office/drawing/2014/main" id="{921D8F66-16D2-1A2B-20EE-14353329B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9746" y="4996816"/>
            <a:ext cx="3046094" cy="289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1">
            <a:extLst>
              <a:ext uri="{FF2B5EF4-FFF2-40B4-BE49-F238E27FC236}">
                <a16:creationId xmlns:a16="http://schemas.microsoft.com/office/drawing/2014/main" id="{4E632AD8-9FC6-DBD3-08ED-033AAA38EF14}"/>
              </a:ext>
            </a:extLst>
          </p:cNvPr>
          <p:cNvSpPr txBox="1">
            <a:spLocks/>
          </p:cNvSpPr>
          <p:nvPr/>
        </p:nvSpPr>
        <p:spPr>
          <a:xfrm>
            <a:off x="2649856" y="-550546"/>
            <a:ext cx="10540364" cy="2122171"/>
          </a:xfrm>
          <a:prstGeom prst="rect">
            <a:avLst/>
          </a:prstGeom>
        </p:spPr>
        <p:txBody>
          <a:bodyPr anchor="ctr">
            <a:normAutofit/>
          </a:bodyPr>
          <a:lstStyle/>
          <a:p>
            <a:pPr algn="ctr" defTabSz="1097280">
              <a:spcBef>
                <a:spcPct val="0"/>
              </a:spcBef>
              <a:defRPr/>
            </a:pPr>
            <a:r>
              <a:rPr lang="it-IT" sz="2880" dirty="0">
                <a:solidFill>
                  <a:srgbClr val="66CCFF">
                    <a:lumMod val="40000"/>
                    <a:lumOff val="60000"/>
                  </a:srgbClr>
                </a:solidFill>
                <a:latin typeface="Algerian" pitchFamily="82" charset="0"/>
              </a:rPr>
              <a:t>I</a:t>
            </a:r>
            <a:r>
              <a:rPr lang="it-IT" sz="2880" dirty="0">
                <a:solidFill>
                  <a:srgbClr val="DADADA">
                    <a:lumMod val="40000"/>
                    <a:lumOff val="60000"/>
                  </a:srgbClr>
                </a:solidFill>
                <a:latin typeface="Algerian" pitchFamily="82" charset="0"/>
              </a:rPr>
              <a: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713" name="Rectangle 727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15" name="Rectangle 727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17" name="Rectangle 727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19" name="Rectangle 727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721" name="Freeform: Shape 727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2723" name="Rectangle 727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0345AAD-0FCF-B062-EEB3-8B3310449B77}"/>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a:solidFill>
                  <a:srgbClr val="FFFFFF"/>
                </a:solidFill>
                <a:latin typeface="+mj-lt"/>
                <a:ea typeface="+mj-ea"/>
                <a:cs typeface="+mj-cs"/>
              </a:rPr>
              <a:t>Cataratta da radiazioni</a:t>
            </a:r>
          </a:p>
        </p:txBody>
      </p:sp>
      <p:sp>
        <p:nvSpPr>
          <p:cNvPr id="3" name="Segnaposto contenuto 2">
            <a:extLst>
              <a:ext uri="{FF2B5EF4-FFF2-40B4-BE49-F238E27FC236}">
                <a16:creationId xmlns:a16="http://schemas.microsoft.com/office/drawing/2014/main" id="{445E1007-AD79-8E3B-4FFB-826AAD356C79}"/>
              </a:ext>
            </a:extLst>
          </p:cNvPr>
          <p:cNvSpPr>
            <a:spLocks noGrp="1"/>
          </p:cNvSpPr>
          <p:nvPr>
            <p:ph idx="4294967295"/>
          </p:nvPr>
        </p:nvSpPr>
        <p:spPr>
          <a:xfrm>
            <a:off x="5498072" y="779376"/>
            <a:ext cx="3630364" cy="6655256"/>
          </a:xfrm>
          <a:prstGeom prst="rect">
            <a:avLst/>
          </a:prstGeom>
        </p:spPr>
        <p:txBody>
          <a:bodyPr vert="horz" lIns="91440" tIns="45720" rIns="91440" bIns="45720" rtlCol="0" anchor="ctr">
            <a:normAutofit/>
          </a:bodyPr>
          <a:lstStyle/>
          <a:p>
            <a:pPr indent="-228600">
              <a:lnSpc>
                <a:spcPct val="90000"/>
              </a:lnSpc>
              <a:defRPr/>
            </a:pPr>
            <a:r>
              <a:rPr lang="en-US" sz="2400"/>
              <a:t>Per quanto riguarda la cataratta del cristallino indotta da esposizioni acute, studi recenti indicano per essa valori di circa</a:t>
            </a:r>
            <a:r>
              <a:rPr lang="en-US" sz="2400" u="sng"/>
              <a:t> 0,5 Gy per esposizioni acute, croniche e frazionate </a:t>
            </a:r>
            <a:r>
              <a:rPr lang="en-US" sz="2400"/>
              <a:t>, con un intervallo di confidenza al 90-95% che comprende la dose zero.</a:t>
            </a:r>
          </a:p>
          <a:p>
            <a:pPr indent="-228600">
              <a:lnSpc>
                <a:spcPct val="90000"/>
              </a:lnSpc>
              <a:defRPr/>
            </a:pPr>
            <a:r>
              <a:rPr lang="en-US" sz="2400"/>
              <a:t>Questo valore è inferiore di un fattore 10 rispetto a quello dedotto da studi precedenti.</a:t>
            </a:r>
          </a:p>
        </p:txBody>
      </p:sp>
      <p:pic>
        <p:nvPicPr>
          <p:cNvPr id="72708" name="Immagine 3">
            <a:extLst>
              <a:ext uri="{FF2B5EF4-FFF2-40B4-BE49-F238E27FC236}">
                <a16:creationId xmlns:a16="http://schemas.microsoft.com/office/drawing/2014/main" id="{6097584C-C0B7-C584-12FC-933DBC23262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200956" y="3359506"/>
            <a:ext cx="4869377" cy="17112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33B1DD-9916-546B-0F89-9E0355378342}"/>
              </a:ext>
            </a:extLst>
          </p:cNvPr>
          <p:cNvSpPr>
            <a:spLocks noGrp="1"/>
          </p:cNvSpPr>
          <p:nvPr>
            <p:ph type="title" idx="4294967295"/>
          </p:nvPr>
        </p:nvSpPr>
        <p:spPr>
          <a:xfrm>
            <a:off x="2390776" y="1089660"/>
            <a:ext cx="9875520" cy="1371600"/>
          </a:xfrm>
        </p:spPr>
        <p:txBody>
          <a:bodyPr>
            <a:normAutofit/>
          </a:bodyPr>
          <a:lstStyle/>
          <a:p>
            <a:pPr eaLnBrk="1" hangingPunct="1">
              <a:defRPr/>
            </a:pPr>
            <a:r>
              <a:rPr lang="it-IT" sz="3840" dirty="0">
                <a:solidFill>
                  <a:srgbClr val="C00000"/>
                </a:solidFill>
              </a:rPr>
              <a:t>Le opacità lenticolari effetto della </a:t>
            </a:r>
            <a:r>
              <a:rPr lang="it-IT" sz="3840" dirty="0" err="1">
                <a:solidFill>
                  <a:srgbClr val="C00000"/>
                </a:solidFill>
              </a:rPr>
              <a:t>radioesposizione</a:t>
            </a:r>
            <a:endParaRPr lang="it-IT" sz="3840" dirty="0">
              <a:solidFill>
                <a:srgbClr val="C00000"/>
              </a:solidFill>
            </a:endParaRPr>
          </a:p>
        </p:txBody>
      </p:sp>
      <p:pic>
        <p:nvPicPr>
          <p:cNvPr id="73731" name="Picture 2" descr="http://www.my-personaltrainer.it/benessere/images/tipi-di-cataratta.gif">
            <a:extLst>
              <a:ext uri="{FF2B5EF4-FFF2-40B4-BE49-F238E27FC236}">
                <a16:creationId xmlns:a16="http://schemas.microsoft.com/office/drawing/2014/main" id="{73CBBE9E-B333-CE56-CCAD-ADFE1D296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611" y="4892040"/>
            <a:ext cx="6534150" cy="28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CasellaDiTesto 5">
            <a:extLst>
              <a:ext uri="{FF2B5EF4-FFF2-40B4-BE49-F238E27FC236}">
                <a16:creationId xmlns:a16="http://schemas.microsoft.com/office/drawing/2014/main" id="{EE1217A4-11AD-B0A0-26F5-A89D98568492}"/>
              </a:ext>
            </a:extLst>
          </p:cNvPr>
          <p:cNvSpPr txBox="1">
            <a:spLocks noChangeArrowheads="1"/>
          </p:cNvSpPr>
          <p:nvPr/>
        </p:nvSpPr>
        <p:spPr bwMode="auto">
          <a:xfrm>
            <a:off x="3080386" y="2819400"/>
            <a:ext cx="3369944"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r>
              <a:rPr lang="it-IT" altLang="it-IT" sz="2880">
                <a:solidFill>
                  <a:srgbClr val="FFFFFF"/>
                </a:solidFill>
              </a:rPr>
              <a:t>Lesione tipica da radioesposizione</a:t>
            </a:r>
          </a:p>
        </p:txBody>
      </p:sp>
      <p:sp>
        <p:nvSpPr>
          <p:cNvPr id="7" name="Freccia a destra 6">
            <a:extLst>
              <a:ext uri="{FF2B5EF4-FFF2-40B4-BE49-F238E27FC236}">
                <a16:creationId xmlns:a16="http://schemas.microsoft.com/office/drawing/2014/main" id="{05E89AEB-569B-AC1A-E167-3B34978919A3}"/>
              </a:ext>
            </a:extLst>
          </p:cNvPr>
          <p:cNvSpPr/>
          <p:nvPr/>
        </p:nvSpPr>
        <p:spPr>
          <a:xfrm>
            <a:off x="6537960" y="2990851"/>
            <a:ext cx="1173480" cy="58293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fontAlgn="base">
              <a:spcBef>
                <a:spcPct val="0"/>
              </a:spcBef>
              <a:spcAft>
                <a:spcPct val="0"/>
              </a:spcAft>
              <a:defRPr/>
            </a:pPr>
            <a:endParaRPr lang="it-IT" sz="2160">
              <a:solidFill>
                <a:srgbClr val="FFFFFF"/>
              </a:solidFill>
              <a:latin typeface="Tahoma"/>
            </a:endParaRPr>
          </a:p>
        </p:txBody>
      </p:sp>
      <p:sp>
        <p:nvSpPr>
          <p:cNvPr id="73734" name="CasellaDiTesto 8">
            <a:extLst>
              <a:ext uri="{FF2B5EF4-FFF2-40B4-BE49-F238E27FC236}">
                <a16:creationId xmlns:a16="http://schemas.microsoft.com/office/drawing/2014/main" id="{85C97AB6-DCC0-F322-53B7-A6163927ADC0}"/>
              </a:ext>
            </a:extLst>
          </p:cNvPr>
          <p:cNvSpPr txBox="1">
            <a:spLocks noChangeArrowheads="1"/>
          </p:cNvSpPr>
          <p:nvPr/>
        </p:nvSpPr>
        <p:spPr bwMode="auto">
          <a:xfrm>
            <a:off x="8524876" y="2819400"/>
            <a:ext cx="241935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r>
              <a:rPr lang="it-IT" altLang="it-IT" sz="2880">
                <a:solidFill>
                  <a:srgbClr val="FFFFFF"/>
                </a:solidFill>
              </a:rPr>
              <a:t>Cataratta subcapsulare</a:t>
            </a:r>
          </a:p>
        </p:txBody>
      </p:sp>
      <p:sp>
        <p:nvSpPr>
          <p:cNvPr id="12" name="Titolo 1">
            <a:extLst>
              <a:ext uri="{FF2B5EF4-FFF2-40B4-BE49-F238E27FC236}">
                <a16:creationId xmlns:a16="http://schemas.microsoft.com/office/drawing/2014/main" id="{94B8F947-9A7C-8B8E-118C-4CA0E76B3682}"/>
              </a:ext>
            </a:extLst>
          </p:cNvPr>
          <p:cNvSpPr txBox="1">
            <a:spLocks/>
          </p:cNvSpPr>
          <p:nvPr/>
        </p:nvSpPr>
        <p:spPr>
          <a:xfrm>
            <a:off x="2649856" y="-550546"/>
            <a:ext cx="10540364" cy="2122171"/>
          </a:xfrm>
          <a:prstGeom prst="rect">
            <a:avLst/>
          </a:prstGeom>
        </p:spPr>
        <p:txBody>
          <a:bodyPr anchor="ctr">
            <a:normAutofit/>
          </a:bodyPr>
          <a:lstStyle/>
          <a:p>
            <a:pPr algn="ctr" defTabSz="1097280">
              <a:spcBef>
                <a:spcPct val="0"/>
              </a:spcBef>
              <a:defRPr/>
            </a:pPr>
            <a:r>
              <a:rPr lang="it-IT" sz="2880">
                <a:solidFill>
                  <a:srgbClr val="66CCFF">
                    <a:lumMod val="40000"/>
                    <a:lumOff val="60000"/>
                  </a:srgbClr>
                </a:solidFill>
                <a:latin typeface="Algerian" pitchFamily="82" charset="0"/>
              </a:rPr>
              <a:t>Effetti dell’esposizione occupazionale a R.I</a:t>
            </a:r>
            <a:r>
              <a:rPr lang="it-IT" sz="2880">
                <a:solidFill>
                  <a:srgbClr val="DADADA">
                    <a:lumMod val="40000"/>
                    <a:lumOff val="60000"/>
                  </a:srgbClr>
                </a:solidFill>
                <a:latin typeface="Algerian" pitchFamily="82" charset="0"/>
              </a:rPr>
              <a:t>.</a:t>
            </a:r>
            <a:endParaRPr lang="it-IT" sz="2880" dirty="0">
              <a:solidFill>
                <a:srgbClr val="DADADA">
                  <a:lumMod val="40000"/>
                  <a:lumOff val="60000"/>
                </a:srgbClr>
              </a:solidFill>
              <a:latin typeface="Algerian" pitchFamily="82"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3">
            <a:extLst>
              <a:ext uri="{FF2B5EF4-FFF2-40B4-BE49-F238E27FC236}">
                <a16:creationId xmlns:a16="http://schemas.microsoft.com/office/drawing/2014/main" id="{13036733-AB84-9629-CCBA-564B55BE35DA}"/>
              </a:ext>
            </a:extLst>
          </p:cNvPr>
          <p:cNvSpPr txBox="1">
            <a:spLocks noChangeArrowheads="1"/>
          </p:cNvSpPr>
          <p:nvPr/>
        </p:nvSpPr>
        <p:spPr bwMode="auto">
          <a:xfrm>
            <a:off x="2994660" y="226696"/>
            <a:ext cx="8924926" cy="156966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defTabSz="1097280" fontAlgn="base">
              <a:spcBef>
                <a:spcPct val="0"/>
              </a:spcBef>
              <a:spcAft>
                <a:spcPct val="0"/>
              </a:spcAft>
              <a:buClrTx/>
              <a:buSzTx/>
              <a:buNone/>
            </a:pPr>
            <a:r>
              <a:rPr lang="it-IT" altLang="it-IT" sz="3360" b="1">
                <a:solidFill>
                  <a:srgbClr val="FF3300"/>
                </a:solidFill>
              </a:rPr>
              <a:t>PATOLOGIA DETERMINISTICA OCULARE</a:t>
            </a:r>
          </a:p>
          <a:p>
            <a:pPr algn="ctr" defTabSz="1097280" fontAlgn="base">
              <a:spcBef>
                <a:spcPct val="0"/>
              </a:spcBef>
              <a:spcAft>
                <a:spcPct val="0"/>
              </a:spcAft>
              <a:buClrTx/>
              <a:buSzTx/>
              <a:buNone/>
            </a:pPr>
            <a:endParaRPr lang="it-IT" altLang="it-IT" sz="3360" b="1">
              <a:solidFill>
                <a:srgbClr val="FF3300"/>
              </a:solidFill>
            </a:endParaRPr>
          </a:p>
          <a:p>
            <a:pPr defTabSz="1097280" fontAlgn="base">
              <a:spcBef>
                <a:spcPct val="0"/>
              </a:spcBef>
              <a:spcAft>
                <a:spcPct val="0"/>
              </a:spcAft>
              <a:buClrTx/>
              <a:buSzTx/>
              <a:buNone/>
            </a:pPr>
            <a:r>
              <a:rPr lang="it-IT" altLang="it-IT" sz="2880" b="1" u="sng">
                <a:solidFill>
                  <a:srgbClr val="FFFF00"/>
                </a:solidFill>
              </a:rPr>
              <a:t>CATARATTA DA RADIAZIONI IONIZZANTI</a:t>
            </a:r>
          </a:p>
        </p:txBody>
      </p:sp>
      <p:sp>
        <p:nvSpPr>
          <p:cNvPr id="75779" name="Text Box 5">
            <a:extLst>
              <a:ext uri="{FF2B5EF4-FFF2-40B4-BE49-F238E27FC236}">
                <a16:creationId xmlns:a16="http://schemas.microsoft.com/office/drawing/2014/main" id="{0308F23A-A744-1148-10F4-65F583D325B1}"/>
              </a:ext>
            </a:extLst>
          </p:cNvPr>
          <p:cNvSpPr txBox="1">
            <a:spLocks noChangeArrowheads="1"/>
          </p:cNvSpPr>
          <p:nvPr/>
        </p:nvSpPr>
        <p:spPr bwMode="auto">
          <a:xfrm>
            <a:off x="2908936" y="2299336"/>
            <a:ext cx="924496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50000"/>
              </a:spcBef>
              <a:spcAft>
                <a:spcPct val="0"/>
              </a:spcAft>
              <a:buClrTx/>
              <a:buSzTx/>
              <a:buNone/>
            </a:pPr>
            <a:r>
              <a:rPr lang="it-IT" altLang="it-IT" sz="2400" b="1">
                <a:solidFill>
                  <a:srgbClr val="99FF99"/>
                </a:solidFill>
              </a:rPr>
              <a:t>Non è possibile diagnosticare una “cataratta da radiazioni”</a:t>
            </a:r>
            <a:r>
              <a:rPr lang="it-IT" altLang="it-IT" sz="2400" b="1">
                <a:solidFill>
                  <a:srgbClr val="FFFFFF"/>
                </a:solidFill>
              </a:rPr>
              <a:t> se non in base alla dose ricevuta dal cristallino, essendo le opacità da raggi morfologicamente indistinguibili da altre forme precedentemente elencate</a:t>
            </a:r>
          </a:p>
        </p:txBody>
      </p:sp>
      <p:graphicFrame>
        <p:nvGraphicFramePr>
          <p:cNvPr id="75780" name="Object 10">
            <a:extLst>
              <a:ext uri="{FF2B5EF4-FFF2-40B4-BE49-F238E27FC236}">
                <a16:creationId xmlns:a16="http://schemas.microsoft.com/office/drawing/2014/main" id="{B11DEDE6-BB84-8FD1-C28E-109F6ED82323}"/>
              </a:ext>
            </a:extLst>
          </p:cNvPr>
          <p:cNvGraphicFramePr>
            <a:graphicFrameLocks noGrp="1" noChangeAspect="1"/>
          </p:cNvGraphicFramePr>
          <p:nvPr>
            <p:ph/>
            <p:extLst>
              <p:ext uri="{D42A27DB-BD31-4B8C-83A1-F6EECF244321}">
                <p14:modId xmlns:p14="http://schemas.microsoft.com/office/powerpoint/2010/main" val="1842390053"/>
              </p:ext>
            </p:extLst>
          </p:nvPr>
        </p:nvGraphicFramePr>
        <p:xfrm>
          <a:off x="2994660" y="4114801"/>
          <a:ext cx="4579620" cy="3013710"/>
        </p:xfrm>
        <a:graphic>
          <a:graphicData uri="http://schemas.openxmlformats.org/presentationml/2006/ole">
            <mc:AlternateContent xmlns:mc="http://schemas.openxmlformats.org/markup-compatibility/2006">
              <mc:Choice xmlns:v="urn:schemas-microsoft-com:vml" Requires="v">
                <p:oleObj name="Immagine bitmap" r:id="rId2" imgW="1419048" imgH="933580" progId="Paint.Picture">
                  <p:embed/>
                </p:oleObj>
              </mc:Choice>
              <mc:Fallback>
                <p:oleObj name="Immagine bitmap" r:id="rId2" imgW="1419048" imgH="933580" progId="Paint.Picture">
                  <p:embed/>
                  <p:pic>
                    <p:nvPicPr>
                      <p:cNvPr id="75780" name="Object 10">
                        <a:extLst>
                          <a:ext uri="{FF2B5EF4-FFF2-40B4-BE49-F238E27FC236}">
                            <a16:creationId xmlns:a16="http://schemas.microsoft.com/office/drawing/2014/main" id="{B11DEDE6-BB84-8FD1-C28E-109F6ED82323}"/>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660" y="4114801"/>
                        <a:ext cx="4579620" cy="3013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781" name="Text Box 12">
            <a:extLst>
              <a:ext uri="{FF2B5EF4-FFF2-40B4-BE49-F238E27FC236}">
                <a16:creationId xmlns:a16="http://schemas.microsoft.com/office/drawing/2014/main" id="{2DCDEA51-5268-7734-1C67-99757C610065}"/>
              </a:ext>
            </a:extLst>
          </p:cNvPr>
          <p:cNvSpPr txBox="1">
            <a:spLocks noChangeArrowheads="1"/>
          </p:cNvSpPr>
          <p:nvPr/>
        </p:nvSpPr>
        <p:spPr bwMode="auto">
          <a:xfrm>
            <a:off x="7920990" y="4114800"/>
            <a:ext cx="431863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50000"/>
              </a:spcBef>
              <a:spcAft>
                <a:spcPct val="0"/>
              </a:spcAft>
              <a:buClrTx/>
              <a:buSzTx/>
              <a:buNone/>
            </a:pPr>
            <a:r>
              <a:rPr lang="it-IT" altLang="it-IT" sz="2400" b="1">
                <a:solidFill>
                  <a:srgbClr val="FFFFFF"/>
                </a:solidFill>
              </a:rPr>
              <a:t>Opacità centrali o periferiche di natura congenita o acquisita sono presenti nel 25% circa della popolazione</a:t>
            </a:r>
          </a:p>
        </p:txBody>
      </p:sp>
      <p:sp>
        <p:nvSpPr>
          <p:cNvPr id="75782" name="Text Box 13">
            <a:extLst>
              <a:ext uri="{FF2B5EF4-FFF2-40B4-BE49-F238E27FC236}">
                <a16:creationId xmlns:a16="http://schemas.microsoft.com/office/drawing/2014/main" id="{871B05CA-62AA-7959-59FF-5C5E19088CD0}"/>
              </a:ext>
            </a:extLst>
          </p:cNvPr>
          <p:cNvSpPr txBox="1">
            <a:spLocks noChangeArrowheads="1"/>
          </p:cNvSpPr>
          <p:nvPr/>
        </p:nvSpPr>
        <p:spPr bwMode="auto">
          <a:xfrm>
            <a:off x="7920990" y="6189346"/>
            <a:ext cx="457962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50000"/>
              </a:spcBef>
              <a:spcAft>
                <a:spcPct val="0"/>
              </a:spcAft>
              <a:buClrTx/>
              <a:buSzTx/>
              <a:buNone/>
            </a:pPr>
            <a:r>
              <a:rPr lang="it-IT" altLang="it-IT" sz="2400" b="1">
                <a:solidFill>
                  <a:srgbClr val="FFFFFF"/>
                </a:solidFill>
              </a:rPr>
              <a:t>Non è riconosciuto un maggior rischio di progressione per cataratte pregresse in seguito ad esposizione a R.I.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6552" name="Rectangle 23655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554" name="Rectangle 23655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4630397" cy="190889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556" name="Rectangle 23655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738366" cy="190889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558" name="Rectangle 23655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38358" y="-1"/>
            <a:ext cx="4892038" cy="190889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560" name="Rectangle 23655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220" y="-1"/>
            <a:ext cx="14079175" cy="191691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546" name="Rectangle 2">
            <a:extLst>
              <a:ext uri="{FF2B5EF4-FFF2-40B4-BE49-F238E27FC236}">
                <a16:creationId xmlns:a16="http://schemas.microsoft.com/office/drawing/2014/main" id="{A5D77175-977B-8029-3D28-E80B79A92868}"/>
              </a:ext>
            </a:extLst>
          </p:cNvPr>
          <p:cNvSpPr>
            <a:spLocks noGrp="1" noChangeArrowheads="1"/>
          </p:cNvSpPr>
          <p:nvPr>
            <p:ph type="title" idx="4294967295"/>
          </p:nvPr>
        </p:nvSpPr>
        <p:spPr>
          <a:xfrm>
            <a:off x="1645918" y="353445"/>
            <a:ext cx="11875142" cy="1240403"/>
          </a:xfrm>
          <a:prstGeom prst="rect">
            <a:avLst/>
          </a:prstGeom>
        </p:spPr>
        <p:txBody>
          <a:bodyPr vert="horz" lIns="91440" tIns="45720" rIns="91440" bIns="45720" rtlCol="0" anchor="ctr">
            <a:normAutofit/>
          </a:bodyPr>
          <a:lstStyle/>
          <a:p>
            <a:pPr algn="l">
              <a:lnSpc>
                <a:spcPct val="90000"/>
              </a:lnSpc>
              <a:defRPr/>
            </a:pPr>
            <a:r>
              <a:rPr lang="en-US" altLang="it-IT" sz="4800" kern="1200">
                <a:solidFill>
                  <a:srgbClr val="FFFFFF"/>
                </a:solidFill>
                <a:latin typeface="+mj-lt"/>
                <a:ea typeface="+mj-ea"/>
                <a:cs typeface="+mj-cs"/>
              </a:rPr>
              <a:t>Interazione delle R.I. con la materia</a:t>
            </a:r>
          </a:p>
        </p:txBody>
      </p:sp>
      <p:sp>
        <p:nvSpPr>
          <p:cNvPr id="236547" name="Rectangle 3">
            <a:extLst>
              <a:ext uri="{FF2B5EF4-FFF2-40B4-BE49-F238E27FC236}">
                <a16:creationId xmlns:a16="http://schemas.microsoft.com/office/drawing/2014/main" id="{FCE5BBE5-E9EC-6BC2-55A7-9AD67D212AD9}"/>
              </a:ext>
            </a:extLst>
          </p:cNvPr>
          <p:cNvSpPr>
            <a:spLocks noGrp="1" noChangeArrowheads="1"/>
          </p:cNvSpPr>
          <p:nvPr>
            <p:ph type="body" idx="4294967295"/>
          </p:nvPr>
        </p:nvSpPr>
        <p:spPr>
          <a:xfrm>
            <a:off x="551220" y="2337787"/>
            <a:ext cx="12348476" cy="3680975"/>
          </a:xfrm>
          <a:prstGeom prst="rect">
            <a:avLst/>
          </a:prstGeom>
        </p:spPr>
        <p:txBody>
          <a:bodyPr vert="horz" lIns="91440" tIns="45720" rIns="91440" bIns="45720" rtlCol="0" anchor="ctr">
            <a:normAutofit fontScale="92500"/>
          </a:bodyPr>
          <a:lstStyle/>
          <a:p>
            <a:pPr indent="-228600">
              <a:lnSpc>
                <a:spcPct val="90000"/>
              </a:lnSpc>
              <a:defRPr/>
            </a:pPr>
            <a:endParaRPr lang="en-US" altLang="it-IT" sz="2400" b="1" dirty="0"/>
          </a:p>
          <a:p>
            <a:pPr indent="-228600">
              <a:lnSpc>
                <a:spcPct val="90000"/>
              </a:lnSpc>
              <a:defRPr/>
            </a:pPr>
            <a:r>
              <a:rPr lang="en-US" altLang="it-IT" sz="2400" dirty="0"/>
              <a:t>Le </a:t>
            </a:r>
            <a:r>
              <a:rPr lang="en-US" altLang="it-IT" sz="2400" dirty="0" err="1"/>
              <a:t>particelle</a:t>
            </a:r>
            <a:r>
              <a:rPr lang="en-US" altLang="it-IT" sz="2400" dirty="0"/>
              <a:t> alfa, </a:t>
            </a:r>
            <a:r>
              <a:rPr lang="en-US" altLang="it-IT" sz="2400" dirty="0" err="1"/>
              <a:t>attraversando</a:t>
            </a:r>
            <a:r>
              <a:rPr lang="en-US" altLang="it-IT" sz="2400" dirty="0"/>
              <a:t> la </a:t>
            </a:r>
            <a:r>
              <a:rPr lang="en-US" altLang="it-IT" sz="2400" dirty="0" err="1"/>
              <a:t>materia</a:t>
            </a:r>
            <a:r>
              <a:rPr lang="en-US" altLang="it-IT" sz="2400" dirty="0"/>
              <a:t> con </a:t>
            </a:r>
            <a:r>
              <a:rPr lang="en-US" altLang="it-IT" sz="2400" dirty="0" err="1"/>
              <a:t>massa</a:t>
            </a:r>
            <a:r>
              <a:rPr lang="en-US" altLang="it-IT" sz="2400" dirty="0"/>
              <a:t> </a:t>
            </a:r>
            <a:r>
              <a:rPr lang="en-US" altLang="it-IT" sz="2400" dirty="0" err="1"/>
              <a:t>elevata</a:t>
            </a:r>
            <a:r>
              <a:rPr lang="en-US" altLang="it-IT" sz="2400" dirty="0"/>
              <a:t> e doppia carica </a:t>
            </a:r>
            <a:r>
              <a:rPr lang="en-US" altLang="it-IT" sz="2400" dirty="0" err="1"/>
              <a:t>elettrica</a:t>
            </a:r>
            <a:r>
              <a:rPr lang="en-US" altLang="it-IT" sz="2400" dirty="0"/>
              <a:t> </a:t>
            </a:r>
            <a:r>
              <a:rPr lang="en-US" altLang="it-IT" sz="2400" dirty="0" err="1"/>
              <a:t>positiva</a:t>
            </a:r>
            <a:r>
              <a:rPr lang="en-US" altLang="it-IT" sz="2400" dirty="0"/>
              <a:t> </a:t>
            </a:r>
            <a:r>
              <a:rPr lang="en-US" altLang="it-IT" sz="2400" dirty="0" err="1"/>
              <a:t>esercitano</a:t>
            </a:r>
            <a:r>
              <a:rPr lang="en-US" altLang="it-IT" sz="2400" dirty="0"/>
              <a:t> </a:t>
            </a:r>
            <a:r>
              <a:rPr lang="en-US" altLang="it-IT" sz="2400" dirty="0" err="1"/>
              <a:t>lungo</a:t>
            </a:r>
            <a:r>
              <a:rPr lang="en-US" altLang="it-IT" sz="2400" dirty="0"/>
              <a:t> il loro </a:t>
            </a:r>
            <a:r>
              <a:rPr lang="en-US" altLang="it-IT" sz="2400" dirty="0" err="1"/>
              <a:t>percorso</a:t>
            </a:r>
            <a:r>
              <a:rPr lang="en-US" altLang="it-IT" sz="2400" dirty="0"/>
              <a:t> </a:t>
            </a:r>
            <a:r>
              <a:rPr lang="en-US" altLang="it-IT" sz="2400" dirty="0" err="1"/>
              <a:t>una</a:t>
            </a:r>
            <a:r>
              <a:rPr lang="en-US" altLang="it-IT" sz="2400" dirty="0"/>
              <a:t> </a:t>
            </a:r>
            <a:r>
              <a:rPr lang="en-US" altLang="it-IT" sz="2400" dirty="0" err="1"/>
              <a:t>rilevante</a:t>
            </a:r>
            <a:r>
              <a:rPr lang="en-US" altLang="it-IT" sz="2400" dirty="0"/>
              <a:t> forza di </a:t>
            </a:r>
            <a:r>
              <a:rPr lang="en-US" altLang="it-IT" sz="2400" dirty="0" err="1"/>
              <a:t>attrazione</a:t>
            </a:r>
            <a:r>
              <a:rPr lang="en-US" altLang="it-IT" sz="2400" dirty="0"/>
              <a:t> </a:t>
            </a:r>
            <a:r>
              <a:rPr lang="en-US" altLang="it-IT" sz="2400" dirty="0" err="1"/>
              <a:t>sugli</a:t>
            </a:r>
            <a:r>
              <a:rPr lang="en-US" altLang="it-IT" sz="2400" dirty="0"/>
              <a:t> </a:t>
            </a:r>
            <a:r>
              <a:rPr lang="en-US" altLang="it-IT" sz="2400" dirty="0" err="1"/>
              <a:t>elettroni</a:t>
            </a:r>
            <a:r>
              <a:rPr lang="en-US" altLang="it-IT" sz="2400" dirty="0"/>
              <a:t> </a:t>
            </a:r>
            <a:r>
              <a:rPr lang="en-US" altLang="it-IT" sz="2400" dirty="0" err="1"/>
              <a:t>orbitali</a:t>
            </a:r>
            <a:r>
              <a:rPr lang="en-US" altLang="it-IT" sz="2400" dirty="0"/>
              <a:t> degli </a:t>
            </a:r>
            <a:r>
              <a:rPr lang="en-US" altLang="it-IT" sz="2400" dirty="0" err="1"/>
              <a:t>atomi</a:t>
            </a:r>
            <a:r>
              <a:rPr lang="en-US" altLang="it-IT" sz="2400" dirty="0"/>
              <a:t>. </a:t>
            </a:r>
          </a:p>
          <a:p>
            <a:pPr indent="-228600">
              <a:lnSpc>
                <a:spcPct val="90000"/>
              </a:lnSpc>
              <a:defRPr/>
            </a:pPr>
            <a:r>
              <a:rPr lang="en-US" altLang="it-IT" sz="2400" dirty="0"/>
              <a:t>Questa </a:t>
            </a:r>
            <a:r>
              <a:rPr lang="en-US" altLang="it-IT" sz="2400" dirty="0" err="1"/>
              <a:t>attrazione</a:t>
            </a:r>
            <a:r>
              <a:rPr lang="en-US" altLang="it-IT" sz="2400" dirty="0"/>
              <a:t> </a:t>
            </a:r>
            <a:r>
              <a:rPr lang="en-US" altLang="it-IT" sz="2400" dirty="0" err="1"/>
              <a:t>può</a:t>
            </a:r>
            <a:r>
              <a:rPr lang="en-US" altLang="it-IT" sz="2400" dirty="0"/>
              <a:t> </a:t>
            </a:r>
            <a:r>
              <a:rPr lang="en-US" altLang="it-IT" sz="2400" dirty="0" err="1"/>
              <a:t>strappare</a:t>
            </a:r>
            <a:r>
              <a:rPr lang="en-US" altLang="it-IT" sz="2400" dirty="0"/>
              <a:t> via uno o </a:t>
            </a:r>
            <a:r>
              <a:rPr lang="en-US" altLang="it-IT" sz="2400" dirty="0" err="1"/>
              <a:t>più</a:t>
            </a:r>
            <a:r>
              <a:rPr lang="en-US" altLang="it-IT" sz="2400" dirty="0"/>
              <a:t> di </a:t>
            </a:r>
            <a:r>
              <a:rPr lang="en-US" altLang="it-IT" sz="2400" dirty="0" err="1"/>
              <a:t>questi</a:t>
            </a:r>
            <a:r>
              <a:rPr lang="en-US" altLang="it-IT" sz="2400" dirty="0"/>
              <a:t> </a:t>
            </a:r>
            <a:r>
              <a:rPr lang="en-US" altLang="it-IT" sz="2400" dirty="0" err="1"/>
              <a:t>elettroni</a:t>
            </a:r>
            <a:r>
              <a:rPr lang="en-US" altLang="it-IT" sz="2400" dirty="0"/>
              <a:t> (</a:t>
            </a:r>
            <a:r>
              <a:rPr lang="en-US" altLang="it-IT" sz="2400" dirty="0" err="1"/>
              <a:t>ionizzazione</a:t>
            </a:r>
            <a:r>
              <a:rPr lang="en-US" altLang="it-IT" sz="2400" dirty="0"/>
              <a:t>) con </a:t>
            </a:r>
            <a:r>
              <a:rPr lang="en-US" altLang="it-IT" sz="2400" dirty="0" err="1"/>
              <a:t>perdita</a:t>
            </a:r>
            <a:r>
              <a:rPr lang="en-US" altLang="it-IT" sz="2400" dirty="0"/>
              <a:t> di </a:t>
            </a:r>
            <a:r>
              <a:rPr lang="en-US" altLang="it-IT" sz="2400" dirty="0" err="1"/>
              <a:t>parte</a:t>
            </a:r>
            <a:r>
              <a:rPr lang="en-US" altLang="it-IT" sz="2400" dirty="0"/>
              <a:t> </a:t>
            </a:r>
            <a:r>
              <a:rPr lang="en-US" altLang="it-IT" sz="2400" dirty="0" err="1"/>
              <a:t>dell’energia</a:t>
            </a:r>
            <a:r>
              <a:rPr lang="en-US" altLang="it-IT" sz="2400" dirty="0"/>
              <a:t> della </a:t>
            </a:r>
            <a:r>
              <a:rPr lang="en-US" altLang="it-IT" sz="2400" dirty="0" err="1"/>
              <a:t>particella</a:t>
            </a:r>
            <a:r>
              <a:rPr lang="en-US" altLang="it-IT" sz="2400" dirty="0"/>
              <a:t>.</a:t>
            </a:r>
          </a:p>
          <a:p>
            <a:pPr indent="-228600">
              <a:lnSpc>
                <a:spcPct val="90000"/>
              </a:lnSpc>
              <a:defRPr/>
            </a:pPr>
            <a:r>
              <a:rPr lang="en-US" altLang="it-IT" sz="2400" dirty="0"/>
              <a:t>A causa della loro </a:t>
            </a:r>
            <a:r>
              <a:rPr lang="en-US" altLang="it-IT" sz="2400" dirty="0" err="1"/>
              <a:t>massa</a:t>
            </a:r>
            <a:r>
              <a:rPr lang="en-US" altLang="it-IT" sz="2400" dirty="0"/>
              <a:t> le </a:t>
            </a:r>
            <a:r>
              <a:rPr lang="en-US" altLang="it-IT" sz="2400" dirty="0" err="1"/>
              <a:t>particelle</a:t>
            </a:r>
            <a:r>
              <a:rPr lang="en-US" altLang="it-IT" sz="2400" dirty="0"/>
              <a:t> alfa </a:t>
            </a:r>
            <a:r>
              <a:rPr lang="en-US" altLang="it-IT" sz="2400" dirty="0" err="1"/>
              <a:t>si</a:t>
            </a:r>
            <a:r>
              <a:rPr lang="en-US" altLang="it-IT" sz="2400" dirty="0"/>
              <a:t> </a:t>
            </a:r>
            <a:r>
              <a:rPr lang="en-US" altLang="it-IT" sz="2400" dirty="0" err="1"/>
              <a:t>muovono</a:t>
            </a:r>
            <a:r>
              <a:rPr lang="en-US" altLang="it-IT" sz="2400" dirty="0"/>
              <a:t> in modo </a:t>
            </a:r>
            <a:r>
              <a:rPr lang="en-US" altLang="it-IT" sz="2400" dirty="0" err="1"/>
              <a:t>relativamente</a:t>
            </a:r>
            <a:r>
              <a:rPr lang="en-US" altLang="it-IT" sz="2400" dirty="0"/>
              <a:t> lento e </a:t>
            </a:r>
            <a:r>
              <a:rPr lang="en-US" altLang="it-IT" sz="2400" dirty="0" err="1"/>
              <a:t>cedono</a:t>
            </a:r>
            <a:r>
              <a:rPr lang="en-US" altLang="it-IT" sz="2400" dirty="0"/>
              <a:t> </a:t>
            </a:r>
            <a:r>
              <a:rPr lang="en-US" altLang="it-IT" sz="2400" dirty="0" err="1"/>
              <a:t>tutta</a:t>
            </a:r>
            <a:r>
              <a:rPr lang="en-US" altLang="it-IT" sz="2400" dirty="0"/>
              <a:t> la loro </a:t>
            </a:r>
            <a:r>
              <a:rPr lang="en-US" altLang="it-IT" sz="2400" dirty="0" err="1"/>
              <a:t>energia</a:t>
            </a:r>
            <a:r>
              <a:rPr lang="en-US" altLang="it-IT" sz="2400" dirty="0"/>
              <a:t> in </a:t>
            </a:r>
            <a:r>
              <a:rPr lang="en-US" altLang="it-IT" sz="2400" dirty="0" err="1"/>
              <a:t>tragitti</a:t>
            </a:r>
            <a:r>
              <a:rPr lang="en-US" altLang="it-IT" sz="2400" dirty="0"/>
              <a:t> </a:t>
            </a:r>
            <a:r>
              <a:rPr lang="en-US" altLang="it-IT" sz="2400" dirty="0" err="1"/>
              <a:t>brevi</a:t>
            </a:r>
            <a:r>
              <a:rPr lang="en-US" altLang="it-IT" sz="2400" dirty="0"/>
              <a:t>, </a:t>
            </a:r>
            <a:r>
              <a:rPr lang="en-US" altLang="it-IT" sz="2400" dirty="0" err="1"/>
              <a:t>densi</a:t>
            </a:r>
            <a:r>
              <a:rPr lang="en-US" altLang="it-IT" sz="2400" dirty="0"/>
              <a:t> e </a:t>
            </a:r>
            <a:r>
              <a:rPr lang="en-US" altLang="it-IT" sz="2400" dirty="0" err="1"/>
              <a:t>rettilinei</a:t>
            </a:r>
            <a:r>
              <a:rPr lang="en-US" altLang="it-IT" sz="2400" dirty="0"/>
              <a:t> (</a:t>
            </a:r>
            <a:r>
              <a:rPr lang="en-US" altLang="it-IT" sz="2400" u="sng" dirty="0" err="1"/>
              <a:t>radiazioni</a:t>
            </a:r>
            <a:r>
              <a:rPr lang="en-US" altLang="it-IT" sz="2400" u="sng" dirty="0"/>
              <a:t> ad alto LET</a:t>
            </a:r>
            <a:r>
              <a:rPr lang="en-US" altLang="it-IT" sz="2400" dirty="0"/>
              <a:t>).</a:t>
            </a:r>
          </a:p>
          <a:p>
            <a:pPr indent="-228600">
              <a:lnSpc>
                <a:spcPct val="90000"/>
              </a:lnSpc>
              <a:defRPr/>
            </a:pPr>
            <a:r>
              <a:rPr lang="en-US" altLang="it-IT" sz="2400" dirty="0" err="1"/>
              <a:t>Percorso</a:t>
            </a:r>
            <a:r>
              <a:rPr lang="en-US" altLang="it-IT" sz="2400" dirty="0"/>
              <a:t> </a:t>
            </a:r>
            <a:r>
              <a:rPr lang="en-US" altLang="it-IT" sz="2400" dirty="0" err="1"/>
              <a:t>massimo</a:t>
            </a:r>
            <a:r>
              <a:rPr lang="en-US" altLang="it-IT" sz="2400" dirty="0"/>
              <a:t> di </a:t>
            </a:r>
            <a:r>
              <a:rPr lang="en-US" altLang="it-IT" sz="2400" dirty="0" err="1"/>
              <a:t>una</a:t>
            </a:r>
            <a:r>
              <a:rPr lang="en-US" altLang="it-IT" sz="2400" dirty="0"/>
              <a:t> </a:t>
            </a:r>
            <a:r>
              <a:rPr lang="en-US" altLang="it-IT" sz="2400" dirty="0" err="1"/>
              <a:t>particella</a:t>
            </a:r>
            <a:r>
              <a:rPr lang="en-US" altLang="it-IT" sz="2400" dirty="0"/>
              <a:t> alfa:</a:t>
            </a:r>
          </a:p>
          <a:p>
            <a:pPr lvl="1" indent="-228600">
              <a:lnSpc>
                <a:spcPct val="90000"/>
              </a:lnSpc>
              <a:buFont typeface="Arial" panose="020B0604020202020204" pitchFamily="34" charset="0"/>
              <a:buChar char="•"/>
              <a:defRPr/>
            </a:pPr>
            <a:r>
              <a:rPr lang="en-US" altLang="it-IT" sz="2400" dirty="0" err="1"/>
              <a:t>Pochi</a:t>
            </a:r>
            <a:r>
              <a:rPr lang="en-US" altLang="it-IT" sz="2400" dirty="0"/>
              <a:t> cm in aria</a:t>
            </a:r>
          </a:p>
          <a:p>
            <a:pPr lvl="1" indent="-228600">
              <a:lnSpc>
                <a:spcPct val="90000"/>
              </a:lnSpc>
              <a:buFont typeface="Arial" panose="020B0604020202020204" pitchFamily="34" charset="0"/>
              <a:buChar char="•"/>
              <a:defRPr/>
            </a:pPr>
            <a:r>
              <a:rPr lang="en-US" altLang="it-IT" sz="2400" dirty="0" err="1"/>
              <a:t>Pochi</a:t>
            </a:r>
            <a:r>
              <a:rPr lang="en-US" altLang="it-IT" sz="2400" dirty="0"/>
              <a:t> </a:t>
            </a:r>
            <a:r>
              <a:rPr lang="en-US" altLang="it-IT" sz="2400" dirty="0">
                <a:sym typeface="Symbol" panose="05050102010706020507" pitchFamily="18" charset="2"/>
              </a:rPr>
              <a:t>m </a:t>
            </a:r>
            <a:r>
              <a:rPr lang="en-US" altLang="it-IT" sz="2400" dirty="0" err="1">
                <a:sym typeface="Symbol" panose="05050102010706020507" pitchFamily="18" charset="2"/>
              </a:rPr>
              <a:t>nel</a:t>
            </a:r>
            <a:r>
              <a:rPr lang="en-US" altLang="it-IT" sz="2400" dirty="0">
                <a:sym typeface="Symbol" panose="05050102010706020507" pitchFamily="18" charset="2"/>
              </a:rPr>
              <a:t> </a:t>
            </a:r>
            <a:r>
              <a:rPr lang="en-US" altLang="it-IT" sz="2400" dirty="0" err="1">
                <a:sym typeface="Symbol" panose="05050102010706020507" pitchFamily="18" charset="2"/>
              </a:rPr>
              <a:t>tessuto</a:t>
            </a:r>
            <a:r>
              <a:rPr lang="en-US" altLang="it-IT" sz="2400" dirty="0">
                <a:sym typeface="Symbol" panose="05050102010706020507" pitchFamily="18" charset="2"/>
              </a:rPr>
              <a:t> </a:t>
            </a:r>
            <a:r>
              <a:rPr lang="en-US" altLang="it-IT" sz="2400" dirty="0" err="1">
                <a:sym typeface="Symbol" panose="05050102010706020507" pitchFamily="18" charset="2"/>
              </a:rPr>
              <a:t>vivente</a:t>
            </a:r>
            <a:r>
              <a:rPr lang="en-US" altLang="it-IT" sz="2400" dirty="0">
                <a:sym typeface="Symbol" panose="05050102010706020507" pitchFamily="18" charset="2"/>
              </a:rPr>
              <a:t> (non </a:t>
            </a:r>
            <a:r>
              <a:rPr lang="en-US" altLang="it-IT" sz="2400" dirty="0" err="1">
                <a:sym typeface="Symbol" panose="05050102010706020507" pitchFamily="18" charset="2"/>
              </a:rPr>
              <a:t>superano</a:t>
            </a:r>
            <a:r>
              <a:rPr lang="en-US" altLang="it-IT" sz="2400" dirty="0">
                <a:sym typeface="Symbol" panose="05050102010706020507" pitchFamily="18" charset="2"/>
              </a:rPr>
              <a:t> lo </a:t>
            </a:r>
            <a:r>
              <a:rPr lang="en-US" altLang="it-IT" sz="2400" dirty="0" err="1">
                <a:sym typeface="Symbol" panose="05050102010706020507" pitchFamily="18" charset="2"/>
              </a:rPr>
              <a:t>strato</a:t>
            </a:r>
            <a:r>
              <a:rPr lang="en-US" altLang="it-IT" sz="2400" dirty="0">
                <a:sym typeface="Symbol" panose="05050102010706020507" pitchFamily="18" charset="2"/>
              </a:rPr>
              <a:t> </a:t>
            </a:r>
            <a:r>
              <a:rPr lang="en-US" altLang="it-IT" sz="2400" dirty="0" err="1">
                <a:sym typeface="Symbol" panose="05050102010706020507" pitchFamily="18" charset="2"/>
              </a:rPr>
              <a:t>corneo</a:t>
            </a:r>
            <a:r>
              <a:rPr lang="en-US" altLang="it-IT" sz="2400" dirty="0">
                <a:sym typeface="Symbol" panose="05050102010706020507" pitchFamily="18" charset="2"/>
              </a:rPr>
              <a:t> </a:t>
            </a:r>
            <a:r>
              <a:rPr lang="en-US" altLang="it-IT" sz="2400" dirty="0" err="1">
                <a:sym typeface="Symbol" panose="05050102010706020507" pitchFamily="18" charset="2"/>
              </a:rPr>
              <a:t>dell’epidermide</a:t>
            </a:r>
            <a:r>
              <a:rPr lang="en-US" altLang="it-IT" sz="2400" dirty="0">
                <a:sym typeface="Symbol" panose="05050102010706020507" pitchFamily="18" charset="2"/>
              </a:rPr>
              <a:t>)</a:t>
            </a:r>
          </a:p>
          <a:p>
            <a:pPr lvl="1" indent="-228600">
              <a:lnSpc>
                <a:spcPct val="90000"/>
              </a:lnSpc>
              <a:buFont typeface="Arial" panose="020B0604020202020204" pitchFamily="34" charset="0"/>
              <a:buChar char="•"/>
              <a:defRPr/>
            </a:pPr>
            <a:endParaRPr lang="en-US" altLang="it-IT" sz="2400" dirty="0">
              <a:sym typeface="Symbol" panose="05050102010706020507" pitchFamily="18" charset="2"/>
            </a:endParaRPr>
          </a:p>
          <a:p>
            <a:pPr lvl="1" indent="-228600">
              <a:lnSpc>
                <a:spcPct val="90000"/>
              </a:lnSpc>
              <a:buFont typeface="Arial" panose="020B0604020202020204" pitchFamily="34" charset="0"/>
              <a:buChar char="•"/>
              <a:defRPr/>
            </a:pPr>
            <a:endParaRPr lang="en-US" altLang="it-IT" sz="2400" dirty="0">
              <a:sym typeface="Symbol" panose="05050102010706020507" pitchFamily="18" charset="2"/>
            </a:endParaRPr>
          </a:p>
          <a:p>
            <a:pPr lvl="1" indent="-228600">
              <a:lnSpc>
                <a:spcPct val="90000"/>
              </a:lnSpc>
              <a:buFont typeface="Arial" panose="020B0604020202020204" pitchFamily="34" charset="0"/>
              <a:buChar char="•"/>
              <a:defRPr/>
            </a:pPr>
            <a:endParaRPr lang="en-US" altLang="it-IT" sz="2400" dirty="0">
              <a:sym typeface="Symbol" panose="05050102010706020507" pitchFamily="18" charset="2"/>
            </a:endParaRPr>
          </a:p>
        </p:txBody>
      </p:sp>
      <p:sp>
        <p:nvSpPr>
          <p:cNvPr id="4" name="CasellaDiTesto 3">
            <a:extLst>
              <a:ext uri="{FF2B5EF4-FFF2-40B4-BE49-F238E27FC236}">
                <a16:creationId xmlns:a16="http://schemas.microsoft.com/office/drawing/2014/main" id="{708E406C-D9B8-4A10-3DAA-528CB6BA9FBD}"/>
              </a:ext>
            </a:extLst>
          </p:cNvPr>
          <p:cNvSpPr txBox="1"/>
          <p:nvPr/>
        </p:nvSpPr>
        <p:spPr>
          <a:xfrm>
            <a:off x="441064" y="6257374"/>
            <a:ext cx="13369939" cy="1200329"/>
          </a:xfrm>
          <a:prstGeom prst="rect">
            <a:avLst/>
          </a:prstGeom>
          <a:noFill/>
        </p:spPr>
        <p:txBody>
          <a:bodyPr wrap="square">
            <a:spAutoFit/>
          </a:bodyPr>
          <a:lstStyle/>
          <a:p>
            <a:r>
              <a:rPr lang="it-IT" sz="2400" b="1" dirty="0"/>
              <a:t>LET (Linear Energy Transfer) rappresenta l'energia media depositata localmente da una radiazione ionizzante per unità di percorso nei tessuti biologici. Un alto LET  causa danni cellulari concentrati e difficili da riparare, mentre un basso LET causa danni diffusi e più facilmente riparabili</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808" name="Rectangle 7680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6810" name="Rectangle 7680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12" name="Rectangle 768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14" name="Rectangle 768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16" name="Rectangle 768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818" name="Freeform: Shape 768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820" name="Rectangle 768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02" name="Text Box 2">
            <a:extLst>
              <a:ext uri="{FF2B5EF4-FFF2-40B4-BE49-F238E27FC236}">
                <a16:creationId xmlns:a16="http://schemas.microsoft.com/office/drawing/2014/main" id="{6CF5159F-5701-21C5-F99F-871512200431}"/>
              </a:ext>
            </a:extLst>
          </p:cNvPr>
          <p:cNvSpPr txBox="1">
            <a:spLocks noChangeArrowheads="1"/>
          </p:cNvSpPr>
          <p:nvPr/>
        </p:nvSpPr>
        <p:spPr bwMode="auto">
          <a:xfrm>
            <a:off x="221837" y="719683"/>
            <a:ext cx="4401705" cy="4064996"/>
          </a:xfrm>
          <a:prstGeom prst="rect">
            <a:avLst/>
          </a:prstGeom>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4800" b="1" kern="1200" dirty="0">
                <a:solidFill>
                  <a:srgbClr val="FFFFFF"/>
                </a:solidFill>
                <a:latin typeface="+mj-lt"/>
                <a:ea typeface="+mj-ea"/>
                <a:cs typeface="+mj-cs"/>
              </a:rPr>
              <a:t>PATOLOGIA DETERMINISTICA EMATOLOGICA</a:t>
            </a:r>
          </a:p>
          <a:p>
            <a:pPr algn="r" fontAlgn="base">
              <a:lnSpc>
                <a:spcPct val="90000"/>
              </a:lnSpc>
              <a:spcBef>
                <a:spcPct val="0"/>
              </a:spcBef>
              <a:spcAft>
                <a:spcPts val="600"/>
              </a:spcAft>
              <a:buClrTx/>
              <a:buSzTx/>
              <a:buNone/>
            </a:pPr>
            <a:endParaRPr lang="en-US" altLang="it-IT" sz="4800" b="1" kern="1200" dirty="0">
              <a:solidFill>
                <a:srgbClr val="FFFFFF"/>
              </a:solidFill>
              <a:latin typeface="+mj-lt"/>
              <a:ea typeface="+mj-ea"/>
              <a:cs typeface="+mj-cs"/>
            </a:endParaRPr>
          </a:p>
        </p:txBody>
      </p:sp>
      <p:sp>
        <p:nvSpPr>
          <p:cNvPr id="76803" name="Text Box 8">
            <a:extLst>
              <a:ext uri="{FF2B5EF4-FFF2-40B4-BE49-F238E27FC236}">
                <a16:creationId xmlns:a16="http://schemas.microsoft.com/office/drawing/2014/main" id="{62850E2A-9DAE-DB02-F2F9-39896350D350}"/>
              </a:ext>
            </a:extLst>
          </p:cNvPr>
          <p:cNvSpPr txBox="1">
            <a:spLocks noChangeArrowheads="1"/>
          </p:cNvSpPr>
          <p:nvPr/>
        </p:nvSpPr>
        <p:spPr bwMode="auto">
          <a:xfrm>
            <a:off x="5772310" y="779376"/>
            <a:ext cx="7866417" cy="66552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indent="-228600" fontAlgn="base">
              <a:lnSpc>
                <a:spcPct val="90000"/>
              </a:lnSpc>
              <a:spcBef>
                <a:spcPct val="50000"/>
              </a:spcBef>
              <a:spcAft>
                <a:spcPct val="0"/>
              </a:spcAft>
              <a:buClrTx/>
              <a:buSzTx/>
              <a:buFont typeface="Arial" panose="020B0604020202020204" pitchFamily="34" charset="0"/>
              <a:buChar char="•"/>
            </a:pPr>
            <a:r>
              <a:rPr lang="en-US" altLang="it-IT" sz="2400" b="1">
                <a:latin typeface="+mn-lt"/>
              </a:rPr>
              <a:t>LE RADIAZIONI IONIZZANTI ESERCITANO UN EFFETTO DEPRESSIVO E CITOTOSSICO A CARICO DI TUTTI GLI ELEMENTI DELLA SERIE EMATICA;</a:t>
            </a:r>
          </a:p>
          <a:p>
            <a:pPr indent="-228600" fontAlgn="base">
              <a:lnSpc>
                <a:spcPct val="90000"/>
              </a:lnSpc>
              <a:spcBef>
                <a:spcPct val="50000"/>
              </a:spcBef>
              <a:spcAft>
                <a:spcPct val="0"/>
              </a:spcAft>
              <a:buClrTx/>
              <a:buSzTx/>
              <a:buFont typeface="Arial" panose="020B0604020202020204" pitchFamily="34" charset="0"/>
              <a:buChar char="•"/>
            </a:pPr>
            <a:r>
              <a:rPr lang="en-US" altLang="it-IT" sz="2400" b="1">
                <a:latin typeface="+mn-lt"/>
              </a:rPr>
              <a:t>LE CELLULE MAGGIORMENTE SENSIBILI SONO QUELLE STAMINALI DEL MIDOLLO OSSEO CHE POSSONO ESSERE COMPLETAMENTE ABLATE AD UNA DISTANZA DI 48 ORE DA UNA ESPOSIZIONE ACUTA DI 2-10 Gy;</a:t>
            </a:r>
          </a:p>
          <a:p>
            <a:pPr indent="-228600" fontAlgn="base">
              <a:lnSpc>
                <a:spcPct val="90000"/>
              </a:lnSpc>
              <a:spcBef>
                <a:spcPct val="50000"/>
              </a:spcBef>
              <a:spcAft>
                <a:spcPct val="0"/>
              </a:spcAft>
              <a:buClrTx/>
              <a:buSzTx/>
              <a:buFont typeface="Arial" panose="020B0604020202020204" pitchFamily="34" charset="0"/>
              <a:buChar char="•"/>
            </a:pPr>
            <a:r>
              <a:rPr lang="en-US" altLang="it-IT" sz="2400" b="1">
                <a:latin typeface="+mn-lt"/>
              </a:rPr>
              <a:t>LA MANCANZA DEI PRECURSORI DETERMINA PROGRESSIVA RIDUZIONE DEGLI ELEMENTI CIRCOLANTI IN ACCORDO CON LA LORO CINETICA DI RICAMBIO (CURVE DI DEPLEZIONE);</a:t>
            </a:r>
          </a:p>
          <a:p>
            <a:pPr indent="-228600" fontAlgn="base">
              <a:lnSpc>
                <a:spcPct val="90000"/>
              </a:lnSpc>
              <a:spcBef>
                <a:spcPct val="50000"/>
              </a:spcBef>
              <a:spcAft>
                <a:spcPct val="0"/>
              </a:spcAft>
              <a:buClrTx/>
              <a:buSzTx/>
              <a:buFont typeface="Arial" panose="020B0604020202020204" pitchFamily="34" charset="0"/>
              <a:buChar char="•"/>
            </a:pPr>
            <a:r>
              <a:rPr lang="en-US" altLang="it-IT" sz="2400" b="1">
                <a:latin typeface="+mn-lt"/>
              </a:rPr>
              <a:t>PER QUANTO CONCERNE LE CELLULE EMATICHE CIRCOLANTI, IL TIPO CELLULARE MAGGIORMENTE RADIOSENSIBILE E’ RAPPRESENTATO DAI LINFOCITI CHE VENGONO RIDOTTI PER DOSI &gt;0,25-0,5 Gy</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2F0559C-651B-2C01-7508-6AC301D2A32F}"/>
              </a:ext>
            </a:extLst>
          </p:cNvPr>
          <p:cNvSpPr>
            <a:spLocks noGrp="1"/>
          </p:cNvSpPr>
          <p:nvPr>
            <p:ph idx="4294967295"/>
          </p:nvPr>
        </p:nvSpPr>
        <p:spPr>
          <a:xfrm>
            <a:off x="5733826" y="1926813"/>
            <a:ext cx="7388408" cy="4937125"/>
          </a:xfrm>
          <a:prstGeom prst="rect">
            <a:avLst/>
          </a:prstGeom>
        </p:spPr>
        <p:txBody>
          <a:bodyPr/>
          <a:lstStyle/>
          <a:p>
            <a:pPr eaLnBrk="1" hangingPunct="1">
              <a:defRPr/>
            </a:pPr>
            <a:r>
              <a:rPr lang="it-IT" b="1" dirty="0"/>
              <a:t>La sindrome emopoietica provocata da irradiazione a dosi letali è caratterizzata da grave linfocitopenia entro 24-48 ore. </a:t>
            </a:r>
          </a:p>
          <a:p>
            <a:pPr eaLnBrk="1" hangingPunct="1">
              <a:defRPr/>
            </a:pPr>
            <a:endParaRPr lang="it-IT" b="1" dirty="0"/>
          </a:p>
          <a:p>
            <a:pPr eaLnBrk="1" hangingPunct="1">
              <a:defRPr/>
            </a:pPr>
            <a:r>
              <a:rPr lang="it-IT" b="1" dirty="0"/>
              <a:t>La cinetica della deplezione linfocitaria è stata utilizzata per stimare i livelli di esposizione</a:t>
            </a:r>
          </a:p>
        </p:txBody>
      </p:sp>
      <p:pic>
        <p:nvPicPr>
          <p:cNvPr id="5" name="Immagine 4">
            <a:extLst>
              <a:ext uri="{FF2B5EF4-FFF2-40B4-BE49-F238E27FC236}">
                <a16:creationId xmlns:a16="http://schemas.microsoft.com/office/drawing/2014/main" id="{49712CB7-3D27-AA05-1D91-C0C1D365105A}"/>
              </a:ext>
            </a:extLst>
          </p:cNvPr>
          <p:cNvPicPr>
            <a:picLocks noChangeAspect="1"/>
          </p:cNvPicPr>
          <p:nvPr/>
        </p:nvPicPr>
        <p:blipFill>
          <a:blip r:embed="rId2"/>
          <a:stretch>
            <a:fillRect/>
          </a:stretch>
        </p:blipFill>
        <p:spPr>
          <a:xfrm>
            <a:off x="0" y="1"/>
            <a:ext cx="4832059" cy="8229599"/>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880" name="Rectangle 7987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9882" name="Rectangle 7988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84" name="Rectangle 7988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86" name="Rectangle 7988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88" name="Rectangle 7988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890" name="Freeform: Shape 7988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892" name="Rectangle 7989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74" name="Text Box 4">
            <a:extLst>
              <a:ext uri="{FF2B5EF4-FFF2-40B4-BE49-F238E27FC236}">
                <a16:creationId xmlns:a16="http://schemas.microsoft.com/office/drawing/2014/main" id="{A9AFBC03-B7CD-16FD-7767-248BA40E8FD3}"/>
              </a:ext>
            </a:extLst>
          </p:cNvPr>
          <p:cNvSpPr txBox="1">
            <a:spLocks noChangeArrowheads="1"/>
          </p:cNvSpPr>
          <p:nvPr/>
        </p:nvSpPr>
        <p:spPr bwMode="auto">
          <a:xfrm>
            <a:off x="560066" y="704226"/>
            <a:ext cx="3841639" cy="40649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4100" b="1" kern="1200" dirty="0">
                <a:solidFill>
                  <a:srgbClr val="FFFFFF"/>
                </a:solidFill>
                <a:latin typeface="+mj-lt"/>
                <a:ea typeface="+mj-ea"/>
                <a:cs typeface="+mj-cs"/>
              </a:rPr>
              <a:t>PATOLOGIA DETERMINISTICA </a:t>
            </a:r>
          </a:p>
          <a:p>
            <a:pPr algn="r" fontAlgn="base">
              <a:lnSpc>
                <a:spcPct val="90000"/>
              </a:lnSpc>
              <a:spcBef>
                <a:spcPct val="0"/>
              </a:spcBef>
              <a:spcAft>
                <a:spcPts val="600"/>
              </a:spcAft>
              <a:buClrTx/>
              <a:buSzTx/>
              <a:buNone/>
            </a:pPr>
            <a:r>
              <a:rPr lang="en-US" altLang="it-IT" sz="4100" b="1" kern="1200" dirty="0" err="1">
                <a:solidFill>
                  <a:srgbClr val="FFFFFF"/>
                </a:solidFill>
                <a:latin typeface="+mj-lt"/>
                <a:ea typeface="+mj-ea"/>
                <a:cs typeface="+mj-cs"/>
              </a:rPr>
              <a:t>Sindrome</a:t>
            </a:r>
            <a:r>
              <a:rPr lang="en-US" altLang="it-IT" sz="4100" b="1" kern="1200" dirty="0">
                <a:solidFill>
                  <a:srgbClr val="FFFFFF"/>
                </a:solidFill>
                <a:latin typeface="+mj-lt"/>
                <a:ea typeface="+mj-ea"/>
                <a:cs typeface="+mj-cs"/>
              </a:rPr>
              <a:t> Acuta da </a:t>
            </a:r>
            <a:r>
              <a:rPr lang="en-US" altLang="it-IT" sz="4100" b="1" kern="1200" dirty="0" err="1">
                <a:solidFill>
                  <a:srgbClr val="FFFFFF"/>
                </a:solidFill>
                <a:latin typeface="+mj-lt"/>
                <a:ea typeface="+mj-ea"/>
                <a:cs typeface="+mj-cs"/>
              </a:rPr>
              <a:t>Radiazioni</a:t>
            </a:r>
            <a:r>
              <a:rPr lang="en-US" altLang="it-IT" sz="4100" b="1" kern="1200" dirty="0">
                <a:solidFill>
                  <a:srgbClr val="FFFFFF"/>
                </a:solidFill>
                <a:latin typeface="+mj-lt"/>
                <a:ea typeface="+mj-ea"/>
                <a:cs typeface="+mj-cs"/>
              </a:rPr>
              <a:t> (SAR- ARS)</a:t>
            </a:r>
          </a:p>
        </p:txBody>
      </p:sp>
      <p:sp>
        <p:nvSpPr>
          <p:cNvPr id="79875" name="Text Box 5">
            <a:extLst>
              <a:ext uri="{FF2B5EF4-FFF2-40B4-BE49-F238E27FC236}">
                <a16:creationId xmlns:a16="http://schemas.microsoft.com/office/drawing/2014/main" id="{7512ADEE-78FC-F000-531B-43FBB2C6D585}"/>
              </a:ext>
            </a:extLst>
          </p:cNvPr>
          <p:cNvSpPr txBox="1">
            <a:spLocks noChangeArrowheads="1"/>
          </p:cNvSpPr>
          <p:nvPr/>
        </p:nvSpPr>
        <p:spPr bwMode="auto">
          <a:xfrm>
            <a:off x="5772310" y="779376"/>
            <a:ext cx="7866417" cy="66552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marL="342900" indent="-34290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marL="411480" indent="-228600" fontAlgn="base">
              <a:lnSpc>
                <a:spcPct val="90000"/>
              </a:lnSpc>
              <a:spcBef>
                <a:spcPct val="0"/>
              </a:spcBef>
              <a:spcAft>
                <a:spcPts val="600"/>
              </a:spcAft>
              <a:buClrTx/>
              <a:buSzTx/>
              <a:buFont typeface="Arial" panose="020B0604020202020204" pitchFamily="34" charset="0"/>
              <a:buChar char="•"/>
            </a:pPr>
            <a:r>
              <a:rPr lang="en-US" altLang="it-IT" sz="2400" b="1" dirty="0">
                <a:latin typeface="+mn-lt"/>
              </a:rPr>
              <a:t>E’ </a:t>
            </a:r>
            <a:r>
              <a:rPr lang="en-US" altLang="it-IT" sz="2400" b="1" dirty="0" err="1">
                <a:latin typeface="+mn-lt"/>
              </a:rPr>
              <a:t>l’effeto</a:t>
            </a:r>
            <a:r>
              <a:rPr lang="en-US" altLang="it-IT" sz="2400" b="1" dirty="0">
                <a:latin typeface="+mn-lt"/>
              </a:rPr>
              <a:t> </a:t>
            </a:r>
            <a:r>
              <a:rPr lang="en-US" altLang="it-IT" sz="2400" b="1" dirty="0" err="1">
                <a:latin typeface="+mn-lt"/>
              </a:rPr>
              <a:t>deterministico</a:t>
            </a:r>
            <a:r>
              <a:rPr lang="en-US" altLang="it-IT" sz="2400" b="1" dirty="0">
                <a:latin typeface="+mn-lt"/>
              </a:rPr>
              <a:t> </a:t>
            </a:r>
            <a:r>
              <a:rPr lang="en-US" altLang="it-IT" sz="2400" b="1" dirty="0" err="1">
                <a:latin typeface="+mn-lt"/>
              </a:rPr>
              <a:t>più</a:t>
            </a:r>
            <a:r>
              <a:rPr lang="en-US" altLang="it-IT" sz="2400" b="1" dirty="0">
                <a:latin typeface="+mn-lt"/>
              </a:rPr>
              <a:t> grave </a:t>
            </a:r>
            <a:r>
              <a:rPr lang="en-US" altLang="it-IT" sz="2400" b="1" dirty="0" err="1">
                <a:latin typeface="+mn-lt"/>
              </a:rPr>
              <a:t>dell’esposizione</a:t>
            </a:r>
            <a:r>
              <a:rPr lang="en-US" altLang="it-IT" sz="2400" b="1" dirty="0">
                <a:latin typeface="+mn-lt"/>
              </a:rPr>
              <a:t>  a R.I.</a:t>
            </a:r>
          </a:p>
          <a:p>
            <a:pPr marL="411480" indent="-228600" fontAlgn="base">
              <a:lnSpc>
                <a:spcPct val="90000"/>
              </a:lnSpc>
              <a:spcBef>
                <a:spcPct val="0"/>
              </a:spcBef>
              <a:spcAft>
                <a:spcPts val="600"/>
              </a:spcAft>
              <a:buClrTx/>
              <a:buSzTx/>
              <a:buFont typeface="Arial" panose="020B0604020202020204" pitchFamily="34" charset="0"/>
              <a:buChar char="•"/>
            </a:pPr>
            <a:endParaRPr lang="en-US" altLang="it-IT" sz="2400" b="1" dirty="0">
              <a:latin typeface="+mn-lt"/>
            </a:endParaRPr>
          </a:p>
          <a:p>
            <a:pPr marL="411480" indent="-228600" fontAlgn="base">
              <a:lnSpc>
                <a:spcPct val="90000"/>
              </a:lnSpc>
              <a:spcBef>
                <a:spcPct val="0"/>
              </a:spcBef>
              <a:spcAft>
                <a:spcPts val="600"/>
              </a:spcAft>
              <a:buClrTx/>
              <a:buSzTx/>
              <a:buFont typeface="Arial" panose="020B0604020202020204" pitchFamily="34" charset="0"/>
              <a:buChar char="•"/>
            </a:pPr>
            <a:r>
              <a:rPr lang="en-US" altLang="it-IT" sz="2400" b="1" dirty="0" err="1">
                <a:latin typeface="+mn-lt"/>
              </a:rPr>
              <a:t>Segni</a:t>
            </a:r>
            <a:r>
              <a:rPr lang="en-US" altLang="it-IT" sz="2400" b="1" dirty="0">
                <a:latin typeface="+mn-lt"/>
              </a:rPr>
              <a:t> e </a:t>
            </a:r>
            <a:r>
              <a:rPr lang="en-US" altLang="it-IT" sz="2400" b="1" dirty="0" err="1">
                <a:latin typeface="+mn-lt"/>
              </a:rPr>
              <a:t>sintomi</a:t>
            </a:r>
            <a:r>
              <a:rPr lang="en-US" altLang="it-IT" sz="2400" b="1" dirty="0">
                <a:latin typeface="+mn-lt"/>
              </a:rPr>
              <a:t> </a:t>
            </a:r>
            <a:r>
              <a:rPr lang="en-US" altLang="it-IT" sz="2400" b="1" dirty="0" err="1">
                <a:latin typeface="+mn-lt"/>
              </a:rPr>
              <a:t>isolati</a:t>
            </a:r>
            <a:r>
              <a:rPr lang="en-US" altLang="it-IT" sz="2400" b="1" dirty="0">
                <a:latin typeface="+mn-lt"/>
              </a:rPr>
              <a:t> non </a:t>
            </a:r>
            <a:r>
              <a:rPr lang="en-US" altLang="it-IT" sz="2400" b="1" dirty="0" err="1">
                <a:latin typeface="+mn-lt"/>
              </a:rPr>
              <a:t>sono</a:t>
            </a:r>
            <a:r>
              <a:rPr lang="en-US" altLang="it-IT" sz="2400" b="1" dirty="0">
                <a:latin typeface="+mn-lt"/>
              </a:rPr>
              <a:t> </a:t>
            </a:r>
            <a:r>
              <a:rPr lang="en-US" altLang="it-IT" sz="2400" b="1" dirty="0" err="1">
                <a:latin typeface="+mn-lt"/>
              </a:rPr>
              <a:t>specifici</a:t>
            </a:r>
            <a:r>
              <a:rPr lang="en-US" altLang="it-IT" sz="2400" b="1" dirty="0">
                <a:latin typeface="+mn-lt"/>
              </a:rPr>
              <a:t>, ma   </a:t>
            </a:r>
            <a:r>
              <a:rPr lang="en-US" altLang="it-IT" sz="2400" b="1" dirty="0" err="1">
                <a:latin typeface="+mn-lt"/>
              </a:rPr>
              <a:t>presentandosi</a:t>
            </a:r>
            <a:r>
              <a:rPr lang="en-US" altLang="it-IT" sz="2400" b="1" dirty="0">
                <a:latin typeface="+mn-lt"/>
              </a:rPr>
              <a:t> </a:t>
            </a:r>
            <a:r>
              <a:rPr lang="en-US" altLang="it-IT" sz="2400" b="1" dirty="0" err="1">
                <a:latin typeface="+mn-lt"/>
              </a:rPr>
              <a:t>collettivamente</a:t>
            </a:r>
            <a:r>
              <a:rPr lang="en-US" altLang="it-IT" sz="2400" b="1" dirty="0">
                <a:latin typeface="+mn-lt"/>
              </a:rPr>
              <a:t> </a:t>
            </a:r>
            <a:r>
              <a:rPr lang="en-US" altLang="it-IT" sz="2400" b="1" dirty="0" err="1">
                <a:latin typeface="+mn-lt"/>
              </a:rPr>
              <a:t>divengono</a:t>
            </a:r>
            <a:r>
              <a:rPr lang="en-US" altLang="it-IT" sz="2400" b="1" dirty="0">
                <a:latin typeface="+mn-lt"/>
              </a:rPr>
              <a:t> assai  </a:t>
            </a:r>
            <a:r>
              <a:rPr lang="en-US" altLang="it-IT" sz="2400" b="1" dirty="0" err="1">
                <a:latin typeface="+mn-lt"/>
              </a:rPr>
              <a:t>suggestivi</a:t>
            </a:r>
            <a:endParaRPr lang="en-US" altLang="it-IT" sz="2400" b="1" dirty="0">
              <a:latin typeface="+mn-lt"/>
            </a:endParaRPr>
          </a:p>
          <a:p>
            <a:pPr marL="411480" indent="-228600" fontAlgn="base">
              <a:lnSpc>
                <a:spcPct val="90000"/>
              </a:lnSpc>
              <a:spcBef>
                <a:spcPct val="0"/>
              </a:spcBef>
              <a:spcAft>
                <a:spcPts val="600"/>
              </a:spcAft>
              <a:buClrTx/>
              <a:buSzTx/>
              <a:buFont typeface="Arial" panose="020B0604020202020204" pitchFamily="34" charset="0"/>
              <a:buChar char="•"/>
            </a:pPr>
            <a:endParaRPr lang="en-US" altLang="it-IT" sz="2400" b="1" dirty="0">
              <a:latin typeface="+mn-lt"/>
            </a:endParaRPr>
          </a:p>
          <a:p>
            <a:pPr marL="411480" indent="-228600" fontAlgn="base">
              <a:lnSpc>
                <a:spcPct val="90000"/>
              </a:lnSpc>
              <a:spcBef>
                <a:spcPct val="0"/>
              </a:spcBef>
              <a:spcAft>
                <a:spcPts val="600"/>
              </a:spcAft>
              <a:buClrTx/>
              <a:buSzTx/>
              <a:buFont typeface="Arial" panose="020B0604020202020204" pitchFamily="34" charset="0"/>
              <a:buChar char="•"/>
            </a:pPr>
            <a:r>
              <a:rPr lang="en-US" altLang="it-IT" sz="2400" b="1" dirty="0">
                <a:latin typeface="+mn-lt"/>
              </a:rPr>
              <a:t>Una </a:t>
            </a:r>
            <a:r>
              <a:rPr lang="en-US" altLang="it-IT" sz="2400" b="1" dirty="0" err="1">
                <a:latin typeface="+mn-lt"/>
              </a:rPr>
              <a:t>combinazione</a:t>
            </a:r>
            <a:r>
              <a:rPr lang="en-US" altLang="it-IT" sz="2400" b="1" dirty="0">
                <a:latin typeface="+mn-lt"/>
              </a:rPr>
              <a:t> di </a:t>
            </a:r>
            <a:r>
              <a:rPr lang="en-US" altLang="it-IT" sz="2400" b="1" dirty="0" err="1">
                <a:latin typeface="+mn-lt"/>
              </a:rPr>
              <a:t>segni</a:t>
            </a:r>
            <a:r>
              <a:rPr lang="en-US" altLang="it-IT" sz="2400" b="1" dirty="0">
                <a:latin typeface="+mn-lt"/>
              </a:rPr>
              <a:t> e </a:t>
            </a:r>
            <a:r>
              <a:rPr lang="en-US" altLang="it-IT" sz="2400" b="1" dirty="0" err="1">
                <a:latin typeface="+mn-lt"/>
              </a:rPr>
              <a:t>sintomi</a:t>
            </a:r>
            <a:r>
              <a:rPr lang="en-US" altLang="it-IT" sz="2400" b="1" dirty="0">
                <a:latin typeface="+mn-lt"/>
              </a:rPr>
              <a:t> compare in </a:t>
            </a:r>
            <a:r>
              <a:rPr lang="en-US" altLang="it-IT" sz="2400" b="1" dirty="0" err="1">
                <a:latin typeface="+mn-lt"/>
              </a:rPr>
              <a:t>fasi</a:t>
            </a:r>
            <a:r>
              <a:rPr lang="en-US" altLang="it-IT" sz="2400" b="1" dirty="0">
                <a:latin typeface="+mn-lt"/>
              </a:rPr>
              <a:t> </a:t>
            </a:r>
          </a:p>
          <a:p>
            <a:pPr marL="182880" indent="0" fontAlgn="base">
              <a:lnSpc>
                <a:spcPct val="90000"/>
              </a:lnSpc>
              <a:spcBef>
                <a:spcPct val="0"/>
              </a:spcBef>
              <a:spcAft>
                <a:spcPts val="600"/>
              </a:spcAft>
              <a:buClrTx/>
              <a:buSzTx/>
              <a:buNone/>
            </a:pPr>
            <a:r>
              <a:rPr lang="en-US" altLang="it-IT" sz="2400" b="1" dirty="0">
                <a:latin typeface="+mn-lt"/>
              </a:rPr>
              <a:t> successive ore e </a:t>
            </a:r>
            <a:r>
              <a:rPr lang="en-US" altLang="it-IT" sz="2400" b="1" dirty="0" err="1">
                <a:latin typeface="+mn-lt"/>
              </a:rPr>
              <a:t>giorni</a:t>
            </a:r>
            <a:r>
              <a:rPr lang="en-US" altLang="it-IT" sz="2400" b="1" dirty="0">
                <a:latin typeface="+mn-lt"/>
              </a:rPr>
              <a:t> dopo </a:t>
            </a:r>
            <a:r>
              <a:rPr lang="en-US" altLang="it-IT" sz="2400" b="1" dirty="0" err="1">
                <a:latin typeface="+mn-lt"/>
              </a:rPr>
              <a:t>l’esposizione</a:t>
            </a:r>
            <a:endParaRPr lang="en-US" altLang="it-IT" sz="2400" b="1" dirty="0">
              <a:latin typeface="+mn-lt"/>
            </a:endParaRPr>
          </a:p>
          <a:p>
            <a:pPr marL="411480" indent="-228600" fontAlgn="base">
              <a:lnSpc>
                <a:spcPct val="90000"/>
              </a:lnSpc>
              <a:spcBef>
                <a:spcPct val="0"/>
              </a:spcBef>
              <a:spcAft>
                <a:spcPts val="600"/>
              </a:spcAft>
              <a:buClrTx/>
              <a:buSzTx/>
              <a:buFont typeface="Arial" panose="020B0604020202020204" pitchFamily="34" charset="0"/>
              <a:buChar char="•"/>
            </a:pPr>
            <a:endParaRPr lang="en-US" altLang="it-IT" sz="2400" b="1" dirty="0">
              <a:latin typeface="+mn-lt"/>
            </a:endParaRPr>
          </a:p>
          <a:p>
            <a:pPr marL="411480" indent="-228600" fontAlgn="base">
              <a:lnSpc>
                <a:spcPct val="90000"/>
              </a:lnSpc>
              <a:spcBef>
                <a:spcPct val="0"/>
              </a:spcBef>
              <a:spcAft>
                <a:spcPts val="600"/>
              </a:spcAft>
              <a:buClrTx/>
              <a:buSzTx/>
              <a:buFont typeface="Arial" panose="020B0604020202020204" pitchFamily="34" charset="0"/>
              <a:buChar char="•"/>
            </a:pPr>
            <a:r>
              <a:rPr lang="en-US" altLang="it-IT" sz="2400" b="1" dirty="0">
                <a:latin typeface="+mn-lt"/>
              </a:rPr>
              <a:t>     - </a:t>
            </a:r>
            <a:r>
              <a:rPr lang="en-US" altLang="it-IT" sz="2400" b="1" i="1" dirty="0">
                <a:latin typeface="+mn-lt"/>
              </a:rPr>
              <a:t>Fase </a:t>
            </a:r>
            <a:r>
              <a:rPr lang="en-US" altLang="it-IT" sz="2400" b="1" i="1" dirty="0" err="1">
                <a:latin typeface="+mn-lt"/>
              </a:rPr>
              <a:t>prodromica</a:t>
            </a:r>
            <a:endParaRPr lang="en-US" altLang="it-IT" sz="2400" b="1" i="1" dirty="0">
              <a:latin typeface="+mn-lt"/>
            </a:endParaRPr>
          </a:p>
          <a:p>
            <a:pPr marL="411480" indent="-228600" fontAlgn="base">
              <a:lnSpc>
                <a:spcPct val="90000"/>
              </a:lnSpc>
              <a:spcBef>
                <a:spcPct val="0"/>
              </a:spcBef>
              <a:spcAft>
                <a:spcPts val="600"/>
              </a:spcAft>
              <a:buClrTx/>
              <a:buSzTx/>
              <a:buFont typeface="Arial" panose="020B0604020202020204" pitchFamily="34" charset="0"/>
              <a:buChar char="•"/>
            </a:pPr>
            <a:r>
              <a:rPr lang="en-US" altLang="it-IT" sz="2400" b="1" i="1" dirty="0">
                <a:latin typeface="+mn-lt"/>
              </a:rPr>
              <a:t>     -  Fase di </a:t>
            </a:r>
            <a:r>
              <a:rPr lang="en-US" altLang="it-IT" sz="2400" b="1" i="1" dirty="0" err="1">
                <a:latin typeface="+mn-lt"/>
              </a:rPr>
              <a:t>latenza</a:t>
            </a:r>
            <a:endParaRPr lang="en-US" altLang="it-IT" sz="2400" b="1" i="1" dirty="0">
              <a:latin typeface="+mn-lt"/>
            </a:endParaRPr>
          </a:p>
          <a:p>
            <a:pPr marL="411480" indent="-228600" fontAlgn="base">
              <a:lnSpc>
                <a:spcPct val="90000"/>
              </a:lnSpc>
              <a:spcBef>
                <a:spcPct val="0"/>
              </a:spcBef>
              <a:spcAft>
                <a:spcPts val="600"/>
              </a:spcAft>
              <a:buClrTx/>
              <a:buSzTx/>
              <a:buFont typeface="Arial" panose="020B0604020202020204" pitchFamily="34" charset="0"/>
              <a:buChar char="•"/>
            </a:pPr>
            <a:r>
              <a:rPr lang="en-US" altLang="it-IT" sz="2400" b="1" i="1" dirty="0">
                <a:latin typeface="+mn-lt"/>
              </a:rPr>
              <a:t>     -  Fase </a:t>
            </a:r>
            <a:r>
              <a:rPr lang="en-US" altLang="it-IT" sz="2400" b="1" i="1" dirty="0" err="1">
                <a:latin typeface="+mn-lt"/>
              </a:rPr>
              <a:t>clinica</a:t>
            </a:r>
            <a:endParaRPr lang="en-US" altLang="it-IT" sz="2400" b="1" i="1" dirty="0">
              <a:latin typeface="+mn-lt"/>
            </a:endParaRPr>
          </a:p>
          <a:p>
            <a:pPr marL="411480" indent="-228600" fontAlgn="base">
              <a:lnSpc>
                <a:spcPct val="90000"/>
              </a:lnSpc>
              <a:spcBef>
                <a:spcPct val="0"/>
              </a:spcBef>
              <a:spcAft>
                <a:spcPts val="600"/>
              </a:spcAft>
              <a:buClrTx/>
              <a:buSzTx/>
              <a:buFont typeface="Arial" panose="020B0604020202020204" pitchFamily="34" charset="0"/>
              <a:buChar char="•"/>
            </a:pPr>
            <a:r>
              <a:rPr lang="en-US" altLang="it-IT" sz="2400" b="1" i="1" dirty="0">
                <a:latin typeface="+mn-lt"/>
              </a:rPr>
              <a:t>     -  Fase di </a:t>
            </a:r>
            <a:r>
              <a:rPr lang="en-US" altLang="it-IT" sz="2400" b="1" i="1" dirty="0" err="1">
                <a:latin typeface="+mn-lt"/>
              </a:rPr>
              <a:t>risoluzione</a:t>
            </a:r>
            <a:r>
              <a:rPr lang="en-US" altLang="it-IT" sz="2400" b="1" i="1" dirty="0">
                <a:latin typeface="+mn-lt"/>
              </a:rPr>
              <a:t> (o </a:t>
            </a:r>
            <a:r>
              <a:rPr lang="en-US" altLang="it-IT" sz="2400" b="1" i="1" dirty="0" err="1">
                <a:latin typeface="+mn-lt"/>
              </a:rPr>
              <a:t>morte</a:t>
            </a:r>
            <a:r>
              <a:rPr lang="en-US" altLang="it-IT" sz="2400" b="1" i="1" dirty="0">
                <a:latin typeface="+mn-lt"/>
              </a:rPr>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905" name="Rectangle 8090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0907" name="Rectangle 8090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09" name="Rectangle 8090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11" name="Rectangle 8091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13" name="Rectangle 8091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915" name="Freeform: Shape 8091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917" name="Rectangle 8091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98" name="Text Box 4">
            <a:extLst>
              <a:ext uri="{FF2B5EF4-FFF2-40B4-BE49-F238E27FC236}">
                <a16:creationId xmlns:a16="http://schemas.microsoft.com/office/drawing/2014/main" id="{8DB2BCD7-05EA-5414-F475-AE7F48CE1B5C}"/>
              </a:ext>
            </a:extLst>
          </p:cNvPr>
          <p:cNvSpPr txBox="1">
            <a:spLocks noChangeArrowheads="1"/>
          </p:cNvSpPr>
          <p:nvPr/>
        </p:nvSpPr>
        <p:spPr bwMode="auto">
          <a:xfrm>
            <a:off x="560066" y="704226"/>
            <a:ext cx="3841639" cy="40649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4800" b="1" kern="1200">
                <a:solidFill>
                  <a:srgbClr val="FFFFFF"/>
                </a:solidFill>
                <a:latin typeface="+mj-lt"/>
                <a:ea typeface="+mj-ea"/>
                <a:cs typeface="+mj-cs"/>
              </a:rPr>
              <a:t>Sindrome Acuta da Radiazioni (SAR- ARS)</a:t>
            </a:r>
          </a:p>
        </p:txBody>
      </p:sp>
      <p:sp>
        <p:nvSpPr>
          <p:cNvPr id="80899" name="Text Box 5">
            <a:extLst>
              <a:ext uri="{FF2B5EF4-FFF2-40B4-BE49-F238E27FC236}">
                <a16:creationId xmlns:a16="http://schemas.microsoft.com/office/drawing/2014/main" id="{4DA4F7DF-6723-97EE-CE91-C750FCBCE185}"/>
              </a:ext>
            </a:extLst>
          </p:cNvPr>
          <p:cNvSpPr txBox="1">
            <a:spLocks noChangeArrowheads="1"/>
          </p:cNvSpPr>
          <p:nvPr/>
        </p:nvSpPr>
        <p:spPr bwMode="auto">
          <a:xfrm>
            <a:off x="5405457" y="344245"/>
            <a:ext cx="8859183" cy="556777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indent="-228600" fontAlgn="base">
              <a:lnSpc>
                <a:spcPct val="90000"/>
              </a:lnSpc>
              <a:spcBef>
                <a:spcPct val="0"/>
              </a:spcBef>
              <a:spcAft>
                <a:spcPts val="600"/>
              </a:spcAft>
              <a:buClrTx/>
              <a:buSzTx/>
              <a:buFont typeface="Arial" panose="020B0604020202020204" pitchFamily="34" charset="0"/>
              <a:buChar char="•"/>
            </a:pPr>
            <a:r>
              <a:rPr lang="en-US" altLang="it-IT" sz="2400" dirty="0">
                <a:latin typeface="+mn-lt"/>
              </a:rPr>
              <a:t> </a:t>
            </a:r>
            <a:r>
              <a:rPr lang="en-US" altLang="it-IT" sz="2400" b="1" dirty="0">
                <a:latin typeface="+mn-lt"/>
              </a:rPr>
              <a:t>LA COMPLESSITA’ E LA GRAVITA’ DEI SINTOMI E’  DETERMINATA DA:</a:t>
            </a:r>
          </a:p>
        </p:txBody>
      </p:sp>
      <p:sp>
        <p:nvSpPr>
          <p:cNvPr id="80900" name="Text Box 6">
            <a:extLst>
              <a:ext uri="{FF2B5EF4-FFF2-40B4-BE49-F238E27FC236}">
                <a16:creationId xmlns:a16="http://schemas.microsoft.com/office/drawing/2014/main" id="{3F829813-02E7-2AA5-4DD6-C0E9B9BC31B8}"/>
              </a:ext>
            </a:extLst>
          </p:cNvPr>
          <p:cNvSpPr txBox="1">
            <a:spLocks noChangeArrowheads="1"/>
          </p:cNvSpPr>
          <p:nvPr/>
        </p:nvSpPr>
        <p:spPr bwMode="auto">
          <a:xfrm>
            <a:off x="5683559" y="4026085"/>
            <a:ext cx="6668429" cy="311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lnSpc>
                <a:spcPct val="150000"/>
              </a:lnSpc>
              <a:spcBef>
                <a:spcPct val="0"/>
              </a:spcBef>
              <a:spcAft>
                <a:spcPts val="600"/>
              </a:spcAft>
              <a:buClrTx/>
              <a:buSzTx/>
              <a:buNone/>
            </a:pPr>
            <a:r>
              <a:rPr lang="it-IT" altLang="it-IT" sz="2400" b="1" dirty="0">
                <a:latin typeface="+mn-lt"/>
              </a:rPr>
              <a:t>- dose di radiazione ricevuta</a:t>
            </a:r>
          </a:p>
          <a:p>
            <a:pPr defTabSz="1097280" fontAlgn="base">
              <a:lnSpc>
                <a:spcPct val="150000"/>
              </a:lnSpc>
              <a:spcBef>
                <a:spcPct val="0"/>
              </a:spcBef>
              <a:spcAft>
                <a:spcPts val="600"/>
              </a:spcAft>
              <a:buClrTx/>
              <a:buSzTx/>
              <a:buNone/>
            </a:pPr>
            <a:r>
              <a:rPr lang="it-IT" altLang="it-IT" sz="2400" b="1" dirty="0">
                <a:latin typeface="+mn-lt"/>
              </a:rPr>
              <a:t>- Il Dose-Rate</a:t>
            </a:r>
          </a:p>
          <a:p>
            <a:pPr defTabSz="1097280" fontAlgn="base">
              <a:lnSpc>
                <a:spcPct val="150000"/>
              </a:lnSpc>
              <a:spcBef>
                <a:spcPct val="0"/>
              </a:spcBef>
              <a:spcAft>
                <a:spcPts val="600"/>
              </a:spcAft>
              <a:buClrTx/>
              <a:buSzTx/>
              <a:buNone/>
            </a:pPr>
            <a:r>
              <a:rPr lang="it-IT" altLang="it-IT" sz="2400" b="1" dirty="0">
                <a:latin typeface="+mn-lt"/>
              </a:rPr>
              <a:t>- La più o meno omogenea distribuzione della dose</a:t>
            </a:r>
          </a:p>
          <a:p>
            <a:pPr defTabSz="1097280" fontAlgn="base">
              <a:lnSpc>
                <a:spcPct val="150000"/>
              </a:lnSpc>
              <a:spcBef>
                <a:spcPct val="0"/>
              </a:spcBef>
              <a:spcAft>
                <a:spcPts val="600"/>
              </a:spcAft>
              <a:buClrTx/>
              <a:buSzTx/>
              <a:buNone/>
            </a:pPr>
            <a:r>
              <a:rPr lang="it-IT" altLang="it-IT" sz="2400" b="1" dirty="0">
                <a:latin typeface="+mn-lt"/>
              </a:rPr>
              <a:t>   nel corpo (irradiazione parziale / irradiazione al</a:t>
            </a:r>
          </a:p>
          <a:p>
            <a:pPr defTabSz="1097280" fontAlgn="base">
              <a:lnSpc>
                <a:spcPct val="150000"/>
              </a:lnSpc>
              <a:spcBef>
                <a:spcPct val="0"/>
              </a:spcBef>
              <a:spcAft>
                <a:spcPts val="600"/>
              </a:spcAft>
              <a:buClrTx/>
              <a:buSzTx/>
              <a:buNone/>
            </a:pPr>
            <a:r>
              <a:rPr lang="it-IT" altLang="it-IT" sz="2400" b="1" dirty="0">
                <a:latin typeface="+mn-lt"/>
              </a:rPr>
              <a:t>   corpo intero)</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a:extLst>
              <a:ext uri="{FF2B5EF4-FFF2-40B4-BE49-F238E27FC236}">
                <a16:creationId xmlns:a16="http://schemas.microsoft.com/office/drawing/2014/main" id="{75A304D4-C2C2-94A1-5857-648790CC6237}"/>
              </a:ext>
            </a:extLst>
          </p:cNvPr>
          <p:cNvPicPr>
            <a:picLocks noGrp="1" noChangeAspect="1" noChangeArrowheads="1"/>
          </p:cNvPicPr>
          <p:nvPr>
            <p:ph type="tbl" idx="4294967295"/>
          </p:nvPr>
        </p:nvPicPr>
        <p:blipFill>
          <a:blip r:embed="rId2">
            <a:extLst>
              <a:ext uri="{28A0092B-C50C-407E-A947-70E740481C1C}">
                <a14:useLocalDpi xmlns:a14="http://schemas.microsoft.com/office/drawing/2010/main" val="0"/>
              </a:ext>
            </a:extLst>
          </a:blip>
          <a:srcRect/>
          <a:stretch>
            <a:fillRect/>
          </a:stretch>
        </p:blipFill>
        <p:spPr>
          <a:xfrm>
            <a:off x="2431228" y="476706"/>
            <a:ext cx="10356308" cy="731182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AB408FA-86A5-9DCB-19D5-C73790AD50C0}"/>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100" kern="1200">
                <a:solidFill>
                  <a:srgbClr val="FFFFFF"/>
                </a:solidFill>
                <a:latin typeface="+mj-lt"/>
                <a:ea typeface="+mj-ea"/>
                <a:cs typeface="+mj-cs"/>
              </a:rPr>
              <a:t>Sindrome gastrointestinale</a:t>
            </a:r>
          </a:p>
        </p:txBody>
      </p:sp>
      <p:sp>
        <p:nvSpPr>
          <p:cNvPr id="3" name="Segnaposto contenuto 2">
            <a:extLst>
              <a:ext uri="{FF2B5EF4-FFF2-40B4-BE49-F238E27FC236}">
                <a16:creationId xmlns:a16="http://schemas.microsoft.com/office/drawing/2014/main" id="{1BF69D28-99CB-3FAA-EF8A-A568E3914281}"/>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sz="2400" b="1"/>
              <a:t>dopo esposizione a dosi di radiazioni &gt; 6 Gy (nell'uomo) si sviluppa la sindrome gastrointestinale. Essa è associata ad ampia distruzione della mucosa, grave diarrea secretoria e perdita di liquidi ed elettroliti e </a:t>
            </a:r>
            <a:r>
              <a:rPr lang="en-US" sz="2400" b="1" u="sng"/>
              <a:t>sepsi fatale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0BA4689-144A-BBB9-202C-52F06A1F543F}"/>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dirty="0" err="1">
                <a:solidFill>
                  <a:srgbClr val="FFFFFF"/>
                </a:solidFill>
                <a:latin typeface="+mj-lt"/>
                <a:ea typeface="+mj-ea"/>
                <a:cs typeface="+mj-cs"/>
              </a:rPr>
              <a:t>Prognosi</a:t>
            </a:r>
            <a:r>
              <a:rPr lang="en-US" sz="4800" kern="1200" dirty="0">
                <a:solidFill>
                  <a:srgbClr val="FFFFFF"/>
                </a:solidFill>
                <a:latin typeface="+mj-lt"/>
                <a:ea typeface="+mj-ea"/>
                <a:cs typeface="+mj-cs"/>
              </a:rPr>
              <a:t> della TBI</a:t>
            </a:r>
            <a:br>
              <a:rPr lang="en-US" sz="4800" dirty="0">
                <a:solidFill>
                  <a:srgbClr val="FFFFFF"/>
                </a:solidFill>
              </a:rPr>
            </a:br>
            <a:r>
              <a:rPr lang="en-US" sz="4800" dirty="0">
                <a:solidFill>
                  <a:srgbClr val="FFFFFF"/>
                </a:solidFill>
              </a:rPr>
              <a:t>Total Body Irradiation</a:t>
            </a:r>
            <a:endParaRPr lang="en-US" sz="4800" kern="1200" dirty="0">
              <a:solidFill>
                <a:srgbClr val="FFFFFF"/>
              </a:solidFill>
              <a:latin typeface="+mj-lt"/>
              <a:ea typeface="+mj-ea"/>
              <a:cs typeface="+mj-cs"/>
            </a:endParaRPr>
          </a:p>
        </p:txBody>
      </p:sp>
      <p:sp>
        <p:nvSpPr>
          <p:cNvPr id="3" name="Segnaposto contenuto 2">
            <a:extLst>
              <a:ext uri="{FF2B5EF4-FFF2-40B4-BE49-F238E27FC236}">
                <a16:creationId xmlns:a16="http://schemas.microsoft.com/office/drawing/2014/main" id="{73AF4FD5-5099-2E9E-396B-0AC990DF39D1}"/>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sz="2400"/>
              <a:t>La sopravvivenza è estremamente improbabile in caso di completo sviluppo della sindrome gastrointestinale radioindotta da TBI.</a:t>
            </a:r>
          </a:p>
          <a:p>
            <a:pPr indent="-228600">
              <a:lnSpc>
                <a:spcPct val="90000"/>
              </a:lnSpc>
              <a:defRPr/>
            </a:pPr>
            <a:r>
              <a:rPr lang="en-US" sz="2400"/>
              <a:t>La morte avviene di solito prima del decimo giorno, per lo più intorno al quinto-settimo giorno dall'irradiazione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1BC5896-D343-8B2C-3A1E-DBEB204FD284}"/>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a:solidFill>
                  <a:srgbClr val="FFFFFF"/>
                </a:solidFill>
                <a:latin typeface="+mj-lt"/>
                <a:ea typeface="+mj-ea"/>
                <a:cs typeface="+mj-cs"/>
              </a:rPr>
              <a:t>Apparato riproduttivo maschile</a:t>
            </a:r>
          </a:p>
        </p:txBody>
      </p:sp>
      <p:sp>
        <p:nvSpPr>
          <p:cNvPr id="3" name="Segnaposto contenuto 2">
            <a:extLst>
              <a:ext uri="{FF2B5EF4-FFF2-40B4-BE49-F238E27FC236}">
                <a16:creationId xmlns:a16="http://schemas.microsoft.com/office/drawing/2014/main" id="{8D1E6077-5229-FE19-8EF0-FFAB1E6AEC28}"/>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sz="2400" dirty="0" err="1"/>
              <a:t>Alcuni</a:t>
            </a:r>
            <a:r>
              <a:rPr lang="en-US" sz="2400" dirty="0"/>
              <a:t> </a:t>
            </a:r>
            <a:r>
              <a:rPr lang="en-US" sz="2400" dirty="0" err="1"/>
              <a:t>stadi</a:t>
            </a:r>
            <a:r>
              <a:rPr lang="en-US" sz="2400" dirty="0"/>
              <a:t> </a:t>
            </a:r>
            <a:r>
              <a:rPr lang="en-US" sz="2400" dirty="0" err="1"/>
              <a:t>dello</a:t>
            </a:r>
            <a:r>
              <a:rPr lang="en-US" sz="2400" dirty="0"/>
              <a:t> </a:t>
            </a:r>
            <a:r>
              <a:rPr lang="en-US" sz="2400" dirty="0" err="1"/>
              <a:t>sviluppo</a:t>
            </a:r>
            <a:r>
              <a:rPr lang="en-US" sz="2400" dirty="0"/>
              <a:t> </a:t>
            </a:r>
            <a:r>
              <a:rPr lang="en-US" sz="2400" dirty="0" err="1"/>
              <a:t>cellulare</a:t>
            </a:r>
            <a:r>
              <a:rPr lang="en-US" sz="2400" dirty="0"/>
              <a:t> </a:t>
            </a:r>
            <a:r>
              <a:rPr lang="en-US" sz="2400" dirty="0" err="1"/>
              <a:t>nella</a:t>
            </a:r>
            <a:r>
              <a:rPr lang="en-US" sz="2400" dirty="0"/>
              <a:t> </a:t>
            </a:r>
            <a:r>
              <a:rPr lang="en-US" sz="2400" dirty="0" err="1"/>
              <a:t>spermatogenesi</a:t>
            </a:r>
            <a:r>
              <a:rPr lang="en-US" sz="2400" dirty="0"/>
              <a:t> </a:t>
            </a:r>
            <a:r>
              <a:rPr lang="en-US" sz="2400" dirty="0" err="1"/>
              <a:t>sono</a:t>
            </a:r>
            <a:r>
              <a:rPr lang="en-US" sz="2400" dirty="0"/>
              <a:t> molto </a:t>
            </a:r>
            <a:r>
              <a:rPr lang="en-US" sz="2400" dirty="0" err="1"/>
              <a:t>radiosensibili</a:t>
            </a:r>
            <a:r>
              <a:rPr lang="en-US" sz="2400" dirty="0"/>
              <a:t>, </a:t>
            </a:r>
            <a:r>
              <a:rPr lang="en-US" sz="2400" dirty="0" err="1"/>
              <a:t>causando</a:t>
            </a:r>
            <a:r>
              <a:rPr lang="en-US" sz="2400" dirty="0"/>
              <a:t> </a:t>
            </a:r>
            <a:r>
              <a:rPr lang="en-US" sz="2400" dirty="0" err="1"/>
              <a:t>infertilità</a:t>
            </a:r>
            <a:r>
              <a:rPr lang="en-US" sz="2400" dirty="0"/>
              <a:t> </a:t>
            </a:r>
            <a:r>
              <a:rPr lang="en-US" sz="2400" dirty="0" err="1"/>
              <a:t>transitoria</a:t>
            </a:r>
            <a:r>
              <a:rPr lang="en-US" sz="2400" dirty="0"/>
              <a:t> dopo </a:t>
            </a:r>
            <a:r>
              <a:rPr lang="en-US" sz="2400" dirty="0" err="1"/>
              <a:t>dosi</a:t>
            </a:r>
            <a:r>
              <a:rPr lang="en-US" sz="2400" dirty="0"/>
              <a:t> &lt;1Gy</a:t>
            </a:r>
          </a:p>
          <a:p>
            <a:pPr indent="-228600">
              <a:lnSpc>
                <a:spcPct val="90000"/>
              </a:lnSpc>
              <a:defRPr/>
            </a:pPr>
            <a:endParaRPr lang="en-US" sz="2400" dirty="0"/>
          </a:p>
          <a:p>
            <a:pPr indent="-228600">
              <a:lnSpc>
                <a:spcPct val="90000"/>
              </a:lnSpc>
              <a:defRPr/>
            </a:pPr>
            <a:r>
              <a:rPr lang="en-US" sz="2400" dirty="0" err="1"/>
              <a:t>Tuttavia</a:t>
            </a:r>
            <a:r>
              <a:rPr lang="en-US" sz="2400" dirty="0"/>
              <a:t>, la </a:t>
            </a:r>
            <a:r>
              <a:rPr lang="en-US" sz="2400" dirty="0" err="1"/>
              <a:t>fertilità</a:t>
            </a:r>
            <a:r>
              <a:rPr lang="en-US" sz="2400" dirty="0"/>
              <a:t> </a:t>
            </a:r>
            <a:r>
              <a:rPr lang="en-US" sz="2400" dirty="0" err="1"/>
              <a:t>si</a:t>
            </a:r>
            <a:r>
              <a:rPr lang="en-US" sz="2400" dirty="0"/>
              <a:t> </a:t>
            </a:r>
            <a:r>
              <a:rPr lang="en-US" sz="2400" dirty="0" err="1"/>
              <a:t>recupera</a:t>
            </a:r>
            <a:r>
              <a:rPr lang="en-US" sz="2400" dirty="0"/>
              <a:t> da cellule </a:t>
            </a:r>
            <a:r>
              <a:rPr lang="en-US" sz="2400" dirty="0" err="1"/>
              <a:t>staminali</a:t>
            </a:r>
            <a:r>
              <a:rPr lang="en-US" sz="2400" dirty="0"/>
              <a:t> </a:t>
            </a:r>
            <a:r>
              <a:rPr lang="en-US" sz="2400" dirty="0" err="1"/>
              <a:t>sopravvissute</a:t>
            </a:r>
            <a:r>
              <a:rPr lang="en-US" sz="2400" dirty="0"/>
              <a:t>, </a:t>
            </a:r>
            <a:r>
              <a:rPr lang="en-US" sz="2400" dirty="0" err="1"/>
              <a:t>anche</a:t>
            </a:r>
            <a:r>
              <a:rPr lang="en-US" sz="2400" dirty="0"/>
              <a:t> dopo </a:t>
            </a:r>
            <a:r>
              <a:rPr lang="en-US" sz="2400" dirty="0" err="1"/>
              <a:t>dosi</a:t>
            </a:r>
            <a:r>
              <a:rPr lang="en-US" sz="2400" dirty="0"/>
              <a:t> &gt; 4 Gy</a:t>
            </a:r>
          </a:p>
          <a:p>
            <a:pPr indent="-228600">
              <a:lnSpc>
                <a:spcPct val="90000"/>
              </a:lnSpc>
              <a:defRPr/>
            </a:pPr>
            <a:endParaRPr lang="en-US" sz="2400" dirty="0"/>
          </a:p>
          <a:p>
            <a:pPr marL="0" indent="-228600">
              <a:lnSpc>
                <a:spcPct val="90000"/>
              </a:lnSpc>
              <a:defRPr/>
            </a:pPr>
            <a:r>
              <a:rPr lang="en-US" sz="2400" dirty="0"/>
              <a:t>Per la </a:t>
            </a:r>
            <a:r>
              <a:rPr lang="en-US" sz="2400" dirty="0" err="1"/>
              <a:t>fertilità</a:t>
            </a:r>
            <a:r>
              <a:rPr lang="en-US" sz="2400" dirty="0"/>
              <a:t> </a:t>
            </a:r>
            <a:r>
              <a:rPr lang="en-US" sz="2400" dirty="0" err="1"/>
              <a:t>maschile</a:t>
            </a:r>
            <a:r>
              <a:rPr lang="en-US" sz="2400" dirty="0"/>
              <a:t>, la dose </a:t>
            </a:r>
            <a:r>
              <a:rPr lang="en-US" sz="2400" dirty="0" err="1"/>
              <a:t>soglia</a:t>
            </a:r>
            <a:r>
              <a:rPr lang="en-US" sz="2400" dirty="0"/>
              <a:t> </a:t>
            </a:r>
            <a:r>
              <a:rPr lang="en-US" sz="2400" dirty="0" err="1"/>
              <a:t>tende</a:t>
            </a:r>
            <a:r>
              <a:rPr lang="en-US" sz="2400" dirty="0"/>
              <a:t> a </a:t>
            </a:r>
            <a:r>
              <a:rPr lang="en-US" sz="2400" dirty="0" err="1"/>
              <a:t>essere</a:t>
            </a:r>
            <a:r>
              <a:rPr lang="en-US" sz="2400" dirty="0"/>
              <a:t> </a:t>
            </a:r>
            <a:r>
              <a:rPr lang="en-US" sz="2400" dirty="0" err="1"/>
              <a:t>inferiore</a:t>
            </a:r>
            <a:r>
              <a:rPr lang="en-US" sz="2400" dirty="0"/>
              <a:t> per </a:t>
            </a:r>
            <a:r>
              <a:rPr lang="en-US" sz="2400" dirty="0" err="1"/>
              <a:t>esposizioni</a:t>
            </a:r>
            <a:r>
              <a:rPr lang="en-US" sz="2400" dirty="0"/>
              <a:t> </a:t>
            </a:r>
            <a:r>
              <a:rPr lang="en-US" sz="2400" dirty="0" err="1"/>
              <a:t>frazionate</a:t>
            </a:r>
            <a:r>
              <a:rPr lang="en-US" sz="2400" dirty="0"/>
              <a:t> rispetto alle </a:t>
            </a:r>
            <a:r>
              <a:rPr lang="en-US" sz="2400" dirty="0" err="1"/>
              <a:t>esposizioni</a:t>
            </a:r>
            <a:r>
              <a:rPr lang="en-US" sz="2400" dirty="0"/>
              <a:t> </a:t>
            </a:r>
            <a:r>
              <a:rPr lang="en-US" sz="2400" dirty="0" err="1"/>
              <a:t>singole</a:t>
            </a:r>
            <a:r>
              <a:rPr lang="en-US" sz="2400" dirty="0"/>
              <a:t> (</a:t>
            </a:r>
            <a:r>
              <a:rPr lang="en-US" sz="2400" dirty="0" err="1"/>
              <a:t>effetto</a:t>
            </a:r>
            <a:r>
              <a:rPr lang="en-US" sz="2400" dirty="0"/>
              <a:t> </a:t>
            </a:r>
            <a:r>
              <a:rPr lang="en-US" sz="2400" dirty="0" err="1"/>
              <a:t>inverso</a:t>
            </a:r>
            <a:r>
              <a:rPr lang="en-US" sz="2400" dirty="0"/>
              <a:t> del </a:t>
            </a:r>
            <a:r>
              <a:rPr lang="en-US" sz="2400" dirty="0" err="1"/>
              <a:t>frazionamento</a:t>
            </a:r>
            <a:r>
              <a:rPr lang="en-US" sz="2400" dirty="0"/>
              <a:t>)</a:t>
            </a:r>
          </a:p>
          <a:p>
            <a:pPr indent="-228600">
              <a:lnSpc>
                <a:spcPct val="90000"/>
              </a:lnSpc>
              <a:defRPr/>
            </a:pPr>
            <a:endParaRPr lang="en-US" sz="2400" dirty="0"/>
          </a:p>
          <a:p>
            <a:pPr indent="-228600">
              <a:lnSpc>
                <a:spcPct val="90000"/>
              </a:lnSpc>
              <a:defRPr/>
            </a:pPr>
            <a:endParaRPr lang="en-US" sz="2400" dirty="0"/>
          </a:p>
          <a:p>
            <a:pPr indent="-228600">
              <a:lnSpc>
                <a:spcPct val="90000"/>
              </a:lnSpc>
              <a:defRPr/>
            </a:pPr>
            <a:endParaRPr lang="en-US" sz="24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7CFD834-DA4B-00D5-3C77-2C42249F4A4E}"/>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a:solidFill>
                  <a:srgbClr val="FFFFFF"/>
                </a:solidFill>
                <a:latin typeface="+mj-lt"/>
                <a:ea typeface="+mj-ea"/>
                <a:cs typeface="+mj-cs"/>
              </a:rPr>
              <a:t>Apparato riproduttivo femminile</a:t>
            </a:r>
          </a:p>
        </p:txBody>
      </p:sp>
      <p:sp>
        <p:nvSpPr>
          <p:cNvPr id="3" name="Segnaposto contenuto 2">
            <a:extLst>
              <a:ext uri="{FF2B5EF4-FFF2-40B4-BE49-F238E27FC236}">
                <a16:creationId xmlns:a16="http://schemas.microsoft.com/office/drawing/2014/main" id="{E3397E89-5C8A-0850-10E3-347B72530432}"/>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sz="2400" dirty="0" err="1"/>
              <a:t>L'oocita</a:t>
            </a:r>
            <a:r>
              <a:rPr lang="en-US" sz="2400" dirty="0"/>
              <a:t> </a:t>
            </a:r>
            <a:r>
              <a:rPr lang="en-US" sz="2400" dirty="0" err="1"/>
              <a:t>umano</a:t>
            </a:r>
            <a:r>
              <a:rPr lang="en-US" sz="2400" dirty="0"/>
              <a:t> è molto </a:t>
            </a:r>
            <a:r>
              <a:rPr lang="en-US" sz="2400" dirty="0" err="1"/>
              <a:t>sensibile</a:t>
            </a:r>
            <a:r>
              <a:rPr lang="en-US" sz="2400" dirty="0"/>
              <a:t> </a:t>
            </a:r>
            <a:r>
              <a:rPr lang="en-US" sz="2400" dirty="0" err="1"/>
              <a:t>all’apoptosi</a:t>
            </a:r>
            <a:r>
              <a:rPr lang="en-US" sz="2400" dirty="0"/>
              <a:t> </a:t>
            </a:r>
            <a:r>
              <a:rPr lang="en-US" sz="2400" dirty="0" err="1"/>
              <a:t>radioindotta</a:t>
            </a:r>
            <a:r>
              <a:rPr lang="en-US" sz="2400" dirty="0"/>
              <a:t>, con </a:t>
            </a:r>
            <a:r>
              <a:rPr lang="en-US" sz="2400" dirty="0" err="1"/>
              <a:t>una</a:t>
            </a:r>
            <a:r>
              <a:rPr lang="en-US" sz="2400" dirty="0"/>
              <a:t> dose </a:t>
            </a:r>
            <a:r>
              <a:rPr lang="en-US" sz="2400" dirty="0" err="1"/>
              <a:t>stimata</a:t>
            </a:r>
            <a:r>
              <a:rPr lang="en-US" sz="2400" dirty="0"/>
              <a:t> di &lt; 2 Gy</a:t>
            </a:r>
          </a:p>
          <a:p>
            <a:pPr indent="-228600">
              <a:lnSpc>
                <a:spcPct val="90000"/>
              </a:lnSpc>
              <a:defRPr/>
            </a:pPr>
            <a:r>
              <a:rPr lang="en-US" sz="2400" dirty="0"/>
              <a:t>Questa è la causa della </a:t>
            </a:r>
            <a:r>
              <a:rPr lang="en-US" sz="2400" dirty="0" err="1"/>
              <a:t>infertilità</a:t>
            </a:r>
            <a:r>
              <a:rPr lang="en-US" sz="2400" dirty="0"/>
              <a:t>, </a:t>
            </a:r>
            <a:r>
              <a:rPr lang="en-US" sz="2400" dirty="0" err="1"/>
              <a:t>che</a:t>
            </a:r>
            <a:r>
              <a:rPr lang="en-US" sz="2400" dirty="0"/>
              <a:t> </a:t>
            </a:r>
            <a:r>
              <a:rPr lang="en-US" sz="2400" dirty="0" err="1"/>
              <a:t>si</a:t>
            </a:r>
            <a:r>
              <a:rPr lang="en-US" sz="2400" dirty="0"/>
              <a:t> </a:t>
            </a:r>
            <a:r>
              <a:rPr lang="en-US" sz="2400" dirty="0" err="1"/>
              <a:t>verifica</a:t>
            </a:r>
            <a:r>
              <a:rPr lang="en-US" sz="2400" dirty="0"/>
              <a:t> </a:t>
            </a:r>
            <a:r>
              <a:rPr lang="en-US" sz="2400" dirty="0" err="1"/>
              <a:t>più</a:t>
            </a:r>
            <a:r>
              <a:rPr lang="en-US" sz="2400" dirty="0"/>
              <a:t> </a:t>
            </a:r>
            <a:r>
              <a:rPr lang="en-US" sz="2400" dirty="0" err="1"/>
              <a:t>spesso</a:t>
            </a:r>
            <a:r>
              <a:rPr lang="en-US" sz="2400" dirty="0"/>
              <a:t> </a:t>
            </a:r>
            <a:r>
              <a:rPr lang="en-US" sz="2400" dirty="0" err="1"/>
              <a:t>nelle</a:t>
            </a:r>
            <a:r>
              <a:rPr lang="en-US" sz="2400" dirty="0"/>
              <a:t> </a:t>
            </a:r>
            <a:r>
              <a:rPr lang="en-US" sz="2400" dirty="0" err="1"/>
              <a:t>donne</a:t>
            </a:r>
            <a:r>
              <a:rPr lang="en-US" sz="2400" dirty="0"/>
              <a:t> di </a:t>
            </a:r>
            <a:r>
              <a:rPr lang="en-US" sz="2400" dirty="0" err="1"/>
              <a:t>maggiore</a:t>
            </a:r>
            <a:r>
              <a:rPr lang="en-US" sz="2400" dirty="0"/>
              <a:t> </a:t>
            </a:r>
            <a:r>
              <a:rPr lang="en-US" sz="2400" dirty="0" err="1"/>
              <a:t>età</a:t>
            </a:r>
            <a:r>
              <a:rPr lang="en-US" sz="2400" dirty="0"/>
              <a:t> a causa della </a:t>
            </a:r>
            <a:r>
              <a:rPr lang="en-US" sz="2400" dirty="0" err="1"/>
              <a:t>popolazione</a:t>
            </a:r>
            <a:r>
              <a:rPr lang="en-US" sz="2400" dirty="0"/>
              <a:t> </a:t>
            </a:r>
            <a:r>
              <a:rPr lang="en-US" sz="2400" dirty="0" err="1"/>
              <a:t>oocitica</a:t>
            </a:r>
            <a:r>
              <a:rPr lang="en-US" sz="2400" dirty="0"/>
              <a:t> in </a:t>
            </a:r>
            <a:r>
              <a:rPr lang="en-US" sz="2400" dirty="0" err="1"/>
              <a:t>declino</a:t>
            </a:r>
            <a:r>
              <a:rPr lang="en-US" sz="2400" dirty="0"/>
              <a:t>. </a:t>
            </a:r>
          </a:p>
          <a:p>
            <a:pPr indent="-228600">
              <a:lnSpc>
                <a:spcPct val="90000"/>
              </a:lnSpc>
              <a:defRPr/>
            </a:pPr>
            <a:endParaRPr lang="en-US" sz="2400" dirty="0"/>
          </a:p>
          <a:p>
            <a:pPr indent="-228600">
              <a:lnSpc>
                <a:spcPct val="90000"/>
              </a:lnSpc>
              <a:defRPr/>
            </a:pPr>
            <a:endParaRPr lang="en-US" sz="24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0B58EBC-52D5-F0D4-4321-B792B4520493}"/>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kern="1200">
                <a:solidFill>
                  <a:srgbClr val="FFFFFF"/>
                </a:solidFill>
                <a:latin typeface="+mj-lt"/>
                <a:ea typeface="+mj-ea"/>
                <a:cs typeface="+mj-cs"/>
              </a:rPr>
              <a:t>INDUZIONE DI EFFETTI DIVERSI DAL CANCRO</a:t>
            </a:r>
            <a:br>
              <a:rPr lang="en-US" altLang="it-IT" sz="4800" kern="1200">
                <a:solidFill>
                  <a:srgbClr val="FFFFFF"/>
                </a:solidFill>
                <a:latin typeface="+mj-lt"/>
                <a:ea typeface="+mj-ea"/>
                <a:cs typeface="+mj-cs"/>
              </a:rPr>
            </a:br>
            <a:endParaRPr lang="en-US" altLang="it-IT" sz="4800" kern="1200">
              <a:solidFill>
                <a:srgbClr val="FFFFFF"/>
              </a:solidFill>
              <a:latin typeface="+mj-lt"/>
              <a:ea typeface="+mj-ea"/>
              <a:cs typeface="+mj-cs"/>
            </a:endParaRPr>
          </a:p>
        </p:txBody>
      </p:sp>
      <p:sp>
        <p:nvSpPr>
          <p:cNvPr id="3" name="Segnaposto contenuto 2">
            <a:extLst>
              <a:ext uri="{FF2B5EF4-FFF2-40B4-BE49-F238E27FC236}">
                <a16:creationId xmlns:a16="http://schemas.microsoft.com/office/drawing/2014/main" id="{279F5B45-697B-207F-DA7B-6694CC5E46CE}"/>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marL="0" indent="0">
              <a:lnSpc>
                <a:spcPct val="90000"/>
              </a:lnSpc>
              <a:buNone/>
              <a:defRPr/>
            </a:pPr>
            <a:r>
              <a:rPr lang="en-US" sz="2400" dirty="0"/>
              <a:t>Vi </a:t>
            </a:r>
            <a:r>
              <a:rPr lang="en-US" sz="2400" dirty="0" err="1"/>
              <a:t>sono</a:t>
            </a:r>
            <a:r>
              <a:rPr lang="en-US" sz="2400" dirty="0"/>
              <a:t> </a:t>
            </a:r>
            <a:r>
              <a:rPr lang="en-US" sz="2400" dirty="0" err="1"/>
              <a:t>emergenti</a:t>
            </a:r>
            <a:r>
              <a:rPr lang="en-US" sz="2400" dirty="0"/>
              <a:t> </a:t>
            </a:r>
            <a:r>
              <a:rPr lang="en-US" sz="2400" dirty="0" err="1"/>
              <a:t>segnalazioni</a:t>
            </a:r>
            <a:r>
              <a:rPr lang="en-US" sz="2400" dirty="0"/>
              <a:t> di </a:t>
            </a:r>
          </a:p>
          <a:p>
            <a:pPr indent="-228600">
              <a:lnSpc>
                <a:spcPct val="90000"/>
              </a:lnSpc>
              <a:defRPr/>
            </a:pPr>
            <a:r>
              <a:rPr lang="en-US" sz="2400" i="1" dirty="0" err="1"/>
              <a:t>patologia</a:t>
            </a:r>
            <a:r>
              <a:rPr lang="en-US" sz="2400" i="1" dirty="0"/>
              <a:t> </a:t>
            </a:r>
            <a:r>
              <a:rPr lang="en-US" sz="2400" i="1" dirty="0" err="1"/>
              <a:t>cardiaca</a:t>
            </a:r>
            <a:endParaRPr lang="en-US" sz="2400" i="1" dirty="0"/>
          </a:p>
          <a:p>
            <a:pPr indent="-228600">
              <a:lnSpc>
                <a:spcPct val="90000"/>
              </a:lnSpc>
              <a:defRPr/>
            </a:pPr>
            <a:r>
              <a:rPr lang="en-US" sz="2400" i="1" dirty="0"/>
              <a:t>ictus</a:t>
            </a:r>
          </a:p>
          <a:p>
            <a:pPr indent="-228600">
              <a:lnSpc>
                <a:spcPct val="90000"/>
              </a:lnSpc>
              <a:defRPr/>
            </a:pPr>
            <a:r>
              <a:rPr lang="en-US" sz="2400" i="1" dirty="0" err="1"/>
              <a:t>disordini</a:t>
            </a:r>
            <a:r>
              <a:rPr lang="en-US" sz="2400" i="1" dirty="0"/>
              <a:t> </a:t>
            </a:r>
            <a:r>
              <a:rPr lang="en-US" sz="2400" i="1" dirty="0" err="1"/>
              <a:t>digestivi</a:t>
            </a:r>
            <a:endParaRPr lang="en-US" sz="2400" i="1" dirty="0"/>
          </a:p>
          <a:p>
            <a:pPr indent="-228600">
              <a:lnSpc>
                <a:spcPct val="90000"/>
              </a:lnSpc>
              <a:defRPr/>
            </a:pPr>
            <a:r>
              <a:rPr lang="en-US" sz="2400" i="1" dirty="0" err="1"/>
              <a:t>patologia</a:t>
            </a:r>
            <a:r>
              <a:rPr lang="en-US" sz="2400" i="1" dirty="0"/>
              <a:t> respiratoria.</a:t>
            </a:r>
          </a:p>
          <a:p>
            <a:pPr indent="-228600">
              <a:lnSpc>
                <a:spcPct val="90000"/>
              </a:lnSpc>
              <a:defRPr/>
            </a:pPr>
            <a:endParaRPr lang="en-US" sz="2400" i="1" dirty="0"/>
          </a:p>
          <a:p>
            <a:pPr marL="0" indent="-228600">
              <a:lnSpc>
                <a:spcPct val="90000"/>
              </a:lnSpc>
              <a:defRPr/>
            </a:pPr>
            <a:r>
              <a:rPr lang="en-US" sz="2400" dirty="0" err="1"/>
              <a:t>Incertezze</a:t>
            </a:r>
            <a:r>
              <a:rPr lang="en-US" sz="2400" dirty="0"/>
              <a:t> </a:t>
            </a:r>
            <a:r>
              <a:rPr lang="en-US" sz="2400" dirty="0" err="1"/>
              <a:t>sul</a:t>
            </a:r>
            <a:r>
              <a:rPr lang="en-US" sz="2400" dirty="0"/>
              <a:t> </a:t>
            </a:r>
            <a:r>
              <a:rPr lang="en-US" sz="2400" dirty="0" err="1"/>
              <a:t>modello</a:t>
            </a:r>
            <a:r>
              <a:rPr lang="en-US" sz="2400" dirty="0"/>
              <a:t> dose-</a:t>
            </a:r>
            <a:r>
              <a:rPr lang="en-US" sz="2400" dirty="0" err="1"/>
              <a:t>risposta</a:t>
            </a:r>
            <a:r>
              <a:rPr lang="en-US" sz="2400" dirty="0"/>
              <a:t> alle </a:t>
            </a:r>
            <a:r>
              <a:rPr lang="en-US" sz="2400" dirty="0" err="1"/>
              <a:t>basse</a:t>
            </a:r>
            <a:r>
              <a:rPr lang="en-US" sz="2400" dirty="0"/>
              <a:t> </a:t>
            </a:r>
            <a:r>
              <a:rPr lang="en-US" sz="2400" dirty="0" err="1"/>
              <a:t>dosi</a:t>
            </a:r>
            <a:r>
              <a:rPr lang="en-US" sz="2400" dirty="0"/>
              <a:t>. I </a:t>
            </a:r>
            <a:r>
              <a:rPr lang="en-US" sz="2400" dirty="0" err="1"/>
              <a:t>dati</a:t>
            </a:r>
            <a:r>
              <a:rPr lang="en-US" sz="2400" dirty="0"/>
              <a:t> </a:t>
            </a:r>
            <a:r>
              <a:rPr lang="en-US" sz="2400" dirty="0" err="1"/>
              <a:t>sono</a:t>
            </a:r>
            <a:r>
              <a:rPr lang="en-US" sz="2400" dirty="0"/>
              <a:t> </a:t>
            </a:r>
            <a:r>
              <a:rPr lang="en-US" sz="2400" dirty="0" err="1"/>
              <a:t>coerenti</a:t>
            </a:r>
            <a:r>
              <a:rPr lang="en-US" sz="2400" dirty="0"/>
              <a:t> </a:t>
            </a:r>
            <a:r>
              <a:rPr lang="en-US" sz="2400" dirty="0" err="1"/>
              <a:t>sia</a:t>
            </a:r>
            <a:r>
              <a:rPr lang="en-US" sz="2400" dirty="0"/>
              <a:t> con </a:t>
            </a:r>
            <a:r>
              <a:rPr lang="en-US" sz="2400" dirty="0" err="1"/>
              <a:t>l’assenza</a:t>
            </a:r>
            <a:r>
              <a:rPr lang="en-US" sz="2400" dirty="0"/>
              <a:t> di </a:t>
            </a:r>
            <a:r>
              <a:rPr lang="en-US" sz="2400" dirty="0" err="1"/>
              <a:t>una</a:t>
            </a:r>
            <a:r>
              <a:rPr lang="en-US" sz="2400" dirty="0"/>
              <a:t> </a:t>
            </a:r>
            <a:r>
              <a:rPr lang="en-US" sz="2400" dirty="0" err="1"/>
              <a:t>soglia</a:t>
            </a:r>
            <a:r>
              <a:rPr lang="en-US" sz="2400" dirty="0"/>
              <a:t> di dose </a:t>
            </a:r>
            <a:r>
              <a:rPr lang="en-US" sz="2400" dirty="0" err="1"/>
              <a:t>che</a:t>
            </a:r>
            <a:r>
              <a:rPr lang="en-US" sz="2400" dirty="0"/>
              <a:t> con </a:t>
            </a:r>
            <a:r>
              <a:rPr lang="en-US" sz="2400" dirty="0" err="1"/>
              <a:t>una</a:t>
            </a:r>
            <a:r>
              <a:rPr lang="en-US" sz="2400" dirty="0"/>
              <a:t> </a:t>
            </a:r>
            <a:r>
              <a:rPr lang="en-US" sz="2400" dirty="0" err="1"/>
              <a:t>soglia</a:t>
            </a:r>
            <a:r>
              <a:rPr lang="en-US" sz="2400" dirty="0"/>
              <a:t> di circa 0,5 Sv.</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7576" name="Rectangle 23757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578" name="Rectangle 23757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4630397" cy="190889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580" name="Rectangle 23757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738366" cy="190889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582" name="Rectangle 23758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38358" y="-1"/>
            <a:ext cx="4892038" cy="190889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584" name="Rectangle 23758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220" y="-1"/>
            <a:ext cx="14079175" cy="191691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570" name="Rectangle 2">
            <a:extLst>
              <a:ext uri="{FF2B5EF4-FFF2-40B4-BE49-F238E27FC236}">
                <a16:creationId xmlns:a16="http://schemas.microsoft.com/office/drawing/2014/main" id="{07E9D6A3-7B19-1FE9-2A43-292262567C82}"/>
              </a:ext>
            </a:extLst>
          </p:cNvPr>
          <p:cNvSpPr>
            <a:spLocks noGrp="1" noChangeArrowheads="1"/>
          </p:cNvSpPr>
          <p:nvPr>
            <p:ph type="title" idx="4294967295"/>
          </p:nvPr>
        </p:nvSpPr>
        <p:spPr>
          <a:xfrm>
            <a:off x="1645918" y="353445"/>
            <a:ext cx="11875142" cy="1240403"/>
          </a:xfrm>
          <a:prstGeom prst="rect">
            <a:avLst/>
          </a:prstGeom>
        </p:spPr>
        <p:txBody>
          <a:bodyPr vert="horz" lIns="91440" tIns="45720" rIns="91440" bIns="45720" rtlCol="0" anchor="ctr">
            <a:normAutofit/>
          </a:bodyPr>
          <a:lstStyle/>
          <a:p>
            <a:pPr algn="l">
              <a:lnSpc>
                <a:spcPct val="90000"/>
              </a:lnSpc>
              <a:defRPr/>
            </a:pPr>
            <a:r>
              <a:rPr lang="en-US" altLang="it-IT" sz="4800" kern="1200">
                <a:solidFill>
                  <a:srgbClr val="FFFFFF"/>
                </a:solidFill>
                <a:latin typeface="+mj-lt"/>
                <a:ea typeface="+mj-ea"/>
                <a:cs typeface="+mj-cs"/>
              </a:rPr>
              <a:t>Interazione delle particelle alfa con la materia</a:t>
            </a:r>
          </a:p>
        </p:txBody>
      </p:sp>
      <p:sp>
        <p:nvSpPr>
          <p:cNvPr id="237571" name="Rectangle 3">
            <a:extLst>
              <a:ext uri="{FF2B5EF4-FFF2-40B4-BE49-F238E27FC236}">
                <a16:creationId xmlns:a16="http://schemas.microsoft.com/office/drawing/2014/main" id="{E9288020-C7F4-96FE-7706-43546571FB02}"/>
              </a:ext>
            </a:extLst>
          </p:cNvPr>
          <p:cNvSpPr>
            <a:spLocks noGrp="1" noChangeArrowheads="1"/>
          </p:cNvSpPr>
          <p:nvPr>
            <p:ph type="body" idx="4294967295"/>
          </p:nvPr>
        </p:nvSpPr>
        <p:spPr>
          <a:xfrm>
            <a:off x="1645918" y="2781836"/>
            <a:ext cx="11668838" cy="4420030"/>
          </a:xfrm>
          <a:prstGeom prst="rect">
            <a:avLst/>
          </a:prstGeom>
        </p:spPr>
        <p:txBody>
          <a:bodyPr vert="horz" lIns="91440" tIns="45720" rIns="91440" bIns="45720" rtlCol="0" anchor="ctr">
            <a:normAutofit/>
          </a:bodyPr>
          <a:lstStyle/>
          <a:p>
            <a:pPr indent="-228600">
              <a:lnSpc>
                <a:spcPct val="90000"/>
              </a:lnSpc>
              <a:defRPr/>
            </a:pPr>
            <a:r>
              <a:rPr lang="en-US" altLang="it-IT" sz="2400"/>
              <a:t>La radiazione alfa non rappresenta un rischio per contaminazione esterna (tutta la radiazione è assorbita dallo strato corneo)</a:t>
            </a:r>
          </a:p>
          <a:p>
            <a:pPr indent="-228600">
              <a:lnSpc>
                <a:spcPct val="90000"/>
              </a:lnSpc>
              <a:defRPr/>
            </a:pPr>
            <a:r>
              <a:rPr lang="en-US" altLang="it-IT" sz="2400"/>
              <a:t>L’inalazione e l’ingestione di un alfa-emettitore rappresenta un serio pericolo (es. gas radon)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1DA5823-B284-4A4B-7920-05FECBD3F0E6}"/>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a:solidFill>
                  <a:srgbClr val="FFFFFF"/>
                </a:solidFill>
                <a:latin typeface="+mj-lt"/>
                <a:ea typeface="+mj-ea"/>
                <a:cs typeface="+mj-cs"/>
              </a:rPr>
              <a:t>SNC</a:t>
            </a:r>
          </a:p>
        </p:txBody>
      </p:sp>
      <p:sp>
        <p:nvSpPr>
          <p:cNvPr id="3" name="Segnaposto contenuto 2">
            <a:extLst>
              <a:ext uri="{FF2B5EF4-FFF2-40B4-BE49-F238E27FC236}">
                <a16:creationId xmlns:a16="http://schemas.microsoft.com/office/drawing/2014/main" id="{4C01C912-6CE3-0700-1BCB-B2CF4E3E5F12}"/>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sz="2400"/>
              <a:t>L’irradiazione del cervello può avere effetti diretti sulla tiroide e l'ipofisi, come pure effetti meno marcati sugli assi ipotalamo-ipofisi-surrene e ipotalamo-ipofisi-gonadi</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096" name="Rectangle 8909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9098" name="Rectangle 8909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00" name="Rectangle 8909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02" name="Rectangle 8910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04" name="Rectangle 8910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106" name="Freeform: Shape 8910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108" name="Rectangle 8910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90" name="Text Box 2">
            <a:extLst>
              <a:ext uri="{FF2B5EF4-FFF2-40B4-BE49-F238E27FC236}">
                <a16:creationId xmlns:a16="http://schemas.microsoft.com/office/drawing/2014/main" id="{7CD61019-2BB8-7B5C-9C49-E5A5B27C8D95}"/>
              </a:ext>
            </a:extLst>
          </p:cNvPr>
          <p:cNvSpPr txBox="1">
            <a:spLocks noChangeArrowheads="1"/>
          </p:cNvSpPr>
          <p:nvPr/>
        </p:nvSpPr>
        <p:spPr bwMode="auto">
          <a:xfrm>
            <a:off x="560066" y="704226"/>
            <a:ext cx="3841639" cy="40649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4800" b="1" kern="1200">
                <a:solidFill>
                  <a:srgbClr val="FFFFFF"/>
                </a:solidFill>
                <a:latin typeface="+mj-lt"/>
                <a:ea typeface="+mj-ea"/>
                <a:cs typeface="+mj-cs"/>
              </a:rPr>
              <a:t>Effetti deterministici delle radiazioni ionizzanti</a:t>
            </a:r>
          </a:p>
        </p:txBody>
      </p:sp>
      <p:sp>
        <p:nvSpPr>
          <p:cNvPr id="89091" name="Text Box 8">
            <a:extLst>
              <a:ext uri="{FF2B5EF4-FFF2-40B4-BE49-F238E27FC236}">
                <a16:creationId xmlns:a16="http://schemas.microsoft.com/office/drawing/2014/main" id="{0DAB0302-65B2-25E8-AD30-6ACEBFA7F6A1}"/>
              </a:ext>
            </a:extLst>
          </p:cNvPr>
          <p:cNvSpPr txBox="1">
            <a:spLocks noChangeArrowheads="1"/>
          </p:cNvSpPr>
          <p:nvPr/>
        </p:nvSpPr>
        <p:spPr bwMode="auto">
          <a:xfrm>
            <a:off x="5772310" y="779376"/>
            <a:ext cx="7866417" cy="66552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indent="-228600" fontAlgn="base">
              <a:lnSpc>
                <a:spcPct val="90000"/>
              </a:lnSpc>
              <a:spcBef>
                <a:spcPct val="50000"/>
              </a:spcBef>
              <a:spcAft>
                <a:spcPct val="0"/>
              </a:spcAft>
              <a:buClrTx/>
              <a:buSzTx/>
              <a:buFont typeface="Arial" panose="020B0604020202020204" pitchFamily="34" charset="0"/>
              <a:buChar char="•"/>
            </a:pPr>
            <a:r>
              <a:rPr lang="en-US" altLang="it-IT" sz="2400" b="1">
                <a:latin typeface="+mn-lt"/>
              </a:rPr>
              <a:t>LA PREVENZIONE DEGLI EFFETTI DETERMINISTICI PUO’ ESSERE EFFICACEMENTE ATTUATA RIDUCENDO L’ESPOSIZIONE AL DI SOTTO DELLA DOSE SOGLIA.</a:t>
            </a:r>
          </a:p>
          <a:p>
            <a:pPr indent="-228600" fontAlgn="base">
              <a:lnSpc>
                <a:spcPct val="90000"/>
              </a:lnSpc>
              <a:spcBef>
                <a:spcPct val="50000"/>
              </a:spcBef>
              <a:spcAft>
                <a:spcPct val="0"/>
              </a:spcAft>
              <a:buClrTx/>
              <a:buSzTx/>
              <a:buFont typeface="Arial" panose="020B0604020202020204" pitchFamily="34" charset="0"/>
              <a:buChar char="•"/>
            </a:pPr>
            <a:r>
              <a:rPr lang="en-US" altLang="it-IT" sz="2400" b="1">
                <a:latin typeface="+mn-lt"/>
              </a:rPr>
              <a:t>ALLE DOSI DI ESPOSIZIONE CONSENTITE NON E’ AMMESSA LA COMPARSA DI ALCUN EFFETTO DI TIPO DETERMINISTICO NELLA POPOLAZIONE LAVORATIVA.</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119" name="Rectangle 9011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21" name="Rectangle 9012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12"/>
            <a:ext cx="14630401" cy="8229599"/>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23" name="Rectangle 9012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46625" y="-2064"/>
            <a:ext cx="14100048" cy="8208822"/>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25" name="Rectangle 9012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27264" y="-1549"/>
            <a:ext cx="4329815" cy="8230636"/>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27" name="Oval 9012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7271674" y="935124"/>
            <a:ext cx="5961040" cy="5986068"/>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114" name="Text Box 2">
            <a:extLst>
              <a:ext uri="{FF2B5EF4-FFF2-40B4-BE49-F238E27FC236}">
                <a16:creationId xmlns:a16="http://schemas.microsoft.com/office/drawing/2014/main" id="{92C9FF83-BFEC-BCCD-36F6-F5A509C9B263}"/>
              </a:ext>
            </a:extLst>
          </p:cNvPr>
          <p:cNvSpPr txBox="1">
            <a:spLocks noChangeArrowheads="1"/>
          </p:cNvSpPr>
          <p:nvPr/>
        </p:nvSpPr>
        <p:spPr bwMode="auto">
          <a:xfrm>
            <a:off x="1664238" y="982780"/>
            <a:ext cx="7915494" cy="392222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5800" b="1" kern="1200">
                <a:solidFill>
                  <a:srgbClr val="FFFFFF"/>
                </a:solidFill>
                <a:latin typeface="+mj-lt"/>
                <a:ea typeface="+mj-ea"/>
                <a:cs typeface="+mj-cs"/>
              </a:rPr>
              <a:t>Effetti stocastici delle radiazioni ionizzanti</a:t>
            </a:r>
          </a:p>
        </p:txBody>
      </p:sp>
      <p:sp>
        <p:nvSpPr>
          <p:cNvPr id="90129" name="Rectangle 9012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76" y="5376045"/>
            <a:ext cx="14615246" cy="2853555"/>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31" name="Rectangle 9013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360502" y="1959192"/>
            <a:ext cx="8229086" cy="4310710"/>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144" name="Rectangle 9114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1146" name="Rectangle 9114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48" name="Rectangle 9114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50" name="Rectangle 9114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52" name="Rectangle 9115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154" name="Freeform: Shape 9115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1156" name="Rectangle 9115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38" name="Text Box 4">
            <a:extLst>
              <a:ext uri="{FF2B5EF4-FFF2-40B4-BE49-F238E27FC236}">
                <a16:creationId xmlns:a16="http://schemas.microsoft.com/office/drawing/2014/main" id="{F4DF7299-BBD4-1324-C542-36526AFB10E7}"/>
              </a:ext>
            </a:extLst>
          </p:cNvPr>
          <p:cNvSpPr txBox="1">
            <a:spLocks noChangeArrowheads="1"/>
          </p:cNvSpPr>
          <p:nvPr/>
        </p:nvSpPr>
        <p:spPr bwMode="auto">
          <a:xfrm>
            <a:off x="560066" y="704226"/>
            <a:ext cx="3841639" cy="40649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4800" b="1" kern="1200">
                <a:solidFill>
                  <a:srgbClr val="FFFFFF"/>
                </a:solidFill>
                <a:latin typeface="+mj-lt"/>
                <a:ea typeface="+mj-ea"/>
                <a:cs typeface="+mj-cs"/>
              </a:rPr>
              <a:t>Effetti stocastici</a:t>
            </a:r>
          </a:p>
          <a:p>
            <a:pPr algn="r" fontAlgn="base">
              <a:lnSpc>
                <a:spcPct val="90000"/>
              </a:lnSpc>
              <a:spcBef>
                <a:spcPct val="0"/>
              </a:spcBef>
              <a:spcAft>
                <a:spcPts val="600"/>
              </a:spcAft>
              <a:buClrTx/>
              <a:buSzTx/>
              <a:buNone/>
            </a:pPr>
            <a:r>
              <a:rPr lang="en-US" altLang="it-IT" sz="4800" b="1" kern="1200">
                <a:solidFill>
                  <a:srgbClr val="FFFFFF"/>
                </a:solidFill>
                <a:latin typeface="+mj-lt"/>
                <a:ea typeface="+mj-ea"/>
                <a:cs typeface="+mj-cs"/>
              </a:rPr>
              <a:t>(Leucemie, tumori solidi)</a:t>
            </a:r>
          </a:p>
        </p:txBody>
      </p:sp>
      <p:sp>
        <p:nvSpPr>
          <p:cNvPr id="91139" name="Text Box 5">
            <a:extLst>
              <a:ext uri="{FF2B5EF4-FFF2-40B4-BE49-F238E27FC236}">
                <a16:creationId xmlns:a16="http://schemas.microsoft.com/office/drawing/2014/main" id="{3F630164-C710-E86D-2C77-93B1677826B9}"/>
              </a:ext>
            </a:extLst>
          </p:cNvPr>
          <p:cNvSpPr txBox="1">
            <a:spLocks noChangeArrowheads="1"/>
          </p:cNvSpPr>
          <p:nvPr/>
        </p:nvSpPr>
        <p:spPr bwMode="auto">
          <a:xfrm>
            <a:off x="5772310" y="779376"/>
            <a:ext cx="8193072" cy="66552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indent="-228600" fontAlgn="base">
              <a:lnSpc>
                <a:spcPct val="90000"/>
              </a:lnSpc>
              <a:spcBef>
                <a:spcPct val="0"/>
              </a:spcBef>
              <a:spcAft>
                <a:spcPts val="600"/>
              </a:spcAft>
              <a:buClrTx/>
              <a:buSzTx/>
              <a:buFont typeface="Arial" panose="020B0604020202020204" pitchFamily="34" charset="0"/>
              <a:buChar char="•"/>
            </a:pPr>
            <a:r>
              <a:rPr lang="en-US" altLang="it-IT" sz="2400" b="1" dirty="0" err="1">
                <a:latin typeface="+mn-lt"/>
              </a:rPr>
              <a:t>Gli</a:t>
            </a:r>
            <a:r>
              <a:rPr lang="en-US" altLang="it-IT" sz="2400" b="1" dirty="0">
                <a:latin typeface="+mn-lt"/>
              </a:rPr>
              <a:t> </a:t>
            </a:r>
            <a:r>
              <a:rPr lang="en-US" altLang="it-IT" sz="2400" b="1" dirty="0" err="1">
                <a:latin typeface="+mn-lt"/>
              </a:rPr>
              <a:t>effetti</a:t>
            </a:r>
            <a:r>
              <a:rPr lang="en-US" altLang="it-IT" sz="2400" b="1" dirty="0">
                <a:latin typeface="+mn-lt"/>
              </a:rPr>
              <a:t> </a:t>
            </a:r>
            <a:r>
              <a:rPr lang="en-US" altLang="it-IT" sz="2400" b="1" dirty="0" err="1">
                <a:latin typeface="+mn-lt"/>
              </a:rPr>
              <a:t>stocastici</a:t>
            </a:r>
            <a:r>
              <a:rPr lang="en-US" altLang="it-IT" sz="2400" b="1" dirty="0">
                <a:latin typeface="+mn-lt"/>
              </a:rPr>
              <a:t> </a:t>
            </a:r>
            <a:r>
              <a:rPr lang="en-US" altLang="it-IT" sz="2400" b="1" dirty="0" err="1">
                <a:latin typeface="+mn-lt"/>
              </a:rPr>
              <a:t>sono</a:t>
            </a:r>
            <a:r>
              <a:rPr lang="en-US" altLang="it-IT" sz="2400" b="1" dirty="0">
                <a:latin typeface="+mn-lt"/>
              </a:rPr>
              <a:t> </a:t>
            </a:r>
            <a:r>
              <a:rPr lang="en-US" altLang="it-IT" sz="2400" b="1" dirty="0" err="1">
                <a:latin typeface="+mn-lt"/>
              </a:rPr>
              <a:t>dovuti</a:t>
            </a:r>
            <a:r>
              <a:rPr lang="en-US" altLang="it-IT" sz="2400" b="1" dirty="0">
                <a:latin typeface="+mn-lt"/>
              </a:rPr>
              <a:t> a </a:t>
            </a:r>
            <a:r>
              <a:rPr lang="en-US" altLang="it-IT" sz="2400" b="1" dirty="0" err="1">
                <a:latin typeface="+mn-lt"/>
              </a:rPr>
              <a:t>una</a:t>
            </a:r>
            <a:r>
              <a:rPr lang="en-US" altLang="it-IT" sz="2400" b="1" dirty="0">
                <a:latin typeface="+mn-lt"/>
              </a:rPr>
              <a:t> </a:t>
            </a:r>
            <a:r>
              <a:rPr lang="en-US" altLang="it-IT" sz="2400" b="1" dirty="0" err="1">
                <a:latin typeface="+mn-lt"/>
              </a:rPr>
              <a:t>modificazione</a:t>
            </a:r>
            <a:r>
              <a:rPr lang="en-US" altLang="it-IT" sz="2400" b="1" dirty="0">
                <a:latin typeface="+mn-lt"/>
              </a:rPr>
              <a:t> di cellule </a:t>
            </a:r>
            <a:r>
              <a:rPr lang="en-US" altLang="it-IT" sz="2400" b="1" dirty="0" err="1">
                <a:latin typeface="+mn-lt"/>
              </a:rPr>
              <a:t>normali</a:t>
            </a:r>
            <a:r>
              <a:rPr lang="en-US" altLang="it-IT" sz="2400" b="1" dirty="0">
                <a:latin typeface="+mn-lt"/>
              </a:rPr>
              <a:t> </a:t>
            </a:r>
            <a:r>
              <a:rPr lang="en-US" altLang="it-IT" sz="2400" b="1" dirty="0" err="1">
                <a:latin typeface="+mn-lt"/>
              </a:rPr>
              <a:t>provocata</a:t>
            </a:r>
            <a:r>
              <a:rPr lang="en-US" altLang="it-IT" sz="2400" b="1" dirty="0">
                <a:latin typeface="+mn-lt"/>
              </a:rPr>
              <a:t> da un </a:t>
            </a:r>
            <a:r>
              <a:rPr lang="en-US" altLang="it-IT" sz="2400" b="1" dirty="0" err="1">
                <a:latin typeface="+mn-lt"/>
              </a:rPr>
              <a:t>evento</a:t>
            </a:r>
            <a:r>
              <a:rPr lang="en-US" altLang="it-IT" sz="2400" b="1" dirty="0">
                <a:latin typeface="+mn-lt"/>
              </a:rPr>
              <a:t> di </a:t>
            </a:r>
            <a:r>
              <a:rPr lang="en-US" altLang="it-IT" sz="2400" b="1" dirty="0" err="1">
                <a:latin typeface="+mn-lt"/>
              </a:rPr>
              <a:t>ionizzazione</a:t>
            </a:r>
            <a:r>
              <a:rPr lang="en-US" altLang="it-IT" sz="2400" b="1" dirty="0">
                <a:latin typeface="+mn-lt"/>
              </a:rPr>
              <a:t> </a:t>
            </a:r>
          </a:p>
          <a:p>
            <a:pPr fontAlgn="base">
              <a:lnSpc>
                <a:spcPct val="90000"/>
              </a:lnSpc>
              <a:spcBef>
                <a:spcPct val="0"/>
              </a:spcBef>
              <a:spcAft>
                <a:spcPts val="600"/>
              </a:spcAft>
              <a:buClrTx/>
              <a:buSzTx/>
              <a:buNone/>
            </a:pPr>
            <a:r>
              <a:rPr lang="en-US" altLang="it-IT" sz="2400" b="1" dirty="0">
                <a:latin typeface="+mn-lt"/>
              </a:rPr>
              <a:t>( </a:t>
            </a:r>
            <a:r>
              <a:rPr lang="en-US" altLang="it-IT" sz="2400" b="1" i="1" dirty="0" err="1">
                <a:latin typeface="+mn-lt"/>
              </a:rPr>
              <a:t>mutazione</a:t>
            </a:r>
            <a:r>
              <a:rPr lang="en-US" altLang="it-IT" sz="2400" b="1" i="1" dirty="0">
                <a:latin typeface="+mn-lt"/>
              </a:rPr>
              <a:t> non </a:t>
            </a:r>
            <a:r>
              <a:rPr lang="en-US" altLang="it-IT" sz="2400" b="1" i="1" dirty="0" err="1">
                <a:latin typeface="+mn-lt"/>
              </a:rPr>
              <a:t>letale</a:t>
            </a:r>
            <a:r>
              <a:rPr lang="en-US" altLang="it-IT" sz="2400" b="1" dirty="0">
                <a:latin typeface="+mn-lt"/>
              </a:rPr>
              <a:t>)</a:t>
            </a:r>
          </a:p>
          <a:p>
            <a:pPr indent="-228600" fontAlgn="base">
              <a:lnSpc>
                <a:spcPct val="90000"/>
              </a:lnSpc>
              <a:spcBef>
                <a:spcPct val="0"/>
              </a:spcBef>
              <a:spcAft>
                <a:spcPts val="600"/>
              </a:spcAft>
              <a:buClrTx/>
              <a:buSzTx/>
              <a:buFont typeface="Arial" panose="020B0604020202020204" pitchFamily="34" charset="0"/>
              <a:buChar char="•"/>
            </a:pPr>
            <a:endParaRPr lang="en-US" altLang="it-IT" sz="2400" b="1" dirty="0">
              <a:latin typeface="+mn-lt"/>
            </a:endParaRPr>
          </a:p>
          <a:p>
            <a:pPr indent="-228600" fontAlgn="base">
              <a:lnSpc>
                <a:spcPct val="90000"/>
              </a:lnSpc>
              <a:spcBef>
                <a:spcPct val="0"/>
              </a:spcBef>
              <a:spcAft>
                <a:spcPts val="600"/>
              </a:spcAft>
              <a:buClrTx/>
              <a:buSzTx/>
              <a:buFont typeface="Arial" panose="020B0604020202020204" pitchFamily="34" charset="0"/>
              <a:buChar char="•"/>
            </a:pPr>
            <a:endParaRPr lang="en-US" altLang="it-IT" sz="2400" b="1" dirty="0">
              <a:latin typeface="+mn-lt"/>
            </a:endParaRPr>
          </a:p>
          <a:p>
            <a:pPr indent="-228600" fontAlgn="base">
              <a:lnSpc>
                <a:spcPct val="90000"/>
              </a:lnSpc>
              <a:spcBef>
                <a:spcPct val="0"/>
              </a:spcBef>
              <a:spcAft>
                <a:spcPts val="600"/>
              </a:spcAft>
              <a:buClrTx/>
              <a:buSzTx/>
              <a:buFont typeface="Arial" panose="020B0604020202020204" pitchFamily="34" charset="0"/>
              <a:buChar char="•"/>
            </a:pPr>
            <a:r>
              <a:rPr lang="en-US" altLang="it-IT" sz="2400" b="1" dirty="0">
                <a:latin typeface="+mn-lt"/>
              </a:rPr>
              <a:t>La </a:t>
            </a:r>
            <a:r>
              <a:rPr lang="en-US" altLang="it-IT" sz="2400" b="1" dirty="0" err="1">
                <a:latin typeface="+mn-lt"/>
              </a:rPr>
              <a:t>probabilità</a:t>
            </a:r>
            <a:r>
              <a:rPr lang="en-US" altLang="it-IT" sz="2400" b="1" dirty="0">
                <a:latin typeface="+mn-lt"/>
              </a:rPr>
              <a:t> </a:t>
            </a:r>
            <a:r>
              <a:rPr lang="en-US" altLang="it-IT" sz="2400" b="1" dirty="0" err="1">
                <a:latin typeface="+mn-lt"/>
              </a:rPr>
              <a:t>che</a:t>
            </a:r>
            <a:r>
              <a:rPr lang="en-US" altLang="it-IT" sz="2400" b="1" dirty="0">
                <a:latin typeface="+mn-lt"/>
              </a:rPr>
              <a:t> </a:t>
            </a:r>
            <a:r>
              <a:rPr lang="en-US" altLang="it-IT" sz="2400" b="1" dirty="0" err="1">
                <a:latin typeface="+mn-lt"/>
              </a:rPr>
              <a:t>una</a:t>
            </a:r>
            <a:r>
              <a:rPr lang="en-US" altLang="it-IT" sz="2400" b="1" dirty="0">
                <a:latin typeface="+mn-lt"/>
              </a:rPr>
              <a:t> tale </a:t>
            </a:r>
            <a:r>
              <a:rPr lang="en-US" altLang="it-IT" sz="2400" b="1" dirty="0" err="1">
                <a:latin typeface="+mn-lt"/>
              </a:rPr>
              <a:t>modificazione</a:t>
            </a:r>
            <a:r>
              <a:rPr lang="en-US" altLang="it-IT" sz="2400" b="1" dirty="0">
                <a:latin typeface="+mn-lt"/>
              </a:rPr>
              <a:t> </a:t>
            </a:r>
            <a:r>
              <a:rPr lang="en-US" altLang="it-IT" sz="2400" b="1" dirty="0" err="1">
                <a:latin typeface="+mn-lt"/>
              </a:rPr>
              <a:t>si</a:t>
            </a:r>
            <a:r>
              <a:rPr lang="en-US" altLang="it-IT" sz="2400" b="1" dirty="0">
                <a:latin typeface="+mn-lt"/>
              </a:rPr>
              <a:t> </a:t>
            </a:r>
            <a:r>
              <a:rPr lang="en-US" altLang="it-IT" sz="2400" b="1" dirty="0" err="1">
                <a:latin typeface="+mn-lt"/>
              </a:rPr>
              <a:t>verifichi</a:t>
            </a:r>
            <a:r>
              <a:rPr lang="en-US" altLang="it-IT" sz="2400" b="1" dirty="0">
                <a:latin typeface="+mn-lt"/>
              </a:rPr>
              <a:t> in </a:t>
            </a:r>
            <a:r>
              <a:rPr lang="en-US" altLang="it-IT" sz="2400" b="1" dirty="0" err="1">
                <a:latin typeface="+mn-lt"/>
              </a:rPr>
              <a:t>una</a:t>
            </a:r>
            <a:r>
              <a:rPr lang="en-US" altLang="it-IT" sz="2400" b="1" dirty="0">
                <a:latin typeface="+mn-lt"/>
              </a:rPr>
              <a:t> </a:t>
            </a:r>
            <a:r>
              <a:rPr lang="en-US" altLang="it-IT" sz="2400" b="1" dirty="0" err="1">
                <a:latin typeface="+mn-lt"/>
              </a:rPr>
              <a:t>popolazione</a:t>
            </a:r>
            <a:r>
              <a:rPr lang="en-US" altLang="it-IT" sz="2400" b="1" dirty="0">
                <a:latin typeface="+mn-lt"/>
              </a:rPr>
              <a:t> di cellule di un </a:t>
            </a:r>
            <a:r>
              <a:rPr lang="en-US" altLang="it-IT" sz="2400" b="1" dirty="0" err="1">
                <a:latin typeface="+mn-lt"/>
              </a:rPr>
              <a:t>tessuto</a:t>
            </a:r>
            <a:r>
              <a:rPr lang="en-US" altLang="it-IT" sz="2400" b="1" dirty="0">
                <a:latin typeface="+mn-lt"/>
              </a:rPr>
              <a:t> è </a:t>
            </a:r>
            <a:r>
              <a:rPr lang="en-US" altLang="it-IT" sz="2400" b="1" dirty="0" err="1">
                <a:latin typeface="+mn-lt"/>
              </a:rPr>
              <a:t>proporzionale</a:t>
            </a:r>
            <a:r>
              <a:rPr lang="en-US" altLang="it-IT" sz="2400" b="1" dirty="0">
                <a:latin typeface="+mn-lt"/>
              </a:rPr>
              <a:t> alla dose.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08" name="Rectangle 20480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10" name="Rectangle 20480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12" name="Rectangle 2048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14" name="Rectangle 2048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16" name="Rectangle 2048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18" name="Freeform: Shape 2048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4820" name="Rectangle 2048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02" name="Rectangle 2">
            <a:extLst>
              <a:ext uri="{FF2B5EF4-FFF2-40B4-BE49-F238E27FC236}">
                <a16:creationId xmlns:a16="http://schemas.microsoft.com/office/drawing/2014/main" id="{15C18125-56B9-9C66-0CDA-73A2D7BF061F}"/>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b="0" kern="1200">
                <a:solidFill>
                  <a:srgbClr val="FFFFFF"/>
                </a:solidFill>
                <a:latin typeface="+mj-lt"/>
                <a:ea typeface="+mj-ea"/>
                <a:cs typeface="+mj-cs"/>
              </a:rPr>
              <a:t>Effetti stocastici</a:t>
            </a:r>
          </a:p>
        </p:txBody>
      </p:sp>
      <p:sp>
        <p:nvSpPr>
          <p:cNvPr id="204803" name="Rectangle 3">
            <a:extLst>
              <a:ext uri="{FF2B5EF4-FFF2-40B4-BE49-F238E27FC236}">
                <a16:creationId xmlns:a16="http://schemas.microsoft.com/office/drawing/2014/main" id="{DEFE747F-73C8-EC19-68E2-97F986B34B17}"/>
              </a:ext>
            </a:extLst>
          </p:cNvPr>
          <p:cNvSpPr>
            <a:spLocks noGrp="1" noChangeArrowheads="1"/>
          </p:cNvSpPr>
          <p:nvPr>
            <p:ph type="body"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altLang="it-IT" sz="2400" b="1" dirty="0"/>
              <a:t>Non </a:t>
            </a:r>
            <a:r>
              <a:rPr lang="en-US" altLang="it-IT" sz="2400" b="1" dirty="0" err="1"/>
              <a:t>richiedeono</a:t>
            </a:r>
            <a:r>
              <a:rPr lang="en-US" altLang="it-IT" sz="2400" b="1" dirty="0"/>
              <a:t> il </a:t>
            </a:r>
            <a:r>
              <a:rPr lang="en-US" altLang="it-IT" sz="2400" b="1" dirty="0" err="1"/>
              <a:t>superamento</a:t>
            </a:r>
            <a:r>
              <a:rPr lang="en-US" altLang="it-IT" sz="2400" b="1" dirty="0"/>
              <a:t> di </a:t>
            </a:r>
            <a:r>
              <a:rPr lang="en-US" altLang="it-IT" sz="2400" b="1" dirty="0" err="1"/>
              <a:t>una</a:t>
            </a:r>
            <a:r>
              <a:rPr lang="en-US" altLang="it-IT" sz="2400" b="1" dirty="0"/>
              <a:t> dose-</a:t>
            </a:r>
            <a:r>
              <a:rPr lang="en-US" altLang="it-IT" sz="2400" b="1" dirty="0" err="1"/>
              <a:t>soglia</a:t>
            </a:r>
            <a:r>
              <a:rPr lang="en-US" altLang="it-IT" sz="2400" b="1" dirty="0"/>
              <a:t> per la comparsa (</a:t>
            </a:r>
            <a:r>
              <a:rPr lang="en-US" altLang="it-IT" sz="2400" b="1" dirty="0" err="1"/>
              <a:t>ipotesi</a:t>
            </a:r>
            <a:r>
              <a:rPr lang="en-US" altLang="it-IT" sz="2400" b="1" dirty="0"/>
              <a:t> </a:t>
            </a:r>
            <a:r>
              <a:rPr lang="en-US" altLang="it-IT" sz="2400" b="1" dirty="0" err="1"/>
              <a:t>cautelativa</a:t>
            </a:r>
            <a:r>
              <a:rPr lang="en-US" altLang="it-IT" sz="2400" b="1" dirty="0"/>
              <a:t>)</a:t>
            </a:r>
          </a:p>
          <a:p>
            <a:pPr indent="-228600">
              <a:lnSpc>
                <a:spcPct val="90000"/>
              </a:lnSpc>
              <a:defRPr/>
            </a:pPr>
            <a:r>
              <a:rPr lang="en-US" altLang="it-IT" sz="2400" b="1" dirty="0"/>
              <a:t>Sono a carattere </a:t>
            </a:r>
            <a:r>
              <a:rPr lang="en-US" altLang="it-IT" sz="2400" b="1" dirty="0" err="1"/>
              <a:t>probabilistico</a:t>
            </a:r>
            <a:endParaRPr lang="en-US" altLang="it-IT" sz="2400" b="1" dirty="0"/>
          </a:p>
          <a:p>
            <a:pPr indent="-228600">
              <a:lnSpc>
                <a:spcPct val="90000"/>
              </a:lnSpc>
              <a:defRPr/>
            </a:pPr>
            <a:r>
              <a:rPr lang="en-US" altLang="it-IT" sz="2400" b="1" dirty="0"/>
              <a:t>Sono </a:t>
            </a:r>
            <a:r>
              <a:rPr lang="en-US" altLang="it-IT" sz="2400" b="1" dirty="0" err="1"/>
              <a:t>distribuiti</a:t>
            </a:r>
            <a:r>
              <a:rPr lang="en-US" altLang="it-IT" sz="2400" b="1" dirty="0"/>
              <a:t> </a:t>
            </a:r>
            <a:r>
              <a:rPr lang="en-US" altLang="it-IT" sz="2400" b="1" dirty="0" err="1"/>
              <a:t>casualmente</a:t>
            </a:r>
            <a:r>
              <a:rPr lang="en-US" altLang="it-IT" sz="2400" b="1" dirty="0"/>
              <a:t> </a:t>
            </a:r>
            <a:r>
              <a:rPr lang="en-US" altLang="it-IT" sz="2400" b="1" dirty="0" err="1"/>
              <a:t>nella</a:t>
            </a:r>
            <a:r>
              <a:rPr lang="en-US" altLang="it-IT" sz="2400" b="1" dirty="0"/>
              <a:t> </a:t>
            </a:r>
            <a:r>
              <a:rPr lang="en-US" altLang="it-IT" sz="2400" b="1" dirty="0" err="1"/>
              <a:t>popolazione</a:t>
            </a:r>
            <a:r>
              <a:rPr lang="en-US" altLang="it-IT" sz="2400" b="1" dirty="0"/>
              <a:t> </a:t>
            </a:r>
            <a:r>
              <a:rPr lang="en-US" altLang="it-IT" sz="2400" b="1" dirty="0" err="1"/>
              <a:t>esposta</a:t>
            </a:r>
            <a:r>
              <a:rPr lang="en-US" altLang="it-IT" sz="2400" b="1" dirty="0"/>
              <a:t>;</a:t>
            </a:r>
          </a:p>
          <a:p>
            <a:pPr indent="-228600">
              <a:lnSpc>
                <a:spcPct val="90000"/>
              </a:lnSpc>
              <a:defRPr/>
            </a:pPr>
            <a:r>
              <a:rPr lang="en-US" altLang="it-IT" sz="2400" b="1" dirty="0"/>
              <a:t>La </a:t>
            </a:r>
            <a:r>
              <a:rPr lang="en-US" altLang="it-IT" sz="2400" b="1" dirty="0" err="1"/>
              <a:t>frequenza</a:t>
            </a:r>
            <a:r>
              <a:rPr lang="en-US" altLang="it-IT" sz="2400" b="1" dirty="0"/>
              <a:t> di comparsa </a:t>
            </a:r>
            <a:r>
              <a:rPr lang="en-US" altLang="it-IT" sz="2400" b="1" dirty="0" err="1"/>
              <a:t>aumenta</a:t>
            </a:r>
            <a:r>
              <a:rPr lang="en-US" altLang="it-IT" sz="2400" b="1" dirty="0"/>
              <a:t> al </a:t>
            </a:r>
            <a:r>
              <a:rPr lang="en-US" altLang="it-IT" sz="2400" b="1" dirty="0" err="1"/>
              <a:t>crescere</a:t>
            </a:r>
            <a:r>
              <a:rPr lang="en-US" altLang="it-IT" sz="2400" b="1" dirty="0"/>
              <a:t> della dose</a:t>
            </a:r>
          </a:p>
          <a:p>
            <a:pPr indent="-228600">
              <a:lnSpc>
                <a:spcPct val="90000"/>
              </a:lnSpc>
              <a:defRPr/>
            </a:pPr>
            <a:r>
              <a:rPr lang="en-US" altLang="it-IT" sz="2400" b="1" dirty="0"/>
              <a:t>Si </a:t>
            </a:r>
            <a:r>
              <a:rPr lang="en-US" altLang="it-IT" sz="2400" b="1" dirty="0" err="1"/>
              <a:t>manifestano</a:t>
            </a:r>
            <a:r>
              <a:rPr lang="en-US" altLang="it-IT" sz="2400" b="1" dirty="0"/>
              <a:t> dopo anni (</a:t>
            </a:r>
            <a:r>
              <a:rPr lang="en-US" altLang="it-IT" sz="2400" b="1" dirty="0" err="1"/>
              <a:t>talora</a:t>
            </a:r>
            <a:r>
              <a:rPr lang="en-US" altLang="it-IT" sz="2400" b="1" dirty="0"/>
              <a:t> </a:t>
            </a:r>
            <a:r>
              <a:rPr lang="en-US" altLang="it-IT" sz="2400" b="1" dirty="0" err="1"/>
              <a:t>decenni</a:t>
            </a:r>
            <a:r>
              <a:rPr lang="en-US" altLang="it-IT" sz="2400" b="1" dirty="0"/>
              <a:t>) </a:t>
            </a:r>
            <a:r>
              <a:rPr lang="en-US" altLang="it-IT" sz="2400" b="1" dirty="0" err="1"/>
              <a:t>dalla</a:t>
            </a:r>
            <a:r>
              <a:rPr lang="en-US" altLang="it-IT" sz="2400" b="1" dirty="0"/>
              <a:t> </a:t>
            </a:r>
            <a:r>
              <a:rPr lang="en-US" altLang="it-IT" sz="2400" b="1" dirty="0" err="1"/>
              <a:t>esposizione</a:t>
            </a:r>
            <a:endParaRPr lang="en-US" altLang="it-IT" sz="2400" b="1" dirty="0"/>
          </a:p>
          <a:p>
            <a:pPr indent="-228600">
              <a:lnSpc>
                <a:spcPct val="90000"/>
              </a:lnSpc>
              <a:defRPr/>
            </a:pPr>
            <a:r>
              <a:rPr lang="en-US" altLang="it-IT" sz="2400" b="1" dirty="0"/>
              <a:t>Non </a:t>
            </a:r>
            <a:r>
              <a:rPr lang="en-US" altLang="it-IT" sz="2400" b="1" dirty="0" err="1"/>
              <a:t>mostrano</a:t>
            </a:r>
            <a:r>
              <a:rPr lang="en-US" altLang="it-IT" sz="2400" b="1" dirty="0"/>
              <a:t> </a:t>
            </a:r>
            <a:r>
              <a:rPr lang="en-US" altLang="it-IT" sz="2400" b="1" dirty="0" err="1"/>
              <a:t>gradualità</a:t>
            </a:r>
            <a:r>
              <a:rPr lang="en-US" altLang="it-IT" sz="2400" b="1" dirty="0"/>
              <a:t> di comparsa (</a:t>
            </a:r>
            <a:r>
              <a:rPr lang="en-US" altLang="it-IT" sz="2400" b="1" dirty="0" err="1"/>
              <a:t>effetti</a:t>
            </a:r>
            <a:r>
              <a:rPr lang="en-US" altLang="it-IT" sz="2400" b="1" dirty="0"/>
              <a:t> </a:t>
            </a:r>
            <a:r>
              <a:rPr lang="en-US" altLang="it-IT" sz="2400" b="1" dirty="0" err="1"/>
              <a:t>tutto</a:t>
            </a:r>
            <a:r>
              <a:rPr lang="en-US" altLang="it-IT" sz="2400" b="1" dirty="0"/>
              <a:t> o </a:t>
            </a:r>
            <a:r>
              <a:rPr lang="en-US" altLang="it-IT" sz="2400" b="1" dirty="0" err="1"/>
              <a:t>nulla</a:t>
            </a:r>
            <a:r>
              <a:rPr lang="en-US" altLang="it-IT" sz="2400" b="1" dirty="0"/>
              <a:t>)</a:t>
            </a:r>
          </a:p>
          <a:p>
            <a:pPr indent="-228600">
              <a:lnSpc>
                <a:spcPct val="90000"/>
              </a:lnSpc>
              <a:defRPr/>
            </a:pPr>
            <a:r>
              <a:rPr lang="en-US" altLang="it-IT" sz="2400" b="1" dirty="0"/>
              <a:t>Sono </a:t>
            </a:r>
            <a:r>
              <a:rPr lang="en-US" altLang="it-IT" sz="2400" b="1" dirty="0" err="1"/>
              <a:t>indistinguibili</a:t>
            </a:r>
            <a:r>
              <a:rPr lang="en-US" altLang="it-IT" sz="2400" b="1" dirty="0"/>
              <a:t> </a:t>
            </a:r>
            <a:r>
              <a:rPr lang="en-US" altLang="it-IT" sz="2400" b="1" dirty="0" err="1"/>
              <a:t>dagli</a:t>
            </a:r>
            <a:r>
              <a:rPr lang="en-US" altLang="it-IT" sz="2400" b="1" dirty="0"/>
              <a:t> </a:t>
            </a:r>
            <a:r>
              <a:rPr lang="en-US" altLang="it-IT" sz="2400" b="1" dirty="0" err="1"/>
              <a:t>effetti</a:t>
            </a:r>
            <a:r>
              <a:rPr lang="en-US" altLang="it-IT" sz="2400" b="1" dirty="0"/>
              <a:t> </a:t>
            </a:r>
            <a:r>
              <a:rPr lang="en-US" altLang="it-IT" sz="2400" b="1" dirty="0" err="1"/>
              <a:t>nei</a:t>
            </a:r>
            <a:r>
              <a:rPr lang="en-US" altLang="it-IT" sz="2400" b="1" dirty="0"/>
              <a:t> non </a:t>
            </a:r>
            <a:r>
              <a:rPr lang="en-US" altLang="it-IT" sz="2400" b="1" dirty="0" err="1"/>
              <a:t>esposti</a:t>
            </a:r>
            <a:endParaRPr lang="en-US" altLang="it-IT" sz="2400" b="1"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240" name="Rectangle 9523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5242" name="Rectangle 9524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4" name="Rectangle 9524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6" name="Rectangle 9524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8" name="Rectangle 9524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250" name="Freeform: Shape 9524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5252" name="Rectangle 9525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34" name="Text Box 4">
            <a:extLst>
              <a:ext uri="{FF2B5EF4-FFF2-40B4-BE49-F238E27FC236}">
                <a16:creationId xmlns:a16="http://schemas.microsoft.com/office/drawing/2014/main" id="{8FD86929-3004-0162-A2AE-4AE8C4EEF5C3}"/>
              </a:ext>
            </a:extLst>
          </p:cNvPr>
          <p:cNvSpPr txBox="1">
            <a:spLocks noChangeArrowheads="1"/>
          </p:cNvSpPr>
          <p:nvPr/>
        </p:nvSpPr>
        <p:spPr bwMode="auto">
          <a:xfrm>
            <a:off x="560066" y="704226"/>
            <a:ext cx="3841639" cy="40649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4800" b="1" kern="1200">
                <a:solidFill>
                  <a:srgbClr val="FFFFFF"/>
                </a:solidFill>
                <a:latin typeface="+mj-lt"/>
                <a:ea typeface="+mj-ea"/>
                <a:cs typeface="+mj-cs"/>
              </a:rPr>
              <a:t>Effetti stocastici</a:t>
            </a:r>
          </a:p>
        </p:txBody>
      </p:sp>
      <p:sp>
        <p:nvSpPr>
          <p:cNvPr id="95235" name="Text Box 5">
            <a:extLst>
              <a:ext uri="{FF2B5EF4-FFF2-40B4-BE49-F238E27FC236}">
                <a16:creationId xmlns:a16="http://schemas.microsoft.com/office/drawing/2014/main" id="{4A5C28A0-9959-6532-CEFA-5F2253FE01C0}"/>
              </a:ext>
            </a:extLst>
          </p:cNvPr>
          <p:cNvSpPr txBox="1">
            <a:spLocks noChangeArrowheads="1"/>
          </p:cNvSpPr>
          <p:nvPr/>
        </p:nvSpPr>
        <p:spPr bwMode="auto">
          <a:xfrm>
            <a:off x="5772310" y="779376"/>
            <a:ext cx="7866417" cy="66552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fontAlgn="base">
              <a:lnSpc>
                <a:spcPct val="90000"/>
              </a:lnSpc>
              <a:spcBef>
                <a:spcPct val="0"/>
              </a:spcBef>
              <a:spcAft>
                <a:spcPts val="600"/>
              </a:spcAft>
              <a:buClrTx/>
              <a:buSzTx/>
              <a:buNone/>
            </a:pPr>
            <a:r>
              <a:rPr lang="en-US" altLang="it-IT" sz="2400" b="1" dirty="0">
                <a:latin typeface="+mn-lt"/>
              </a:rPr>
              <a:t>Vi </a:t>
            </a:r>
            <a:r>
              <a:rPr lang="en-US" altLang="it-IT" sz="2400" b="1" dirty="0" err="1">
                <a:latin typeface="+mn-lt"/>
              </a:rPr>
              <a:t>sono</a:t>
            </a:r>
            <a:r>
              <a:rPr lang="en-US" altLang="it-IT" sz="2400" b="1" dirty="0">
                <a:latin typeface="+mn-lt"/>
              </a:rPr>
              <a:t> due </a:t>
            </a:r>
            <a:r>
              <a:rPr lang="en-US" altLang="it-IT" sz="2400" b="1" dirty="0" err="1">
                <a:latin typeface="+mn-lt"/>
              </a:rPr>
              <a:t>classi</a:t>
            </a:r>
            <a:r>
              <a:rPr lang="en-US" altLang="it-IT" sz="2400" b="1" dirty="0">
                <a:latin typeface="+mn-lt"/>
              </a:rPr>
              <a:t> ben </a:t>
            </a:r>
            <a:r>
              <a:rPr lang="en-US" altLang="it-IT" sz="2400" b="1" dirty="0" err="1">
                <a:latin typeface="+mn-lt"/>
              </a:rPr>
              <a:t>riconosciute</a:t>
            </a:r>
            <a:r>
              <a:rPr lang="en-US" altLang="it-IT" sz="2400" b="1" dirty="0">
                <a:latin typeface="+mn-lt"/>
              </a:rPr>
              <a:t> di </a:t>
            </a:r>
            <a:r>
              <a:rPr lang="en-US" altLang="it-IT" sz="2400" b="1" dirty="0" err="1">
                <a:latin typeface="+mn-lt"/>
              </a:rPr>
              <a:t>effetti</a:t>
            </a:r>
            <a:r>
              <a:rPr lang="en-US" altLang="it-IT" sz="2400" b="1" dirty="0">
                <a:latin typeface="+mn-lt"/>
              </a:rPr>
              <a:t> </a:t>
            </a:r>
            <a:r>
              <a:rPr lang="en-US" altLang="it-IT" sz="2400" b="1" dirty="0" err="1">
                <a:latin typeface="+mn-lt"/>
              </a:rPr>
              <a:t>stocastici</a:t>
            </a:r>
            <a:r>
              <a:rPr lang="en-US" altLang="it-IT" sz="2400" b="1" dirty="0">
                <a:latin typeface="+mn-lt"/>
              </a:rPr>
              <a:t>:</a:t>
            </a:r>
          </a:p>
          <a:p>
            <a:pPr indent="-228600" fontAlgn="base">
              <a:lnSpc>
                <a:spcPct val="90000"/>
              </a:lnSpc>
              <a:spcBef>
                <a:spcPct val="0"/>
              </a:spcBef>
              <a:spcAft>
                <a:spcPts val="600"/>
              </a:spcAft>
              <a:buClrTx/>
              <a:buSzTx/>
              <a:buFont typeface="Arial" panose="020B0604020202020204" pitchFamily="34" charset="0"/>
              <a:buChar char="•"/>
            </a:pPr>
            <a:endParaRPr lang="en-US" altLang="it-IT" sz="2400" b="1" dirty="0">
              <a:latin typeface="+mn-lt"/>
            </a:endParaRPr>
          </a:p>
          <a:p>
            <a:pPr indent="-228600" fontAlgn="base">
              <a:lnSpc>
                <a:spcPct val="90000"/>
              </a:lnSpc>
              <a:spcBef>
                <a:spcPct val="0"/>
              </a:spcBef>
              <a:spcAft>
                <a:spcPts val="600"/>
              </a:spcAft>
              <a:buClrTx/>
              <a:buSzTx/>
              <a:buFont typeface="Arial" panose="020B0604020202020204" pitchFamily="34" charset="0"/>
              <a:buChar char="•"/>
            </a:pPr>
            <a:r>
              <a:rPr lang="en-US" altLang="it-IT" sz="2400" b="1" dirty="0">
                <a:latin typeface="+mn-lt"/>
              </a:rPr>
              <a:t> La prima </a:t>
            </a:r>
            <a:r>
              <a:rPr lang="en-US" altLang="it-IT" sz="2400" b="1" dirty="0" err="1">
                <a:latin typeface="+mn-lt"/>
              </a:rPr>
              <a:t>riguarda</a:t>
            </a:r>
            <a:r>
              <a:rPr lang="en-US" altLang="it-IT" sz="2400" b="1" dirty="0">
                <a:latin typeface="+mn-lt"/>
              </a:rPr>
              <a:t> le </a:t>
            </a:r>
            <a:r>
              <a:rPr lang="en-US" altLang="it-IT" sz="2400" b="1" u="sng" dirty="0">
                <a:latin typeface="+mn-lt"/>
              </a:rPr>
              <a:t>cellule </a:t>
            </a:r>
            <a:r>
              <a:rPr lang="en-US" altLang="it-IT" sz="2400" b="1" u="sng" dirty="0" err="1">
                <a:latin typeface="+mn-lt"/>
              </a:rPr>
              <a:t>somatiche</a:t>
            </a:r>
            <a:r>
              <a:rPr lang="en-US" altLang="it-IT" sz="2400" b="1" dirty="0">
                <a:latin typeface="+mn-lt"/>
              </a:rPr>
              <a:t> e  </a:t>
            </a:r>
            <a:r>
              <a:rPr lang="en-US" altLang="it-IT" sz="2400" b="1" dirty="0" err="1">
                <a:latin typeface="+mn-lt"/>
              </a:rPr>
              <a:t>può</a:t>
            </a:r>
            <a:r>
              <a:rPr lang="en-US" altLang="it-IT" sz="2400" b="1" dirty="0">
                <a:latin typeface="+mn-lt"/>
              </a:rPr>
              <a:t> </a:t>
            </a:r>
            <a:r>
              <a:rPr lang="en-US" altLang="it-IT" sz="2400" b="1" dirty="0" err="1">
                <a:latin typeface="+mn-lt"/>
              </a:rPr>
              <a:t>condurre</a:t>
            </a:r>
            <a:r>
              <a:rPr lang="en-US" altLang="it-IT" sz="2400" b="1" dirty="0">
                <a:latin typeface="+mn-lt"/>
              </a:rPr>
              <a:t> </a:t>
            </a:r>
            <a:r>
              <a:rPr lang="en-US" altLang="it-IT" sz="2400" b="1" dirty="0" err="1">
                <a:latin typeface="+mn-lt"/>
              </a:rPr>
              <a:t>allo</a:t>
            </a:r>
            <a:r>
              <a:rPr lang="en-US" altLang="it-IT" sz="2400" b="1" dirty="0">
                <a:latin typeface="+mn-lt"/>
              </a:rPr>
              <a:t> </a:t>
            </a:r>
            <a:r>
              <a:rPr lang="en-US" altLang="it-IT" sz="2400" b="1" dirty="0" err="1">
                <a:latin typeface="+mn-lt"/>
              </a:rPr>
              <a:t>sviluppo</a:t>
            </a:r>
            <a:r>
              <a:rPr lang="en-US" altLang="it-IT" sz="2400" b="1" dirty="0">
                <a:latin typeface="+mn-lt"/>
              </a:rPr>
              <a:t> di un </a:t>
            </a:r>
            <a:r>
              <a:rPr lang="en-US" altLang="it-IT" sz="2400" b="1" dirty="0" err="1">
                <a:latin typeface="+mn-lt"/>
              </a:rPr>
              <a:t>tumore</a:t>
            </a:r>
            <a:r>
              <a:rPr lang="en-US" altLang="it-IT" sz="2400" b="1" dirty="0">
                <a:latin typeface="+mn-lt"/>
              </a:rPr>
              <a:t> </a:t>
            </a:r>
            <a:r>
              <a:rPr lang="en-US" altLang="it-IT" sz="2400" b="1" dirty="0" err="1">
                <a:latin typeface="+mn-lt"/>
              </a:rPr>
              <a:t>nella</a:t>
            </a:r>
            <a:r>
              <a:rPr lang="en-US" altLang="it-IT" sz="2400" b="1" dirty="0">
                <a:latin typeface="+mn-lt"/>
              </a:rPr>
              <a:t> persona </a:t>
            </a:r>
            <a:r>
              <a:rPr lang="en-US" altLang="it-IT" sz="2400" b="1" dirty="0" err="1">
                <a:latin typeface="+mn-lt"/>
              </a:rPr>
              <a:t>esposta</a:t>
            </a:r>
            <a:r>
              <a:rPr lang="en-US" altLang="it-IT" sz="2400" b="1" dirty="0">
                <a:latin typeface="+mn-lt"/>
              </a:rPr>
              <a:t>;</a:t>
            </a:r>
          </a:p>
          <a:p>
            <a:pPr indent="-228600" fontAlgn="base">
              <a:lnSpc>
                <a:spcPct val="90000"/>
              </a:lnSpc>
              <a:spcBef>
                <a:spcPct val="0"/>
              </a:spcBef>
              <a:spcAft>
                <a:spcPts val="600"/>
              </a:spcAft>
              <a:buClrTx/>
              <a:buSzTx/>
              <a:buFont typeface="Arial" panose="020B0604020202020204" pitchFamily="34" charset="0"/>
              <a:buChar char="•"/>
            </a:pPr>
            <a:endParaRPr lang="en-US" altLang="it-IT" sz="2400" b="1" dirty="0">
              <a:latin typeface="+mn-lt"/>
            </a:endParaRPr>
          </a:p>
          <a:p>
            <a:pPr indent="-228600" fontAlgn="base">
              <a:lnSpc>
                <a:spcPct val="90000"/>
              </a:lnSpc>
              <a:spcBef>
                <a:spcPct val="0"/>
              </a:spcBef>
              <a:spcAft>
                <a:spcPts val="600"/>
              </a:spcAft>
              <a:buClrTx/>
              <a:buSzTx/>
              <a:buFont typeface="Arial" panose="020B0604020202020204" pitchFamily="34" charset="0"/>
              <a:buChar char="•"/>
            </a:pPr>
            <a:r>
              <a:rPr lang="en-US" altLang="it-IT" sz="2400" b="1" dirty="0">
                <a:latin typeface="+mn-lt"/>
              </a:rPr>
              <a:t> La </a:t>
            </a:r>
            <a:r>
              <a:rPr lang="en-US" altLang="it-IT" sz="2400" b="1" dirty="0" err="1">
                <a:latin typeface="+mn-lt"/>
              </a:rPr>
              <a:t>seconda</a:t>
            </a:r>
            <a:r>
              <a:rPr lang="en-US" altLang="it-IT" sz="2400" b="1" dirty="0">
                <a:latin typeface="+mn-lt"/>
              </a:rPr>
              <a:t> </a:t>
            </a:r>
            <a:r>
              <a:rPr lang="en-US" altLang="it-IT" sz="2400" b="1" dirty="0" err="1">
                <a:latin typeface="+mn-lt"/>
              </a:rPr>
              <a:t>si</a:t>
            </a:r>
            <a:r>
              <a:rPr lang="en-US" altLang="it-IT" sz="2400" b="1" dirty="0">
                <a:latin typeface="+mn-lt"/>
              </a:rPr>
              <a:t> </a:t>
            </a:r>
            <a:r>
              <a:rPr lang="en-US" altLang="it-IT" sz="2400" b="1" dirty="0" err="1">
                <a:latin typeface="+mn-lt"/>
              </a:rPr>
              <a:t>verifica</a:t>
            </a:r>
            <a:r>
              <a:rPr lang="en-US" altLang="it-IT" sz="2400" b="1" dirty="0">
                <a:latin typeface="+mn-lt"/>
              </a:rPr>
              <a:t> </a:t>
            </a:r>
            <a:r>
              <a:rPr lang="en-US" altLang="it-IT" sz="2400" b="1" dirty="0" err="1">
                <a:latin typeface="+mn-lt"/>
              </a:rPr>
              <a:t>nelle</a:t>
            </a:r>
            <a:r>
              <a:rPr lang="en-US" altLang="it-IT" sz="2400" b="1" dirty="0">
                <a:latin typeface="+mn-lt"/>
              </a:rPr>
              <a:t> cellule </a:t>
            </a:r>
            <a:r>
              <a:rPr lang="en-US" altLang="it-IT" sz="2400" b="1" dirty="0" err="1">
                <a:latin typeface="+mn-lt"/>
              </a:rPr>
              <a:t>dei</a:t>
            </a:r>
            <a:r>
              <a:rPr lang="en-US" altLang="it-IT" sz="2400" b="1" dirty="0">
                <a:latin typeface="+mn-lt"/>
              </a:rPr>
              <a:t>  </a:t>
            </a:r>
            <a:r>
              <a:rPr lang="en-US" altLang="it-IT" sz="2400" b="1" u="sng" dirty="0" err="1">
                <a:latin typeface="+mn-lt"/>
              </a:rPr>
              <a:t>tessuti</a:t>
            </a:r>
            <a:r>
              <a:rPr lang="en-US" altLang="it-IT" sz="2400" b="1" u="sng" dirty="0">
                <a:latin typeface="+mn-lt"/>
              </a:rPr>
              <a:t> </a:t>
            </a:r>
            <a:r>
              <a:rPr lang="en-US" altLang="it-IT" sz="2400" b="1" u="sng" dirty="0" err="1">
                <a:latin typeface="+mn-lt"/>
              </a:rPr>
              <a:t>germinali</a:t>
            </a:r>
            <a:r>
              <a:rPr lang="en-US" altLang="it-IT" sz="2400" b="1" dirty="0">
                <a:latin typeface="+mn-lt"/>
              </a:rPr>
              <a:t> e </a:t>
            </a:r>
            <a:r>
              <a:rPr lang="en-US" altLang="it-IT" sz="2400" b="1" i="1" dirty="0" err="1">
                <a:latin typeface="+mn-lt"/>
              </a:rPr>
              <a:t>può</a:t>
            </a:r>
            <a:r>
              <a:rPr lang="en-US" altLang="it-IT" sz="2400" b="1" dirty="0">
                <a:latin typeface="+mn-lt"/>
              </a:rPr>
              <a:t> dare </a:t>
            </a:r>
            <a:r>
              <a:rPr lang="en-US" altLang="it-IT" sz="2400" b="1" dirty="0" err="1">
                <a:latin typeface="+mn-lt"/>
              </a:rPr>
              <a:t>luogo</a:t>
            </a:r>
            <a:r>
              <a:rPr lang="en-US" altLang="it-IT" sz="2400" b="1" dirty="0">
                <a:latin typeface="+mn-lt"/>
              </a:rPr>
              <a:t> a  </a:t>
            </a:r>
            <a:r>
              <a:rPr lang="en-US" altLang="it-IT" sz="2400" b="1" dirty="0" err="1">
                <a:latin typeface="+mn-lt"/>
              </a:rPr>
              <a:t>disordini</a:t>
            </a:r>
            <a:r>
              <a:rPr lang="en-US" altLang="it-IT" sz="2400" b="1" dirty="0">
                <a:latin typeface="+mn-lt"/>
              </a:rPr>
              <a:t> </a:t>
            </a:r>
            <a:r>
              <a:rPr lang="en-US" altLang="it-IT" sz="2400" b="1" dirty="0" err="1">
                <a:latin typeface="+mn-lt"/>
              </a:rPr>
              <a:t>ereditari</a:t>
            </a:r>
            <a:r>
              <a:rPr lang="en-US" altLang="it-IT" sz="2400" b="1" dirty="0">
                <a:latin typeface="+mn-lt"/>
              </a:rPr>
              <a:t> </a:t>
            </a:r>
            <a:r>
              <a:rPr lang="en-US" altLang="it-IT" sz="2400" b="1" dirty="0" err="1">
                <a:latin typeface="+mn-lt"/>
              </a:rPr>
              <a:t>nei</a:t>
            </a:r>
            <a:r>
              <a:rPr lang="en-US" altLang="it-IT" sz="2400" b="1" dirty="0">
                <a:latin typeface="+mn-lt"/>
              </a:rPr>
              <a:t> </a:t>
            </a:r>
            <a:r>
              <a:rPr lang="en-US" altLang="it-IT" sz="2400" b="1" dirty="0" err="1">
                <a:latin typeface="+mn-lt"/>
              </a:rPr>
              <a:t>discendenti</a:t>
            </a:r>
            <a:r>
              <a:rPr lang="en-US" altLang="it-IT" sz="2400" b="1" dirty="0">
                <a:latin typeface="+mn-lt"/>
              </a:rPr>
              <a:t> delle </a:t>
            </a:r>
            <a:r>
              <a:rPr lang="en-US" altLang="it-IT" sz="2400" b="1" dirty="0" err="1">
                <a:latin typeface="+mn-lt"/>
              </a:rPr>
              <a:t>persone</a:t>
            </a:r>
            <a:r>
              <a:rPr lang="en-US" altLang="it-IT" sz="2400" b="1" dirty="0">
                <a:latin typeface="+mn-lt"/>
              </a:rPr>
              <a:t> irradiate.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8289643-B162-B64F-66E6-B69E5537F54D}"/>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a:solidFill>
                  <a:srgbClr val="FFFFFF"/>
                </a:solidFill>
                <a:latin typeface="+mj-lt"/>
                <a:ea typeface="+mj-ea"/>
                <a:cs typeface="+mj-cs"/>
              </a:rPr>
              <a:t>Neoplasie radioindotte</a:t>
            </a:r>
          </a:p>
        </p:txBody>
      </p:sp>
      <p:sp>
        <p:nvSpPr>
          <p:cNvPr id="3" name="Segnaposto contenuto 2">
            <a:extLst>
              <a:ext uri="{FF2B5EF4-FFF2-40B4-BE49-F238E27FC236}">
                <a16:creationId xmlns:a16="http://schemas.microsoft.com/office/drawing/2014/main" id="{B71C46CD-1AE8-C986-6F95-5762F8F544CA}"/>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sz="2400"/>
              <a:t>Per quanto riguarda le neoplasie, gli studi epidemiologici e sperimentali forniscono, anche se con incertezze, evidenze di rischio connesso con l’esposizione alle radiazioni a livelli di dose di circa 100 mSv o inferiori</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383" name="Rectangle 101382">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85" name="Rectangle 101384">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12"/>
            <a:ext cx="14630401" cy="8229599"/>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87" name="Rectangle 101386">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46625" y="-2064"/>
            <a:ext cx="14100048" cy="8208822"/>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89" name="Rectangle 101388">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27264" y="-1549"/>
            <a:ext cx="4329815" cy="8230636"/>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91" name="Oval 10139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7271674" y="935124"/>
            <a:ext cx="5961040" cy="5986068"/>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378" name="Text Box 2">
            <a:extLst>
              <a:ext uri="{FF2B5EF4-FFF2-40B4-BE49-F238E27FC236}">
                <a16:creationId xmlns:a16="http://schemas.microsoft.com/office/drawing/2014/main" id="{E89D3290-E6AA-6952-43A8-43E0A95BD8DC}"/>
              </a:ext>
            </a:extLst>
          </p:cNvPr>
          <p:cNvSpPr txBox="1">
            <a:spLocks noChangeArrowheads="1"/>
          </p:cNvSpPr>
          <p:nvPr/>
        </p:nvSpPr>
        <p:spPr bwMode="auto">
          <a:xfrm>
            <a:off x="1664238" y="982780"/>
            <a:ext cx="7915494" cy="392222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5800" b="1" kern="1200">
                <a:solidFill>
                  <a:srgbClr val="FFFFFF"/>
                </a:solidFill>
                <a:latin typeface="+mj-lt"/>
                <a:ea typeface="+mj-ea"/>
                <a:cs typeface="+mj-cs"/>
              </a:rPr>
              <a:t>Effetti genetici delle radiazioni ionizzanti</a:t>
            </a:r>
          </a:p>
        </p:txBody>
      </p:sp>
      <p:sp>
        <p:nvSpPr>
          <p:cNvPr id="101393" name="Rectangle 10139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76" y="5376045"/>
            <a:ext cx="14615246" cy="2853555"/>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95" name="Rectangle 101394">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360502" y="1959192"/>
            <a:ext cx="8229086" cy="4310710"/>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880" name="Rectangle 20787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7882" name="Rectangle 20788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84" name="Rectangle 20788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86" name="Rectangle 20788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88" name="Rectangle 20788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890" name="Freeform: Shape 20788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7892" name="Rectangle 20789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74" name="Rectangle 2">
            <a:extLst>
              <a:ext uri="{FF2B5EF4-FFF2-40B4-BE49-F238E27FC236}">
                <a16:creationId xmlns:a16="http://schemas.microsoft.com/office/drawing/2014/main" id="{8DD9E756-6E73-31F8-755C-744190580FD8}"/>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b="0" kern="1200">
                <a:solidFill>
                  <a:srgbClr val="FFFFFF"/>
                </a:solidFill>
                <a:latin typeface="+mj-lt"/>
                <a:ea typeface="+mj-ea"/>
                <a:cs typeface="+mj-cs"/>
              </a:rPr>
              <a:t>Effetti genetici</a:t>
            </a:r>
          </a:p>
        </p:txBody>
      </p:sp>
      <p:sp>
        <p:nvSpPr>
          <p:cNvPr id="207875" name="Rectangle 3">
            <a:extLst>
              <a:ext uri="{FF2B5EF4-FFF2-40B4-BE49-F238E27FC236}">
                <a16:creationId xmlns:a16="http://schemas.microsoft.com/office/drawing/2014/main" id="{296CCD99-C9D1-6526-64DF-2C22823A8310}"/>
              </a:ext>
            </a:extLst>
          </p:cNvPr>
          <p:cNvSpPr>
            <a:spLocks noGrp="1" noChangeArrowheads="1"/>
          </p:cNvSpPr>
          <p:nvPr>
            <p:ph type="body"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altLang="it-IT" sz="2400" b="1" u="sng" dirty="0"/>
              <a:t>NON E’ STATO POSSIBILE FINO AD ORA EVIDENZIARE UN ECCESSO DI MALATTIE EREDITARIE</a:t>
            </a:r>
            <a:r>
              <a:rPr lang="en-US" altLang="it-IT" sz="2400" b="1" dirty="0"/>
              <a:t> NELLA PROGENIE DI SOGGETTI UMANI ESPOSTI A RADIAZIONI IONIZZANTI RISPETTO AI SOGGETTI NON ESPOSTI.</a:t>
            </a:r>
          </a:p>
          <a:p>
            <a:pPr indent="-228600">
              <a:lnSpc>
                <a:spcPct val="90000"/>
              </a:lnSpc>
              <a:defRPr/>
            </a:pPr>
            <a:r>
              <a:rPr lang="en-US" altLang="it-IT" sz="2400" b="1" dirty="0"/>
              <a:t>NELLA DISCENDENZA DEGLI ESPOSTI ALLE BOMBE DI HIROSHIMA E NAGASAKY (30000 SOGGETTI) NON E’ MAI STATO RILEVATO ALCUN INCREMENTO DI MALATTIE GENETICHE</a:t>
            </a:r>
          </a:p>
          <a:p>
            <a:pPr indent="-228600">
              <a:lnSpc>
                <a:spcPct val="90000"/>
              </a:lnSpc>
              <a:defRPr/>
            </a:pPr>
            <a:r>
              <a:rPr lang="en-US" altLang="it-IT" sz="2400" b="1" dirty="0"/>
              <a:t>TALI EVIDENZE SONO EMERSE SOLO SU SPECIE ANIMALI E VEGETALI E, </a:t>
            </a:r>
            <a:r>
              <a:rPr lang="en-US" altLang="it-IT" sz="2400" b="1" u="sng" dirty="0"/>
              <a:t>PRECAUZIONALMENTE</a:t>
            </a:r>
            <a:r>
              <a:rPr lang="en-US" altLang="it-IT" sz="2400" b="1" dirty="0"/>
              <a:t>, SI APPLICANO ALLA PROGENIE UMANA</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32" name="Rectangle 103431">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34" name="Rectangle 103433">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7231"/>
            <a:ext cx="14630398" cy="5248954"/>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36" name="Rectangle 103435">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463" y="-4718209"/>
            <a:ext cx="5249468" cy="146304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38" name="Rectangle 103437">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4035" y="-4444642"/>
            <a:ext cx="5248954" cy="14083775"/>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40" name="Rectangle 103439">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27228"/>
            <a:ext cx="10250982" cy="5248951"/>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42" name="Freeform: Shape 103441">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7134517" y="-1238463"/>
            <a:ext cx="5988176" cy="5326956"/>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3426" name="Text Box 2">
            <a:extLst>
              <a:ext uri="{FF2B5EF4-FFF2-40B4-BE49-F238E27FC236}">
                <a16:creationId xmlns:a16="http://schemas.microsoft.com/office/drawing/2014/main" id="{F37CC54C-64C1-2561-EE80-5405C1822FF2}"/>
              </a:ext>
            </a:extLst>
          </p:cNvPr>
          <p:cNvSpPr txBox="1">
            <a:spLocks noChangeArrowheads="1"/>
          </p:cNvSpPr>
          <p:nvPr/>
        </p:nvSpPr>
        <p:spPr bwMode="auto">
          <a:xfrm>
            <a:off x="1577788" y="882127"/>
            <a:ext cx="12064516" cy="351416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fontAlgn="base">
              <a:lnSpc>
                <a:spcPct val="90000"/>
              </a:lnSpc>
              <a:spcBef>
                <a:spcPct val="0"/>
              </a:spcBef>
              <a:spcAft>
                <a:spcPts val="600"/>
              </a:spcAft>
              <a:buClrTx/>
              <a:buSzTx/>
              <a:buNone/>
            </a:pPr>
            <a:r>
              <a:rPr lang="en-US" altLang="it-IT" sz="5800" b="1" kern="1200">
                <a:solidFill>
                  <a:srgbClr val="FFFFFF"/>
                </a:solidFill>
                <a:latin typeface="+mj-lt"/>
                <a:ea typeface="+mj-ea"/>
                <a:cs typeface="+mj-cs"/>
              </a:rPr>
              <a:t>Effetti deterministici</a:t>
            </a:r>
          </a:p>
          <a:p>
            <a:pPr fontAlgn="base">
              <a:lnSpc>
                <a:spcPct val="90000"/>
              </a:lnSpc>
              <a:spcBef>
                <a:spcPct val="0"/>
              </a:spcBef>
              <a:spcAft>
                <a:spcPts val="600"/>
              </a:spcAft>
              <a:buClrTx/>
              <a:buSzTx/>
              <a:buNone/>
            </a:pPr>
            <a:r>
              <a:rPr lang="en-US" altLang="it-IT" sz="5800" b="1" kern="1200">
                <a:solidFill>
                  <a:srgbClr val="FFFFFF"/>
                </a:solidFill>
                <a:latin typeface="+mj-lt"/>
                <a:ea typeface="+mj-ea"/>
                <a:cs typeface="+mj-cs"/>
              </a:rPr>
              <a:t>“speciali”</a:t>
            </a:r>
          </a:p>
        </p:txBody>
      </p:sp>
      <p:sp>
        <p:nvSpPr>
          <p:cNvPr id="103427" name="Text Box 3">
            <a:extLst>
              <a:ext uri="{FF2B5EF4-FFF2-40B4-BE49-F238E27FC236}">
                <a16:creationId xmlns:a16="http://schemas.microsoft.com/office/drawing/2014/main" id="{058A2CC6-6047-BDF0-64AA-85986F275325}"/>
              </a:ext>
            </a:extLst>
          </p:cNvPr>
          <p:cNvSpPr txBox="1">
            <a:spLocks noChangeArrowheads="1"/>
          </p:cNvSpPr>
          <p:nvPr/>
        </p:nvSpPr>
        <p:spPr bwMode="auto">
          <a:xfrm>
            <a:off x="1620818" y="5844988"/>
            <a:ext cx="12007141" cy="174991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fontAlgn="base">
              <a:lnSpc>
                <a:spcPct val="90000"/>
              </a:lnSpc>
              <a:spcBef>
                <a:spcPts val="1000"/>
              </a:spcBef>
              <a:spcAft>
                <a:spcPct val="0"/>
              </a:spcAft>
              <a:buClrTx/>
              <a:buSzTx/>
              <a:buNone/>
            </a:pPr>
            <a:r>
              <a:rPr lang="en-US" altLang="it-IT" sz="2400" b="1" kern="1200">
                <a:solidFill>
                  <a:schemeClr val="tx1"/>
                </a:solidFill>
                <a:latin typeface="+mn-lt"/>
                <a:ea typeface="+mn-ea"/>
                <a:cs typeface="+mn-cs"/>
              </a:rPr>
              <a:t>EFFETTI TERATOGENI DELLE RADIAZIONI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9624" name="Rectangle 23962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626" name="Rectangle 23962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4630397" cy="190889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628" name="Rectangle 23962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738366" cy="190889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630" name="Rectangle 23962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38358" y="-1"/>
            <a:ext cx="4892038" cy="190889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632" name="Rectangle 23963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220" y="-1"/>
            <a:ext cx="14079175" cy="191691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618" name="Rectangle 2">
            <a:extLst>
              <a:ext uri="{FF2B5EF4-FFF2-40B4-BE49-F238E27FC236}">
                <a16:creationId xmlns:a16="http://schemas.microsoft.com/office/drawing/2014/main" id="{1115BDA5-DDDD-38F4-E38F-4779805B763A}"/>
              </a:ext>
            </a:extLst>
          </p:cNvPr>
          <p:cNvSpPr>
            <a:spLocks noGrp="1" noChangeArrowheads="1"/>
          </p:cNvSpPr>
          <p:nvPr>
            <p:ph type="title" idx="4294967295"/>
          </p:nvPr>
        </p:nvSpPr>
        <p:spPr>
          <a:xfrm>
            <a:off x="1645918" y="353445"/>
            <a:ext cx="11875142" cy="1240403"/>
          </a:xfrm>
          <a:prstGeom prst="rect">
            <a:avLst/>
          </a:prstGeom>
        </p:spPr>
        <p:txBody>
          <a:bodyPr vert="horz" lIns="91440" tIns="45720" rIns="91440" bIns="45720" rtlCol="0" anchor="ctr">
            <a:normAutofit/>
          </a:bodyPr>
          <a:lstStyle/>
          <a:p>
            <a:pPr algn="l">
              <a:lnSpc>
                <a:spcPct val="90000"/>
              </a:lnSpc>
              <a:defRPr/>
            </a:pPr>
            <a:r>
              <a:rPr lang="en-US" altLang="it-IT" sz="4100" kern="1200">
                <a:solidFill>
                  <a:srgbClr val="FFFFFF"/>
                </a:solidFill>
                <a:latin typeface="+mj-lt"/>
                <a:ea typeface="+mj-ea"/>
                <a:cs typeface="+mj-cs"/>
              </a:rPr>
              <a:t>Interazione delle radiazioni elettromagnetiche con la materia</a:t>
            </a:r>
          </a:p>
        </p:txBody>
      </p:sp>
      <p:sp>
        <p:nvSpPr>
          <p:cNvPr id="239619" name="Rectangle 3">
            <a:extLst>
              <a:ext uri="{FF2B5EF4-FFF2-40B4-BE49-F238E27FC236}">
                <a16:creationId xmlns:a16="http://schemas.microsoft.com/office/drawing/2014/main" id="{7BECFB31-6AC3-01E9-79B3-95E62726AE76}"/>
              </a:ext>
            </a:extLst>
          </p:cNvPr>
          <p:cNvSpPr>
            <a:spLocks noGrp="1" noChangeArrowheads="1"/>
          </p:cNvSpPr>
          <p:nvPr>
            <p:ph type="body" idx="4294967295"/>
          </p:nvPr>
        </p:nvSpPr>
        <p:spPr>
          <a:xfrm>
            <a:off x="1645918" y="2781836"/>
            <a:ext cx="11668838" cy="4420030"/>
          </a:xfrm>
          <a:prstGeom prst="rect">
            <a:avLst/>
          </a:prstGeom>
        </p:spPr>
        <p:txBody>
          <a:bodyPr vert="horz" lIns="91440" tIns="45720" rIns="91440" bIns="45720" rtlCol="0" anchor="ctr">
            <a:normAutofit/>
          </a:bodyPr>
          <a:lstStyle/>
          <a:p>
            <a:pPr indent="-228600">
              <a:lnSpc>
                <a:spcPct val="90000"/>
              </a:lnSpc>
              <a:defRPr/>
            </a:pPr>
            <a:r>
              <a:rPr lang="en-US" altLang="it-IT" sz="2400" dirty="0"/>
              <a:t>Le </a:t>
            </a:r>
            <a:r>
              <a:rPr lang="en-US" altLang="it-IT" sz="2400" dirty="0" err="1"/>
              <a:t>radiazioni</a:t>
            </a:r>
            <a:r>
              <a:rPr lang="en-US" altLang="it-IT" sz="2400" dirty="0"/>
              <a:t> di natura </a:t>
            </a:r>
            <a:r>
              <a:rPr lang="en-US" altLang="it-IT" sz="2400" dirty="0" err="1"/>
              <a:t>elettromagnetica</a:t>
            </a:r>
            <a:r>
              <a:rPr lang="en-US" altLang="it-IT" sz="2400" dirty="0"/>
              <a:t> (</a:t>
            </a:r>
            <a:r>
              <a:rPr lang="en-US" altLang="it-IT" sz="2400" dirty="0" err="1"/>
              <a:t>raggi</a:t>
            </a:r>
            <a:r>
              <a:rPr lang="en-US" altLang="it-IT" sz="2400" dirty="0"/>
              <a:t> x, </a:t>
            </a:r>
            <a:r>
              <a:rPr lang="en-US" altLang="it-IT" sz="2400" dirty="0" err="1"/>
              <a:t>raggi</a:t>
            </a:r>
            <a:r>
              <a:rPr lang="en-US" altLang="it-IT" sz="2400" dirty="0"/>
              <a:t> gamma) </a:t>
            </a:r>
            <a:r>
              <a:rPr lang="en-US" altLang="it-IT" sz="2400" dirty="0" err="1"/>
              <a:t>hanno</a:t>
            </a:r>
            <a:r>
              <a:rPr lang="en-US" altLang="it-IT" sz="2400" dirty="0"/>
              <a:t> basso LET e </a:t>
            </a:r>
            <a:r>
              <a:rPr lang="en-US" altLang="it-IT" sz="2400" dirty="0" err="1"/>
              <a:t>bassa</a:t>
            </a:r>
            <a:r>
              <a:rPr lang="en-US" altLang="it-IT" sz="2400" dirty="0"/>
              <a:t> </a:t>
            </a:r>
            <a:r>
              <a:rPr lang="en-US" altLang="it-IT" sz="2400" dirty="0" err="1"/>
              <a:t>intensità</a:t>
            </a:r>
            <a:r>
              <a:rPr lang="en-US" altLang="it-IT" sz="2400" dirty="0"/>
              <a:t> di </a:t>
            </a:r>
            <a:r>
              <a:rPr lang="en-US" altLang="it-IT" sz="2400" dirty="0" err="1"/>
              <a:t>ionizzazione</a:t>
            </a:r>
            <a:r>
              <a:rPr lang="en-US" altLang="it-IT" sz="2400" dirty="0"/>
              <a:t> per cui </a:t>
            </a:r>
            <a:r>
              <a:rPr lang="en-US" altLang="it-IT" sz="2400" dirty="0" err="1"/>
              <a:t>penetrano</a:t>
            </a:r>
            <a:r>
              <a:rPr lang="en-US" altLang="it-IT" sz="2400" dirty="0"/>
              <a:t> </a:t>
            </a:r>
            <a:r>
              <a:rPr lang="en-US" altLang="it-IT" sz="2400" dirty="0" err="1"/>
              <a:t>profondamente</a:t>
            </a:r>
            <a:r>
              <a:rPr lang="en-US" altLang="it-IT" sz="2400" dirty="0"/>
              <a:t> </a:t>
            </a:r>
            <a:r>
              <a:rPr lang="en-US" altLang="it-IT" sz="2400" dirty="0" err="1"/>
              <a:t>nella</a:t>
            </a:r>
            <a:r>
              <a:rPr lang="en-US" altLang="it-IT" sz="2400" dirty="0"/>
              <a:t> </a:t>
            </a:r>
            <a:r>
              <a:rPr lang="en-US" altLang="it-IT" sz="2400" dirty="0" err="1"/>
              <a:t>materia</a:t>
            </a:r>
            <a:r>
              <a:rPr lang="en-US" altLang="it-IT" sz="2400" dirty="0"/>
              <a:t> </a:t>
            </a:r>
            <a:r>
              <a:rPr lang="en-US" altLang="it-IT" sz="2400" dirty="0" err="1"/>
              <a:t>vivente</a:t>
            </a:r>
            <a:r>
              <a:rPr lang="en-US" altLang="it-IT" sz="2400" dirty="0"/>
              <a:t>.</a:t>
            </a:r>
          </a:p>
          <a:p>
            <a:pPr indent="-228600">
              <a:lnSpc>
                <a:spcPct val="90000"/>
              </a:lnSpc>
              <a:defRPr/>
            </a:pPr>
            <a:r>
              <a:rPr lang="en-US" altLang="it-IT" sz="2400" dirty="0"/>
              <a:t>La loro </a:t>
            </a:r>
            <a:r>
              <a:rPr lang="en-US" altLang="it-IT" sz="2400" dirty="0" err="1"/>
              <a:t>pericolosità</a:t>
            </a:r>
            <a:r>
              <a:rPr lang="en-US" altLang="it-IT" sz="2400" dirty="0"/>
              <a:t> è </a:t>
            </a:r>
            <a:r>
              <a:rPr lang="en-US" altLang="it-IT" sz="2400" dirty="0" err="1"/>
              <a:t>sia</a:t>
            </a:r>
            <a:r>
              <a:rPr lang="en-US" altLang="it-IT" sz="2400" dirty="0"/>
              <a:t> per </a:t>
            </a:r>
            <a:r>
              <a:rPr lang="en-US" altLang="it-IT" sz="2400" dirty="0" err="1"/>
              <a:t>irradiazione</a:t>
            </a:r>
            <a:r>
              <a:rPr lang="en-US" altLang="it-IT" sz="2400" dirty="0"/>
              <a:t> </a:t>
            </a:r>
            <a:r>
              <a:rPr lang="en-US" altLang="it-IT" sz="2400" dirty="0" err="1"/>
              <a:t>esterna</a:t>
            </a:r>
            <a:r>
              <a:rPr lang="en-US" altLang="it-IT" sz="2400" dirty="0"/>
              <a:t>, </a:t>
            </a:r>
            <a:r>
              <a:rPr lang="en-US" altLang="it-IT" sz="2400" dirty="0" err="1"/>
              <a:t>sia</a:t>
            </a:r>
            <a:r>
              <a:rPr lang="en-US" altLang="it-IT" sz="2400" dirty="0"/>
              <a:t> per </a:t>
            </a:r>
            <a:r>
              <a:rPr lang="en-US" altLang="it-IT" sz="2400" dirty="0" err="1"/>
              <a:t>contaminazione</a:t>
            </a:r>
            <a:r>
              <a:rPr lang="en-US" altLang="it-IT" sz="2400" dirty="0"/>
              <a:t> interna.</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904" name="Rectangle 20890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8906" name="Rectangle 20890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908" name="Rectangle 20890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910" name="Rectangle 20890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912" name="Rectangle 20891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914" name="Freeform: Shape 20891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8916" name="Rectangle 20891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898" name="Rectangle 2">
            <a:extLst>
              <a:ext uri="{FF2B5EF4-FFF2-40B4-BE49-F238E27FC236}">
                <a16:creationId xmlns:a16="http://schemas.microsoft.com/office/drawing/2014/main" id="{7630BC8A-DCFB-160C-0AD9-3A7ABFB93FF8}"/>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b="0" kern="1200">
                <a:solidFill>
                  <a:srgbClr val="FFFFFF"/>
                </a:solidFill>
                <a:latin typeface="+mj-lt"/>
                <a:ea typeface="+mj-ea"/>
                <a:cs typeface="+mj-cs"/>
              </a:rPr>
              <a:t>Effetti sul prodotto del concepimento</a:t>
            </a:r>
          </a:p>
        </p:txBody>
      </p:sp>
      <p:sp>
        <p:nvSpPr>
          <p:cNvPr id="208899" name="Rectangle 3">
            <a:extLst>
              <a:ext uri="{FF2B5EF4-FFF2-40B4-BE49-F238E27FC236}">
                <a16:creationId xmlns:a16="http://schemas.microsoft.com/office/drawing/2014/main" id="{BAD084E1-2E4D-6732-8EBC-78ED6121ACA1}"/>
              </a:ext>
            </a:extLst>
          </p:cNvPr>
          <p:cNvSpPr>
            <a:spLocks noGrp="1" noChangeArrowheads="1"/>
          </p:cNvSpPr>
          <p:nvPr>
            <p:ph type="body"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altLang="it-IT" sz="2400" b="1"/>
              <a:t>I tessuti embrionari e fetali sono sensibili all’azione delle radiazioni e l’effetto provocato dalla esposizione dipende dallo stadio di sviluppo</a:t>
            </a:r>
          </a:p>
          <a:p>
            <a:pPr indent="-228600">
              <a:lnSpc>
                <a:spcPct val="90000"/>
              </a:lnSpc>
              <a:defRPr/>
            </a:pPr>
            <a:endParaRPr lang="en-US" altLang="it-IT" sz="2400" b="1"/>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a:extLst>
              <a:ext uri="{FF2B5EF4-FFF2-40B4-BE49-F238E27FC236}">
                <a16:creationId xmlns:a16="http://schemas.microsoft.com/office/drawing/2014/main" id="{C9371198-F6DD-B719-8561-E67356920AFF}"/>
              </a:ext>
            </a:extLst>
          </p:cNvPr>
          <p:cNvSpPr txBox="1">
            <a:spLocks noChangeArrowheads="1"/>
          </p:cNvSpPr>
          <p:nvPr/>
        </p:nvSpPr>
        <p:spPr bwMode="auto">
          <a:xfrm>
            <a:off x="3080386" y="312420"/>
            <a:ext cx="892492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defTabSz="1097280" fontAlgn="base">
              <a:spcBef>
                <a:spcPct val="0"/>
              </a:spcBef>
              <a:spcAft>
                <a:spcPct val="0"/>
              </a:spcAft>
              <a:buClrTx/>
              <a:buSzTx/>
              <a:buNone/>
            </a:pPr>
            <a:r>
              <a:rPr lang="it-IT" altLang="it-IT" sz="4800" b="1">
                <a:solidFill>
                  <a:srgbClr val="FF3300"/>
                </a:solidFill>
              </a:rPr>
              <a:t>Effetti sul prodotto del concepimento</a:t>
            </a:r>
          </a:p>
        </p:txBody>
      </p:sp>
      <p:sp>
        <p:nvSpPr>
          <p:cNvPr id="105475" name="Text Box 3">
            <a:extLst>
              <a:ext uri="{FF2B5EF4-FFF2-40B4-BE49-F238E27FC236}">
                <a16:creationId xmlns:a16="http://schemas.microsoft.com/office/drawing/2014/main" id="{51C89DAB-46D1-A2B2-2F80-2168FD6763C9}"/>
              </a:ext>
            </a:extLst>
          </p:cNvPr>
          <p:cNvSpPr txBox="1">
            <a:spLocks noChangeArrowheads="1"/>
          </p:cNvSpPr>
          <p:nvPr/>
        </p:nvSpPr>
        <p:spPr bwMode="auto">
          <a:xfrm>
            <a:off x="2821306" y="2487931"/>
            <a:ext cx="10011074"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r>
              <a:rPr lang="it-IT" altLang="it-IT" sz="2880" b="1">
                <a:solidFill>
                  <a:srgbClr val="FF3300"/>
                </a:solidFill>
              </a:rPr>
              <a:t>TIPICI EFFETTI DELLE RADIAZIONI SULL’EMBRIONE</a:t>
            </a:r>
          </a:p>
        </p:txBody>
      </p:sp>
      <p:sp>
        <p:nvSpPr>
          <p:cNvPr id="105476" name="Text Box 4">
            <a:extLst>
              <a:ext uri="{FF2B5EF4-FFF2-40B4-BE49-F238E27FC236}">
                <a16:creationId xmlns:a16="http://schemas.microsoft.com/office/drawing/2014/main" id="{113DD9C7-B68B-433C-C616-ED1DF2936BB5}"/>
              </a:ext>
            </a:extLst>
          </p:cNvPr>
          <p:cNvSpPr txBox="1">
            <a:spLocks noChangeArrowheads="1"/>
          </p:cNvSpPr>
          <p:nvPr/>
        </p:nvSpPr>
        <p:spPr bwMode="auto">
          <a:xfrm>
            <a:off x="3143251" y="3870961"/>
            <a:ext cx="7064755" cy="319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r>
              <a:rPr lang="it-IT" altLang="it-IT" sz="2880" b="1">
                <a:solidFill>
                  <a:srgbClr val="FFFFFF"/>
                </a:solidFill>
              </a:rPr>
              <a:t>Morte embrionale, fetale o neonatale</a:t>
            </a:r>
          </a:p>
          <a:p>
            <a:pPr defTabSz="1097280" fontAlgn="base">
              <a:spcBef>
                <a:spcPct val="0"/>
              </a:spcBef>
              <a:spcAft>
                <a:spcPct val="0"/>
              </a:spcAft>
              <a:buClrTx/>
              <a:buSzTx/>
              <a:buNone/>
            </a:pPr>
            <a:endParaRPr lang="it-IT" altLang="it-IT" sz="2880" b="1">
              <a:solidFill>
                <a:srgbClr val="FFFFFF"/>
              </a:solidFill>
            </a:endParaRPr>
          </a:p>
          <a:p>
            <a:pPr defTabSz="1097280" fontAlgn="base">
              <a:spcBef>
                <a:spcPct val="0"/>
              </a:spcBef>
              <a:spcAft>
                <a:spcPct val="0"/>
              </a:spcAft>
              <a:buClrTx/>
              <a:buSzTx/>
              <a:buNone/>
            </a:pPr>
            <a:endParaRPr lang="it-IT" altLang="it-IT" sz="2880" b="1">
              <a:solidFill>
                <a:srgbClr val="FFFFFF"/>
              </a:solidFill>
            </a:endParaRPr>
          </a:p>
          <a:p>
            <a:pPr defTabSz="1097280" fontAlgn="base">
              <a:spcBef>
                <a:spcPct val="0"/>
              </a:spcBef>
              <a:spcAft>
                <a:spcPct val="0"/>
              </a:spcAft>
              <a:buClrTx/>
              <a:buSzTx/>
              <a:buNone/>
            </a:pPr>
            <a:r>
              <a:rPr lang="it-IT" altLang="it-IT" sz="2880" b="1">
                <a:solidFill>
                  <a:srgbClr val="FFFFFF"/>
                </a:solidFill>
              </a:rPr>
              <a:t>Ritardo della crescita intrauterina</a:t>
            </a:r>
          </a:p>
          <a:p>
            <a:pPr defTabSz="1097280" fontAlgn="base">
              <a:spcBef>
                <a:spcPct val="0"/>
              </a:spcBef>
              <a:spcAft>
                <a:spcPct val="0"/>
              </a:spcAft>
              <a:buClrTx/>
              <a:buSzTx/>
              <a:buNone/>
            </a:pPr>
            <a:endParaRPr lang="it-IT" altLang="it-IT" sz="2880" b="1">
              <a:solidFill>
                <a:srgbClr val="FFFFFF"/>
              </a:solidFill>
            </a:endParaRPr>
          </a:p>
          <a:p>
            <a:pPr defTabSz="1097280" fontAlgn="base">
              <a:spcBef>
                <a:spcPct val="0"/>
              </a:spcBef>
              <a:spcAft>
                <a:spcPct val="0"/>
              </a:spcAft>
              <a:buClrTx/>
              <a:buSzTx/>
              <a:buNone/>
            </a:pPr>
            <a:endParaRPr lang="it-IT" altLang="it-IT" sz="2880" b="1">
              <a:solidFill>
                <a:srgbClr val="FFFFFF"/>
              </a:solidFill>
            </a:endParaRPr>
          </a:p>
          <a:p>
            <a:pPr defTabSz="1097280" fontAlgn="base">
              <a:spcBef>
                <a:spcPct val="0"/>
              </a:spcBef>
              <a:spcAft>
                <a:spcPct val="0"/>
              </a:spcAft>
              <a:buClrTx/>
              <a:buSzTx/>
              <a:buNone/>
            </a:pPr>
            <a:r>
              <a:rPr lang="it-IT" altLang="it-IT" sz="2880" b="1">
                <a:solidFill>
                  <a:srgbClr val="FFFFFF"/>
                </a:solidFill>
              </a:rPr>
              <a:t>Malformazioni congenite</a:t>
            </a:r>
          </a:p>
        </p:txBody>
      </p:sp>
      <p:sp>
        <p:nvSpPr>
          <p:cNvPr id="105477" name="AutoShape 5">
            <a:extLst>
              <a:ext uri="{FF2B5EF4-FFF2-40B4-BE49-F238E27FC236}">
                <a16:creationId xmlns:a16="http://schemas.microsoft.com/office/drawing/2014/main" id="{00B55DF3-7CB8-4DC1-3FA9-2E44168CCA3A}"/>
              </a:ext>
            </a:extLst>
          </p:cNvPr>
          <p:cNvSpPr>
            <a:spLocks noChangeArrowheads="1"/>
          </p:cNvSpPr>
          <p:nvPr/>
        </p:nvSpPr>
        <p:spPr bwMode="auto">
          <a:xfrm>
            <a:off x="2303146" y="4029076"/>
            <a:ext cx="518160" cy="259080"/>
          </a:xfrm>
          <a:prstGeom prst="chevron">
            <a:avLst>
              <a:gd name="adj" fmla="val 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defTabSz="1097280" fontAlgn="base">
              <a:spcBef>
                <a:spcPct val="0"/>
              </a:spcBef>
              <a:spcAft>
                <a:spcPct val="0"/>
              </a:spcAft>
              <a:buClrTx/>
              <a:buSzTx/>
              <a:buNone/>
            </a:pPr>
            <a:endParaRPr lang="it-IT" altLang="it-IT" sz="2160">
              <a:solidFill>
                <a:srgbClr val="FF3300"/>
              </a:solidFill>
            </a:endParaRPr>
          </a:p>
        </p:txBody>
      </p:sp>
      <p:sp>
        <p:nvSpPr>
          <p:cNvPr id="105478" name="AutoShape 6">
            <a:extLst>
              <a:ext uri="{FF2B5EF4-FFF2-40B4-BE49-F238E27FC236}">
                <a16:creationId xmlns:a16="http://schemas.microsoft.com/office/drawing/2014/main" id="{825FC931-D686-99F1-E08E-B94F762D7AD8}"/>
              </a:ext>
            </a:extLst>
          </p:cNvPr>
          <p:cNvSpPr>
            <a:spLocks noChangeArrowheads="1"/>
          </p:cNvSpPr>
          <p:nvPr/>
        </p:nvSpPr>
        <p:spPr bwMode="auto">
          <a:xfrm>
            <a:off x="2303146" y="5324476"/>
            <a:ext cx="518160" cy="259080"/>
          </a:xfrm>
          <a:prstGeom prst="chevron">
            <a:avLst>
              <a:gd name="adj" fmla="val 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defTabSz="1097280" fontAlgn="base">
              <a:spcBef>
                <a:spcPct val="0"/>
              </a:spcBef>
              <a:spcAft>
                <a:spcPct val="0"/>
              </a:spcAft>
              <a:buClrTx/>
              <a:buSzTx/>
              <a:buNone/>
            </a:pPr>
            <a:endParaRPr lang="it-IT" altLang="it-IT" sz="2160">
              <a:solidFill>
                <a:srgbClr val="FF3300"/>
              </a:solidFill>
            </a:endParaRPr>
          </a:p>
        </p:txBody>
      </p:sp>
      <p:sp>
        <p:nvSpPr>
          <p:cNvPr id="105479" name="AutoShape 7">
            <a:extLst>
              <a:ext uri="{FF2B5EF4-FFF2-40B4-BE49-F238E27FC236}">
                <a16:creationId xmlns:a16="http://schemas.microsoft.com/office/drawing/2014/main" id="{7A51F637-C7CE-46E6-6A8F-A9FE02D758FD}"/>
              </a:ext>
            </a:extLst>
          </p:cNvPr>
          <p:cNvSpPr>
            <a:spLocks noChangeArrowheads="1"/>
          </p:cNvSpPr>
          <p:nvPr/>
        </p:nvSpPr>
        <p:spPr bwMode="auto">
          <a:xfrm>
            <a:off x="2303146" y="6621780"/>
            <a:ext cx="518160" cy="259080"/>
          </a:xfrm>
          <a:prstGeom prst="chevron">
            <a:avLst>
              <a:gd name="adj" fmla="val 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defTabSz="1097280" fontAlgn="base">
              <a:spcBef>
                <a:spcPct val="0"/>
              </a:spcBef>
              <a:spcAft>
                <a:spcPct val="0"/>
              </a:spcAft>
              <a:buClrTx/>
              <a:buSzTx/>
              <a:buNone/>
            </a:pPr>
            <a:endParaRPr lang="it-IT" altLang="it-IT" sz="2160">
              <a:solidFill>
                <a:srgbClr val="FF33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a:extLst>
              <a:ext uri="{FF2B5EF4-FFF2-40B4-BE49-F238E27FC236}">
                <a16:creationId xmlns:a16="http://schemas.microsoft.com/office/drawing/2014/main" id="{848E69BA-6DB3-6A3C-F68F-ABF97C0B1C9A}"/>
              </a:ext>
            </a:extLst>
          </p:cNvPr>
          <p:cNvSpPr txBox="1">
            <a:spLocks noChangeArrowheads="1"/>
          </p:cNvSpPr>
          <p:nvPr/>
        </p:nvSpPr>
        <p:spPr bwMode="auto">
          <a:xfrm>
            <a:off x="3080386" y="53340"/>
            <a:ext cx="892492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defTabSz="1097280" fontAlgn="base">
              <a:spcBef>
                <a:spcPct val="0"/>
              </a:spcBef>
              <a:spcAft>
                <a:spcPct val="0"/>
              </a:spcAft>
              <a:buClrTx/>
              <a:buSzTx/>
              <a:buNone/>
            </a:pPr>
            <a:r>
              <a:rPr lang="it-IT" altLang="it-IT" sz="4800" b="1">
                <a:solidFill>
                  <a:srgbClr val="FF3300"/>
                </a:solidFill>
              </a:rPr>
              <a:t>Effetti delle radiazioni nelle varie fasi della gestazione</a:t>
            </a:r>
          </a:p>
        </p:txBody>
      </p:sp>
      <p:graphicFrame>
        <p:nvGraphicFramePr>
          <p:cNvPr id="197635" name="Group 3">
            <a:extLst>
              <a:ext uri="{FF2B5EF4-FFF2-40B4-BE49-F238E27FC236}">
                <a16:creationId xmlns:a16="http://schemas.microsoft.com/office/drawing/2014/main" id="{3DB987B7-A0EE-3377-0CC2-86CF33DB6C5F}"/>
              </a:ext>
            </a:extLst>
          </p:cNvPr>
          <p:cNvGraphicFramePr>
            <a:graphicFrameLocks noGrp="1"/>
          </p:cNvGraphicFramePr>
          <p:nvPr>
            <p:ph type="tbl" idx="1"/>
            <p:extLst>
              <p:ext uri="{D42A27DB-BD31-4B8C-83A1-F6EECF244321}">
                <p14:modId xmlns:p14="http://schemas.microsoft.com/office/powerpoint/2010/main" val="2303536118"/>
              </p:ext>
            </p:extLst>
          </p:nvPr>
        </p:nvGraphicFramePr>
        <p:xfrm>
          <a:off x="2908936" y="1954531"/>
          <a:ext cx="9052560" cy="6284836"/>
        </p:xfrm>
        <a:graphic>
          <a:graphicData uri="http://schemas.openxmlformats.org/drawingml/2006/table">
            <a:tbl>
              <a:tblPr/>
              <a:tblGrid>
                <a:gridCol w="3017520">
                  <a:extLst>
                    <a:ext uri="{9D8B030D-6E8A-4147-A177-3AD203B41FA5}">
                      <a16:colId xmlns:a16="http://schemas.microsoft.com/office/drawing/2014/main" val="20000"/>
                    </a:ext>
                  </a:extLst>
                </a:gridCol>
                <a:gridCol w="3434714">
                  <a:extLst>
                    <a:ext uri="{9D8B030D-6E8A-4147-A177-3AD203B41FA5}">
                      <a16:colId xmlns:a16="http://schemas.microsoft.com/office/drawing/2014/main" val="20001"/>
                    </a:ext>
                  </a:extLst>
                </a:gridCol>
                <a:gridCol w="2600326">
                  <a:extLst>
                    <a:ext uri="{9D8B030D-6E8A-4147-A177-3AD203B41FA5}">
                      <a16:colId xmlns:a16="http://schemas.microsoft.com/office/drawing/2014/main" val="20002"/>
                    </a:ext>
                  </a:extLst>
                </a:gridCol>
              </a:tblGrid>
              <a:tr h="1225020">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70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altLang="it-IT" sz="2400" b="1" i="0" u="none" strike="noStrike" cap="none" normalizeH="0" baseline="0" dirty="0">
                          <a:ln>
                            <a:noFill/>
                          </a:ln>
                          <a:solidFill>
                            <a:srgbClr val="FF3300"/>
                          </a:solidFill>
                          <a:effectLst>
                            <a:outerShdw blurRad="38100" dist="38100" dir="2700000" algn="tl">
                              <a:srgbClr val="000000"/>
                            </a:outerShdw>
                          </a:effectLst>
                          <a:latin typeface="Tahoma" pitchFamily="34" charset="0"/>
                        </a:rPr>
                        <a:t>ETA’ GESTAZIONALE</a:t>
                      </a:r>
                    </a:p>
                  </a:txBody>
                  <a:tcPr marL="109728" marR="109728" marT="54869" marB="5486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70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altLang="it-IT" sz="2400" b="1" i="0" u="none" strike="noStrike" cap="none" normalizeH="0" baseline="0">
                          <a:ln>
                            <a:noFill/>
                          </a:ln>
                          <a:solidFill>
                            <a:srgbClr val="FF3300"/>
                          </a:solidFill>
                          <a:effectLst>
                            <a:outerShdw blurRad="38100" dist="38100" dir="2700000" algn="tl">
                              <a:srgbClr val="000000"/>
                            </a:outerShdw>
                          </a:effectLst>
                          <a:latin typeface="Tahoma" pitchFamily="34" charset="0"/>
                        </a:rPr>
                        <a:t>STADIO</a:t>
                      </a:r>
                    </a:p>
                  </a:txBody>
                  <a:tcPr marL="109728" marR="109728" marT="54869" marB="5486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70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altLang="it-IT" sz="2400" b="1" i="0" u="none" strike="noStrike" cap="none" normalizeH="0" baseline="0">
                          <a:ln>
                            <a:noFill/>
                          </a:ln>
                          <a:solidFill>
                            <a:srgbClr val="FF3300"/>
                          </a:solidFill>
                          <a:effectLst>
                            <a:outerShdw blurRad="38100" dist="38100" dir="2700000" algn="tl">
                              <a:srgbClr val="000000"/>
                            </a:outerShdw>
                          </a:effectLst>
                          <a:latin typeface="Tahoma" pitchFamily="34" charset="0"/>
                        </a:rPr>
                        <a:t>EFFETTO DELLE RADIAZIONI</a:t>
                      </a:r>
                    </a:p>
                  </a:txBody>
                  <a:tcPr marL="109728" marR="109728" marT="54869" marB="5486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0"/>
                  </a:ext>
                </a:extLst>
              </a:tr>
              <a:tr h="1353428">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70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altLang="it-IT" sz="2900" b="0" i="0" u="none" strike="noStrike" cap="none" normalizeH="0" baseline="0">
                          <a:ln>
                            <a:noFill/>
                          </a:ln>
                          <a:solidFill>
                            <a:schemeClr val="bg2"/>
                          </a:solidFill>
                          <a:effectLst>
                            <a:outerShdw blurRad="38100" dist="38100" dir="2700000" algn="tl">
                              <a:srgbClr val="000000"/>
                            </a:outerShdw>
                          </a:effectLst>
                          <a:latin typeface="Tahoma" pitchFamily="34" charset="0"/>
                        </a:rPr>
                        <a:t>0-9 GIORNI</a:t>
                      </a:r>
                    </a:p>
                  </a:txBody>
                  <a:tcPr marL="109728" marR="109728" marT="54869" marB="5486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70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altLang="it-IT" sz="2900" b="1" i="0" u="none" strike="noStrike" cap="none" normalizeH="0" baseline="0">
                          <a:ln>
                            <a:noFill/>
                          </a:ln>
                          <a:solidFill>
                            <a:srgbClr val="FF3399"/>
                          </a:solidFill>
                          <a:effectLst>
                            <a:outerShdw blurRad="38100" dist="38100" dir="2700000" algn="tl">
                              <a:srgbClr val="000000"/>
                            </a:outerShdw>
                          </a:effectLst>
                          <a:latin typeface="Tahoma" pitchFamily="34" charset="0"/>
                        </a:rPr>
                        <a:t>PREIMPIANTO</a:t>
                      </a:r>
                    </a:p>
                  </a:txBody>
                  <a:tcPr marL="109728" marR="109728" marT="54869" marB="5486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70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altLang="it-IT" sz="2400" b="1" i="0" u="none" strike="noStrike" cap="none" normalizeH="0" baseline="0" dirty="0">
                          <a:ln>
                            <a:noFill/>
                          </a:ln>
                          <a:solidFill>
                            <a:srgbClr val="9900CC"/>
                          </a:solidFill>
                          <a:effectLst>
                            <a:outerShdw blurRad="38100" dist="38100" dir="2700000" algn="tl">
                              <a:srgbClr val="000000"/>
                            </a:outerShdw>
                          </a:effectLst>
                          <a:latin typeface="Tahoma" pitchFamily="34" charset="0"/>
                        </a:rPr>
                        <a:t>TUTTO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altLang="it-IT" sz="2400" b="1" i="0" u="none" strike="noStrike" cap="none" normalizeH="0" baseline="0" dirty="0">
                          <a:ln>
                            <a:noFill/>
                          </a:ln>
                          <a:solidFill>
                            <a:srgbClr val="9900CC"/>
                          </a:solidFill>
                          <a:effectLst>
                            <a:outerShdw blurRad="38100" dist="38100" dir="2700000" algn="tl">
                              <a:srgbClr val="000000"/>
                            </a:outerShdw>
                          </a:effectLst>
                          <a:latin typeface="Tahoma" pitchFamily="34" charset="0"/>
                        </a:rPr>
                        <a:t>O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altLang="it-IT" sz="2400" b="1" i="0" u="none" strike="noStrike" cap="none" normalizeH="0" baseline="0" dirty="0">
                          <a:ln>
                            <a:noFill/>
                          </a:ln>
                          <a:solidFill>
                            <a:srgbClr val="9900CC"/>
                          </a:solidFill>
                          <a:effectLst>
                            <a:outerShdw blurRad="38100" dist="38100" dir="2700000" algn="tl">
                              <a:srgbClr val="000000"/>
                            </a:outerShdw>
                          </a:effectLst>
                          <a:latin typeface="Tahoma" pitchFamily="34" charset="0"/>
                        </a:rPr>
                        <a:t>NULLA</a:t>
                      </a:r>
                    </a:p>
                  </a:txBody>
                  <a:tcPr marL="109728" marR="109728" marT="54869" marB="5486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1"/>
                  </a:ext>
                </a:extLst>
              </a:tr>
              <a:tr h="1887484">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70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altLang="it-IT" sz="2900" b="0" i="0" u="none" strike="noStrike" cap="none" normalizeH="0" baseline="0" dirty="0">
                          <a:ln>
                            <a:noFill/>
                          </a:ln>
                          <a:solidFill>
                            <a:schemeClr val="bg2"/>
                          </a:solidFill>
                          <a:effectLst>
                            <a:outerShdw blurRad="38100" dist="38100" dir="2700000" algn="tl">
                              <a:srgbClr val="000000"/>
                            </a:outerShdw>
                          </a:effectLst>
                          <a:latin typeface="Tahoma" pitchFamily="34" charset="0"/>
                        </a:rPr>
                        <a:t>10 GIORNI</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altLang="it-IT" sz="2900" b="0" i="0" u="none" strike="noStrike" cap="none" normalizeH="0" baseline="0" dirty="0">
                          <a:ln>
                            <a:noFill/>
                          </a:ln>
                          <a:solidFill>
                            <a:schemeClr val="bg2"/>
                          </a:solidFill>
                          <a:effectLst>
                            <a:outerShdw blurRad="38100" dist="38100" dir="2700000" algn="tl">
                              <a:srgbClr val="000000"/>
                            </a:outerShdw>
                          </a:effectLst>
                          <a:latin typeface="Tahoma" pitchFamily="34" charset="0"/>
                        </a:rPr>
                        <a:t>18 SETTIMANE</a:t>
                      </a:r>
                    </a:p>
                  </a:txBody>
                  <a:tcPr marL="109728" marR="109728" marT="54869" marB="5486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70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altLang="it-IT" sz="2900" b="1" i="0" u="none" strike="noStrike" cap="none" normalizeH="0" baseline="0">
                          <a:ln>
                            <a:noFill/>
                          </a:ln>
                          <a:solidFill>
                            <a:srgbClr val="FF3399"/>
                          </a:solidFill>
                          <a:effectLst>
                            <a:outerShdw blurRad="38100" dist="38100" dir="2700000" algn="tl">
                              <a:srgbClr val="000000"/>
                            </a:outerShdw>
                          </a:effectLst>
                          <a:latin typeface="Tahoma" pitchFamily="34" charset="0"/>
                        </a:rPr>
                        <a:t>ORGANOGENESI</a:t>
                      </a:r>
                    </a:p>
                  </a:txBody>
                  <a:tcPr marL="109728" marR="109728" marT="54869" marB="5486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70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altLang="it-IT" sz="2200" b="1" i="0" u="none" strike="noStrike" cap="none" normalizeH="0" baseline="0">
                          <a:ln>
                            <a:noFill/>
                          </a:ln>
                          <a:solidFill>
                            <a:srgbClr val="9900CC"/>
                          </a:solidFill>
                          <a:effectLst>
                            <a:outerShdw blurRad="38100" dist="38100" dir="2700000" algn="tl">
                              <a:srgbClr val="000000"/>
                            </a:outerShdw>
                          </a:effectLst>
                          <a:latin typeface="Tahoma" pitchFamily="34" charset="0"/>
                        </a:rPr>
                        <a:t>MALFORMAZIONI CONGENITE</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altLang="it-IT" sz="2200" b="1" i="0" u="none" strike="noStrike" cap="none" normalizeH="0" baseline="0">
                          <a:ln>
                            <a:noFill/>
                          </a:ln>
                          <a:solidFill>
                            <a:srgbClr val="9900CC"/>
                          </a:solidFill>
                          <a:effectLst>
                            <a:outerShdw blurRad="38100" dist="38100" dir="2700000" algn="tl">
                              <a:srgbClr val="000000"/>
                            </a:outerShdw>
                          </a:effectLst>
                          <a:latin typeface="Tahoma" pitchFamily="34" charset="0"/>
                        </a:rPr>
                        <a:t>RITARDO DI CRESCITA</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it-IT" altLang="it-IT" sz="2200" b="1" i="0" u="none" strike="noStrike" cap="none" normalizeH="0" baseline="0">
                        <a:ln>
                          <a:noFill/>
                        </a:ln>
                        <a:solidFill>
                          <a:srgbClr val="9900CC"/>
                        </a:solidFill>
                        <a:effectLst>
                          <a:outerShdw blurRad="38100" dist="38100" dir="2700000" algn="tl">
                            <a:srgbClr val="000000"/>
                          </a:outerShdw>
                        </a:effectLst>
                        <a:latin typeface="Tahoma" pitchFamily="34" charset="0"/>
                      </a:endParaRPr>
                    </a:p>
                  </a:txBody>
                  <a:tcPr marL="109728" marR="109728" marT="54869" marB="5486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2"/>
                  </a:ext>
                </a:extLst>
              </a:tr>
              <a:tr h="1755798">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70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altLang="it-IT" sz="2900" b="0" i="0" u="none" strike="noStrike" cap="none" normalizeH="0" baseline="0" dirty="0">
                          <a:ln>
                            <a:noFill/>
                          </a:ln>
                          <a:solidFill>
                            <a:schemeClr val="bg2"/>
                          </a:solidFill>
                          <a:effectLst>
                            <a:outerShdw blurRad="38100" dist="38100" dir="2700000" algn="tl">
                              <a:srgbClr val="000000"/>
                            </a:outerShdw>
                          </a:effectLst>
                          <a:latin typeface="Tahoma" pitchFamily="34" charset="0"/>
                        </a:rPr>
                        <a:t>18-40</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altLang="it-IT" sz="2900" b="0" i="0" u="none" strike="noStrike" cap="none" normalizeH="0" baseline="0" dirty="0">
                          <a:ln>
                            <a:noFill/>
                          </a:ln>
                          <a:solidFill>
                            <a:schemeClr val="bg2"/>
                          </a:solidFill>
                          <a:effectLst>
                            <a:outerShdw blurRad="38100" dist="38100" dir="2700000" algn="tl">
                              <a:srgbClr val="000000"/>
                            </a:outerShdw>
                          </a:effectLst>
                          <a:latin typeface="Tahoma" pitchFamily="34" charset="0"/>
                        </a:rPr>
                        <a:t>SETTIMANE</a:t>
                      </a:r>
                    </a:p>
                  </a:txBody>
                  <a:tcPr marL="109728" marR="109728" marT="54869" marB="5486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70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altLang="it-IT" sz="2900" b="1" i="0" u="none" strike="noStrike" cap="none" normalizeH="0" baseline="0">
                          <a:ln>
                            <a:noFill/>
                          </a:ln>
                          <a:solidFill>
                            <a:srgbClr val="FF3399"/>
                          </a:solidFill>
                          <a:effectLst>
                            <a:outerShdw blurRad="38100" dist="38100" dir="2700000" algn="tl">
                              <a:srgbClr val="000000"/>
                            </a:outerShdw>
                          </a:effectLst>
                          <a:latin typeface="Tahoma" pitchFamily="34" charset="0"/>
                        </a:rPr>
                        <a:t>FETALE</a:t>
                      </a:r>
                    </a:p>
                  </a:txBody>
                  <a:tcPr marL="109728" marR="109728" marT="54869" marB="5486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70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altLang="it-IT" sz="2200" b="1" i="0" u="none" strike="noStrike" cap="none" normalizeH="0" baseline="0" dirty="0">
                          <a:ln>
                            <a:noFill/>
                          </a:ln>
                          <a:solidFill>
                            <a:srgbClr val="9900CC"/>
                          </a:solidFill>
                          <a:effectLst>
                            <a:outerShdw blurRad="38100" dist="38100" dir="2700000" algn="tl">
                              <a:srgbClr val="000000"/>
                            </a:outerShdw>
                          </a:effectLst>
                          <a:latin typeface="Tahoma" pitchFamily="34" charset="0"/>
                        </a:rPr>
                        <a:t>RITARDO DI CRESCITA, MICROCEFALIA, RITARDO MENTALE</a:t>
                      </a:r>
                    </a:p>
                  </a:txBody>
                  <a:tcPr marL="109728" marR="109728" marT="54869" marB="5486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528" name="Rectangle 10752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7530" name="Rectangle 10752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32" name="Rectangle 10753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34" name="Rectangle 10753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36" name="Rectangle 10753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538" name="Freeform: Shape 10753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7540" name="Rectangle 10753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22" name="Text Box 2">
            <a:extLst>
              <a:ext uri="{FF2B5EF4-FFF2-40B4-BE49-F238E27FC236}">
                <a16:creationId xmlns:a16="http://schemas.microsoft.com/office/drawing/2014/main" id="{33B283A0-A843-F135-D2B0-C1AC367B812A}"/>
              </a:ext>
            </a:extLst>
          </p:cNvPr>
          <p:cNvSpPr txBox="1">
            <a:spLocks noChangeArrowheads="1"/>
          </p:cNvSpPr>
          <p:nvPr/>
        </p:nvSpPr>
        <p:spPr bwMode="auto">
          <a:xfrm>
            <a:off x="560066" y="704226"/>
            <a:ext cx="3841639" cy="40649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4800" b="1" kern="1200">
                <a:solidFill>
                  <a:srgbClr val="FFFFFF"/>
                </a:solidFill>
                <a:latin typeface="+mj-lt"/>
                <a:ea typeface="+mj-ea"/>
                <a:cs typeface="+mj-cs"/>
              </a:rPr>
              <a:t>Effetti delle radiazioni nelle varie fasi della gestazione</a:t>
            </a:r>
          </a:p>
        </p:txBody>
      </p:sp>
      <p:sp>
        <p:nvSpPr>
          <p:cNvPr id="107523" name="Text Box 3">
            <a:extLst>
              <a:ext uri="{FF2B5EF4-FFF2-40B4-BE49-F238E27FC236}">
                <a16:creationId xmlns:a16="http://schemas.microsoft.com/office/drawing/2014/main" id="{2B656C4A-232D-7334-9765-5A37E5C9FCFE}"/>
              </a:ext>
            </a:extLst>
          </p:cNvPr>
          <p:cNvSpPr txBox="1">
            <a:spLocks noChangeArrowheads="1"/>
          </p:cNvSpPr>
          <p:nvPr/>
        </p:nvSpPr>
        <p:spPr bwMode="auto">
          <a:xfrm>
            <a:off x="5772310" y="779376"/>
            <a:ext cx="7866417" cy="66552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fontAlgn="base">
              <a:lnSpc>
                <a:spcPct val="90000"/>
              </a:lnSpc>
              <a:spcBef>
                <a:spcPct val="0"/>
              </a:spcBef>
              <a:spcAft>
                <a:spcPts val="600"/>
              </a:spcAft>
              <a:buClrTx/>
              <a:buSzTx/>
              <a:buNone/>
            </a:pPr>
            <a:r>
              <a:rPr lang="en-US" altLang="it-IT" sz="2400" b="1" dirty="0">
                <a:latin typeface="+mn-lt"/>
              </a:rPr>
              <a:t>Il </a:t>
            </a:r>
            <a:r>
              <a:rPr lang="en-US" altLang="it-IT" sz="2400" b="1" dirty="0" err="1">
                <a:latin typeface="+mn-lt"/>
              </a:rPr>
              <a:t>periodo</a:t>
            </a:r>
            <a:r>
              <a:rPr lang="en-US" altLang="it-IT" sz="2400" b="1" dirty="0">
                <a:latin typeface="+mn-lt"/>
              </a:rPr>
              <a:t> </a:t>
            </a:r>
            <a:r>
              <a:rPr lang="en-US" altLang="it-IT" sz="2400" b="1" dirty="0" err="1">
                <a:latin typeface="+mn-lt"/>
              </a:rPr>
              <a:t>più</a:t>
            </a:r>
            <a:r>
              <a:rPr lang="en-US" altLang="it-IT" sz="2400" b="1" dirty="0">
                <a:latin typeface="+mn-lt"/>
              </a:rPr>
              <a:t> </a:t>
            </a:r>
            <a:r>
              <a:rPr lang="en-US" altLang="it-IT" sz="2400" b="1" dirty="0" err="1">
                <a:latin typeface="+mn-lt"/>
              </a:rPr>
              <a:t>critico</a:t>
            </a:r>
            <a:r>
              <a:rPr lang="en-US" altLang="it-IT" sz="2400" b="1" dirty="0">
                <a:latin typeface="+mn-lt"/>
              </a:rPr>
              <a:t> è </a:t>
            </a:r>
            <a:r>
              <a:rPr lang="en-US" altLang="it-IT" sz="2400" b="1" dirty="0" err="1">
                <a:latin typeface="+mn-lt"/>
              </a:rPr>
              <a:t>quello</a:t>
            </a:r>
            <a:r>
              <a:rPr lang="en-US" altLang="it-IT" sz="2400" b="1" dirty="0">
                <a:latin typeface="+mn-lt"/>
              </a:rPr>
              <a:t> dell’ </a:t>
            </a:r>
            <a:r>
              <a:rPr lang="en-US" altLang="it-IT" sz="2400" b="1" dirty="0" err="1">
                <a:latin typeface="+mn-lt"/>
              </a:rPr>
              <a:t>organogenesi</a:t>
            </a:r>
            <a:r>
              <a:rPr lang="en-US" altLang="it-IT" sz="2400" b="1" dirty="0">
                <a:latin typeface="+mn-lt"/>
              </a:rPr>
              <a:t> </a:t>
            </a:r>
          </a:p>
          <a:p>
            <a:pPr indent="-228600" fontAlgn="base">
              <a:lnSpc>
                <a:spcPct val="90000"/>
              </a:lnSpc>
              <a:spcBef>
                <a:spcPct val="0"/>
              </a:spcBef>
              <a:spcAft>
                <a:spcPts val="600"/>
              </a:spcAft>
              <a:buClrTx/>
              <a:buSzTx/>
              <a:buFont typeface="Arial" panose="020B0604020202020204" pitchFamily="34" charset="0"/>
              <a:buChar char="•"/>
            </a:pPr>
            <a:endParaRPr lang="en-US" altLang="it-IT" sz="2400" b="1" dirty="0">
              <a:latin typeface="+mn-lt"/>
            </a:endParaRPr>
          </a:p>
          <a:p>
            <a:pPr fontAlgn="base">
              <a:lnSpc>
                <a:spcPct val="90000"/>
              </a:lnSpc>
              <a:spcBef>
                <a:spcPct val="0"/>
              </a:spcBef>
              <a:spcAft>
                <a:spcPts val="600"/>
              </a:spcAft>
              <a:buClrTx/>
              <a:buSzTx/>
              <a:buNone/>
            </a:pPr>
            <a:r>
              <a:rPr lang="en-US" altLang="it-IT" sz="2400" b="1" dirty="0" err="1">
                <a:latin typeface="+mn-lt"/>
              </a:rPr>
              <a:t>Gli</a:t>
            </a:r>
            <a:r>
              <a:rPr lang="en-US" altLang="it-IT" sz="2400" b="1" dirty="0">
                <a:latin typeface="+mn-lt"/>
              </a:rPr>
              <a:t> </a:t>
            </a:r>
            <a:r>
              <a:rPr lang="en-US" altLang="it-IT" sz="2400" b="1" dirty="0" err="1">
                <a:latin typeface="+mn-lt"/>
              </a:rPr>
              <a:t>effetti</a:t>
            </a:r>
            <a:r>
              <a:rPr lang="en-US" altLang="it-IT" sz="2400" b="1" dirty="0">
                <a:latin typeface="+mn-lt"/>
              </a:rPr>
              <a:t> </a:t>
            </a:r>
            <a:r>
              <a:rPr lang="en-US" altLang="it-IT" sz="2400" b="1" dirty="0" err="1">
                <a:latin typeface="+mn-lt"/>
              </a:rPr>
              <a:t>predominanti</a:t>
            </a:r>
            <a:r>
              <a:rPr lang="en-US" altLang="it-IT" sz="2400" b="1" dirty="0">
                <a:latin typeface="+mn-lt"/>
              </a:rPr>
              <a:t> per </a:t>
            </a:r>
            <a:r>
              <a:rPr lang="en-US" altLang="it-IT" sz="2400" b="1" dirty="0" err="1">
                <a:latin typeface="+mn-lt"/>
              </a:rPr>
              <a:t>dosi</a:t>
            </a:r>
            <a:r>
              <a:rPr lang="en-US" altLang="it-IT" sz="2400" b="1" dirty="0">
                <a:latin typeface="+mn-lt"/>
              </a:rPr>
              <a:t> &gt; 0,5 Gy </a:t>
            </a:r>
            <a:r>
              <a:rPr lang="en-US" altLang="it-IT" sz="2400" b="1" dirty="0" err="1">
                <a:latin typeface="+mn-lt"/>
              </a:rPr>
              <a:t>sono</a:t>
            </a:r>
            <a:r>
              <a:rPr lang="en-US" altLang="it-IT" sz="2400" b="1" dirty="0">
                <a:latin typeface="+mn-lt"/>
              </a:rPr>
              <a:t>:</a:t>
            </a:r>
          </a:p>
          <a:p>
            <a:pPr indent="-228600" fontAlgn="base">
              <a:lnSpc>
                <a:spcPct val="90000"/>
              </a:lnSpc>
              <a:spcBef>
                <a:spcPct val="0"/>
              </a:spcBef>
              <a:spcAft>
                <a:spcPts val="600"/>
              </a:spcAft>
              <a:buClrTx/>
              <a:buSzTx/>
              <a:buFont typeface="Arial" panose="020B0604020202020204" pitchFamily="34" charset="0"/>
              <a:buChar char="•"/>
            </a:pPr>
            <a:r>
              <a:rPr lang="en-US" altLang="it-IT" sz="2400" b="1" dirty="0" err="1">
                <a:latin typeface="+mn-lt"/>
              </a:rPr>
              <a:t>Ritardo</a:t>
            </a:r>
            <a:r>
              <a:rPr lang="en-US" altLang="it-IT" sz="2400" b="1" dirty="0">
                <a:latin typeface="+mn-lt"/>
              </a:rPr>
              <a:t> di </a:t>
            </a:r>
            <a:r>
              <a:rPr lang="en-US" altLang="it-IT" sz="2400" b="1" dirty="0" err="1">
                <a:latin typeface="+mn-lt"/>
              </a:rPr>
              <a:t>crescita</a:t>
            </a:r>
            <a:r>
              <a:rPr lang="en-US" altLang="it-IT" sz="2400" b="1" dirty="0">
                <a:latin typeface="+mn-lt"/>
              </a:rPr>
              <a:t> </a:t>
            </a:r>
            <a:r>
              <a:rPr lang="en-US" altLang="it-IT" sz="2400" b="1" dirty="0" err="1">
                <a:latin typeface="+mn-lt"/>
              </a:rPr>
              <a:t>intrauterino</a:t>
            </a:r>
            <a:r>
              <a:rPr lang="en-US" altLang="it-IT" sz="2400" b="1" dirty="0">
                <a:latin typeface="+mn-lt"/>
              </a:rPr>
              <a:t>, </a:t>
            </a:r>
            <a:r>
              <a:rPr lang="en-US" altLang="it-IT" sz="2400" b="1" dirty="0" err="1">
                <a:latin typeface="+mn-lt"/>
              </a:rPr>
              <a:t>importanti</a:t>
            </a:r>
            <a:r>
              <a:rPr lang="en-US" altLang="it-IT" sz="2400" b="1" dirty="0">
                <a:latin typeface="+mn-lt"/>
              </a:rPr>
              <a:t> </a:t>
            </a:r>
            <a:r>
              <a:rPr lang="en-US" altLang="it-IT" sz="2400" b="1" dirty="0" err="1">
                <a:latin typeface="+mn-lt"/>
              </a:rPr>
              <a:t>malformazioni</a:t>
            </a:r>
            <a:r>
              <a:rPr lang="en-US" altLang="it-IT" sz="2400" b="1" dirty="0">
                <a:latin typeface="+mn-lt"/>
              </a:rPr>
              <a:t> </a:t>
            </a:r>
            <a:r>
              <a:rPr lang="en-US" altLang="it-IT" sz="2400" b="1" dirty="0" err="1">
                <a:latin typeface="+mn-lt"/>
              </a:rPr>
              <a:t>congenite</a:t>
            </a:r>
            <a:r>
              <a:rPr lang="en-US" altLang="it-IT" sz="2400" b="1" dirty="0">
                <a:latin typeface="+mn-lt"/>
              </a:rPr>
              <a:t>, </a:t>
            </a:r>
            <a:r>
              <a:rPr lang="en-US" altLang="it-IT" sz="2400" b="1" dirty="0" err="1">
                <a:latin typeface="+mn-lt"/>
              </a:rPr>
              <a:t>microcefalia</a:t>
            </a:r>
            <a:r>
              <a:rPr lang="en-US" altLang="it-IT" sz="2400" b="1" dirty="0">
                <a:latin typeface="+mn-lt"/>
              </a:rPr>
              <a:t> e </a:t>
            </a:r>
            <a:r>
              <a:rPr lang="en-US" altLang="it-IT" sz="2400" b="1" dirty="0" err="1">
                <a:latin typeface="+mn-lt"/>
              </a:rPr>
              <a:t>ritardo</a:t>
            </a:r>
            <a:r>
              <a:rPr lang="en-US" altLang="it-IT" sz="2400" b="1" dirty="0">
                <a:latin typeface="+mn-lt"/>
              </a:rPr>
              <a:t> </a:t>
            </a:r>
            <a:r>
              <a:rPr lang="en-US" altLang="it-IT" sz="2400" b="1" dirty="0" err="1">
                <a:latin typeface="+mn-lt"/>
              </a:rPr>
              <a:t>mentale</a:t>
            </a:r>
            <a:r>
              <a:rPr lang="en-US" altLang="it-IT" sz="2400" b="1" dirty="0">
                <a:latin typeface="+mn-lt"/>
              </a:rPr>
              <a:t>.</a:t>
            </a:r>
          </a:p>
          <a:p>
            <a:pPr indent="-228600" fontAlgn="base">
              <a:lnSpc>
                <a:spcPct val="90000"/>
              </a:lnSpc>
              <a:spcBef>
                <a:spcPct val="0"/>
              </a:spcBef>
              <a:spcAft>
                <a:spcPts val="600"/>
              </a:spcAft>
              <a:buClrTx/>
              <a:buSzTx/>
              <a:buFont typeface="Arial" panose="020B0604020202020204" pitchFamily="34" charset="0"/>
              <a:buChar char="•"/>
            </a:pPr>
            <a:r>
              <a:rPr lang="en-US" altLang="it-IT" sz="2400" b="1" u="sng" dirty="0" err="1">
                <a:latin typeface="+mn-lt"/>
              </a:rPr>
              <a:t>Malformazioni</a:t>
            </a:r>
            <a:r>
              <a:rPr lang="en-US" altLang="it-IT" sz="2400" b="1" u="sng" dirty="0">
                <a:latin typeface="+mn-lt"/>
              </a:rPr>
              <a:t> </a:t>
            </a:r>
            <a:r>
              <a:rPr lang="en-US" altLang="it-IT" sz="2400" b="1" u="sng" dirty="0" err="1">
                <a:latin typeface="+mn-lt"/>
              </a:rPr>
              <a:t>radioindotte</a:t>
            </a:r>
            <a:r>
              <a:rPr lang="en-US" altLang="it-IT" sz="2400" b="1" u="sng" dirty="0">
                <a:latin typeface="+mn-lt"/>
              </a:rPr>
              <a:t> in </a:t>
            </a:r>
            <a:r>
              <a:rPr lang="en-US" altLang="it-IT" sz="2400" b="1" u="sng" dirty="0" err="1">
                <a:latin typeface="+mn-lt"/>
              </a:rPr>
              <a:t>strutture</a:t>
            </a:r>
            <a:r>
              <a:rPr lang="en-US" altLang="it-IT" sz="2400" b="1" u="sng" dirty="0">
                <a:latin typeface="+mn-lt"/>
              </a:rPr>
              <a:t> diverse dal Sistema </a:t>
            </a:r>
            <a:r>
              <a:rPr lang="en-US" altLang="it-IT" sz="2400" b="1" u="sng" dirty="0" err="1">
                <a:latin typeface="+mn-lt"/>
              </a:rPr>
              <a:t>Nervoso</a:t>
            </a:r>
            <a:r>
              <a:rPr lang="en-US" altLang="it-IT" sz="2400" b="1" u="sng" dirty="0">
                <a:latin typeface="+mn-lt"/>
              </a:rPr>
              <a:t> Centrale non </a:t>
            </a:r>
            <a:r>
              <a:rPr lang="en-US" altLang="it-IT" sz="2400" b="1" u="sng" dirty="0" err="1">
                <a:latin typeface="+mn-lt"/>
              </a:rPr>
              <a:t>sono</a:t>
            </a:r>
            <a:r>
              <a:rPr lang="en-US" altLang="it-IT" sz="2400" b="1" u="sng" dirty="0">
                <a:latin typeface="+mn-lt"/>
              </a:rPr>
              <a:t> </a:t>
            </a:r>
            <a:r>
              <a:rPr lang="en-US" altLang="it-IT" sz="2400" b="1" u="sng" dirty="0" err="1">
                <a:latin typeface="+mn-lt"/>
              </a:rPr>
              <a:t>comuni</a:t>
            </a:r>
            <a:r>
              <a:rPr lang="en-US" altLang="it-IT" sz="2400" b="1" u="sng" dirty="0">
                <a:latin typeface="+mn-lt"/>
              </a:rPr>
              <a:t> </a:t>
            </a:r>
            <a:r>
              <a:rPr lang="en-US" altLang="it-IT" sz="2400" b="1" u="sng" dirty="0" err="1">
                <a:latin typeface="+mn-lt"/>
              </a:rPr>
              <a:t>nell’uomo</a:t>
            </a:r>
            <a:r>
              <a:rPr lang="en-US" altLang="it-IT" sz="2400" b="1" dirty="0">
                <a:latin typeface="+mn-lt"/>
              </a:rPr>
              <a:t>.</a:t>
            </a:r>
          </a:p>
          <a:p>
            <a:pPr indent="-228600" fontAlgn="base">
              <a:lnSpc>
                <a:spcPct val="90000"/>
              </a:lnSpc>
              <a:spcBef>
                <a:spcPct val="0"/>
              </a:spcBef>
              <a:spcAft>
                <a:spcPts val="600"/>
              </a:spcAft>
              <a:buClrTx/>
              <a:buSzTx/>
              <a:buFont typeface="Arial" panose="020B0604020202020204" pitchFamily="34" charset="0"/>
              <a:buChar char="•"/>
            </a:pPr>
            <a:r>
              <a:rPr lang="en-US" altLang="it-IT" sz="2400" b="1" dirty="0">
                <a:latin typeface="+mn-lt"/>
              </a:rPr>
              <a:t>Il </a:t>
            </a:r>
            <a:r>
              <a:rPr lang="en-US" altLang="it-IT" sz="2400" b="1" dirty="0" err="1">
                <a:latin typeface="+mn-lt"/>
              </a:rPr>
              <a:t>danno</a:t>
            </a:r>
            <a:r>
              <a:rPr lang="en-US" altLang="it-IT" sz="2400" b="1" dirty="0">
                <a:latin typeface="+mn-lt"/>
              </a:rPr>
              <a:t> </a:t>
            </a:r>
            <a:r>
              <a:rPr lang="en-US" altLang="it-IT" sz="2400" b="1" dirty="0" err="1">
                <a:latin typeface="+mn-lt"/>
              </a:rPr>
              <a:t>neurologico</a:t>
            </a:r>
            <a:r>
              <a:rPr lang="en-US" altLang="it-IT" sz="2400" b="1" dirty="0">
                <a:latin typeface="+mn-lt"/>
              </a:rPr>
              <a:t> </a:t>
            </a:r>
            <a:r>
              <a:rPr lang="en-US" altLang="it-IT" sz="2400" b="1" dirty="0" err="1">
                <a:latin typeface="+mn-lt"/>
              </a:rPr>
              <a:t>radioindotto</a:t>
            </a:r>
            <a:r>
              <a:rPr lang="en-US" altLang="it-IT" sz="2400" b="1" dirty="0">
                <a:latin typeface="+mn-lt"/>
              </a:rPr>
              <a:t> </a:t>
            </a:r>
            <a:r>
              <a:rPr lang="en-US" altLang="it-IT" sz="2400" b="1" dirty="0" err="1">
                <a:latin typeface="+mn-lt"/>
              </a:rPr>
              <a:t>si</a:t>
            </a:r>
            <a:r>
              <a:rPr lang="en-US" altLang="it-IT" sz="2400" b="1" dirty="0">
                <a:latin typeface="+mn-lt"/>
              </a:rPr>
              <a:t> </a:t>
            </a:r>
            <a:r>
              <a:rPr lang="en-US" altLang="it-IT" sz="2400" b="1" dirty="0" err="1">
                <a:latin typeface="+mn-lt"/>
              </a:rPr>
              <a:t>osserva</a:t>
            </a:r>
            <a:r>
              <a:rPr lang="en-US" altLang="it-IT" sz="2400" b="1" dirty="0">
                <a:latin typeface="+mn-lt"/>
              </a:rPr>
              <a:t> a </a:t>
            </a:r>
            <a:r>
              <a:rPr lang="en-US" altLang="it-IT" sz="2400" b="1" dirty="0" err="1">
                <a:latin typeface="+mn-lt"/>
              </a:rPr>
              <a:t>partire</a:t>
            </a:r>
            <a:r>
              <a:rPr lang="en-US" altLang="it-IT" sz="2400" b="1" dirty="0">
                <a:latin typeface="+mn-lt"/>
              </a:rPr>
              <a:t> </a:t>
            </a:r>
            <a:r>
              <a:rPr lang="en-US" altLang="it-IT" sz="2400" b="1" dirty="0" err="1">
                <a:latin typeface="+mn-lt"/>
              </a:rPr>
              <a:t>dall’inizio</a:t>
            </a:r>
            <a:r>
              <a:rPr lang="en-US" altLang="it-IT" sz="2400" b="1" dirty="0">
                <a:latin typeface="+mn-lt"/>
              </a:rPr>
              <a:t> </a:t>
            </a:r>
            <a:r>
              <a:rPr lang="en-US" altLang="it-IT" sz="2400" b="1" dirty="0" err="1">
                <a:latin typeface="+mn-lt"/>
              </a:rPr>
              <a:t>dell’organogenesi</a:t>
            </a:r>
            <a:r>
              <a:rPr lang="en-US" altLang="it-IT" sz="2400" b="1" dirty="0">
                <a:latin typeface="+mn-lt"/>
              </a:rPr>
              <a:t> (8 </a:t>
            </a:r>
            <a:r>
              <a:rPr lang="en-US" altLang="it-IT" sz="2400" b="1" dirty="0" err="1">
                <a:latin typeface="+mn-lt"/>
              </a:rPr>
              <a:t>settimane</a:t>
            </a:r>
            <a:r>
              <a:rPr lang="en-US" altLang="it-IT" sz="2400" b="1" dirty="0">
                <a:latin typeface="+mn-lt"/>
              </a:rPr>
              <a:t>) e </a:t>
            </a:r>
            <a:r>
              <a:rPr lang="en-US" altLang="it-IT" sz="2400" b="1" dirty="0" err="1">
                <a:latin typeface="+mn-lt"/>
              </a:rPr>
              <a:t>si</a:t>
            </a:r>
            <a:r>
              <a:rPr lang="en-US" altLang="it-IT" sz="2400" b="1" dirty="0">
                <a:latin typeface="+mn-lt"/>
              </a:rPr>
              <a:t> </a:t>
            </a:r>
            <a:r>
              <a:rPr lang="en-US" altLang="it-IT" sz="2400" b="1" dirty="0" err="1">
                <a:latin typeface="+mn-lt"/>
              </a:rPr>
              <a:t>estende</a:t>
            </a:r>
            <a:r>
              <a:rPr lang="en-US" altLang="it-IT" sz="2400" b="1" dirty="0">
                <a:latin typeface="+mn-lt"/>
              </a:rPr>
              <a:t> a </a:t>
            </a:r>
            <a:r>
              <a:rPr lang="en-US" altLang="it-IT" sz="2400" b="1" dirty="0" err="1">
                <a:latin typeface="+mn-lt"/>
              </a:rPr>
              <a:t>tutto</a:t>
            </a:r>
            <a:r>
              <a:rPr lang="en-US" altLang="it-IT" sz="2400" b="1" dirty="0">
                <a:latin typeface="+mn-lt"/>
              </a:rPr>
              <a:t> il </a:t>
            </a:r>
            <a:r>
              <a:rPr lang="en-US" altLang="it-IT" sz="2400" b="1" dirty="0" err="1">
                <a:latin typeface="+mn-lt"/>
              </a:rPr>
              <a:t>periodo</a:t>
            </a:r>
            <a:r>
              <a:rPr lang="en-US" altLang="it-IT" sz="2400" b="1" dirty="0">
                <a:latin typeface="+mn-lt"/>
              </a:rPr>
              <a:t> </a:t>
            </a:r>
            <a:r>
              <a:rPr lang="en-US" altLang="it-IT" sz="2400" b="1" dirty="0" err="1">
                <a:latin typeface="+mn-lt"/>
              </a:rPr>
              <a:t>fetale</a:t>
            </a:r>
            <a:r>
              <a:rPr lang="en-US" altLang="it-IT" sz="2400" b="1" dirty="0">
                <a:latin typeface="+mn-lt"/>
              </a:rPr>
              <a: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552" name="Rectangle 10855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8554" name="Rectangle 10855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56" name="Rectangle 10855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58" name="Rectangle 10855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60" name="Rectangle 10855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562" name="Freeform: Shape 10856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564" name="Rectangle 10856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46" name="Text Box 2">
            <a:extLst>
              <a:ext uri="{FF2B5EF4-FFF2-40B4-BE49-F238E27FC236}">
                <a16:creationId xmlns:a16="http://schemas.microsoft.com/office/drawing/2014/main" id="{25CFDBFF-3891-52D6-CFB3-4DDFBA04F544}"/>
              </a:ext>
            </a:extLst>
          </p:cNvPr>
          <p:cNvSpPr txBox="1">
            <a:spLocks noChangeArrowheads="1"/>
          </p:cNvSpPr>
          <p:nvPr/>
        </p:nvSpPr>
        <p:spPr bwMode="auto">
          <a:xfrm>
            <a:off x="560066" y="704226"/>
            <a:ext cx="3841639" cy="40649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4800" b="1" kern="1200">
                <a:solidFill>
                  <a:srgbClr val="FFFFFF"/>
                </a:solidFill>
                <a:latin typeface="+mj-lt"/>
                <a:ea typeface="+mj-ea"/>
                <a:cs typeface="+mj-cs"/>
              </a:rPr>
              <a:t>Effetti delle radiazioni nelle varie fasi della gestazione</a:t>
            </a:r>
          </a:p>
        </p:txBody>
      </p:sp>
      <p:sp>
        <p:nvSpPr>
          <p:cNvPr id="108547" name="Text Box 3">
            <a:extLst>
              <a:ext uri="{FF2B5EF4-FFF2-40B4-BE49-F238E27FC236}">
                <a16:creationId xmlns:a16="http://schemas.microsoft.com/office/drawing/2014/main" id="{C61681D6-C825-1CB8-8AA7-3415B0BB60FF}"/>
              </a:ext>
            </a:extLst>
          </p:cNvPr>
          <p:cNvSpPr txBox="1">
            <a:spLocks noChangeArrowheads="1"/>
          </p:cNvSpPr>
          <p:nvPr/>
        </p:nvSpPr>
        <p:spPr bwMode="auto">
          <a:xfrm>
            <a:off x="5772310" y="779376"/>
            <a:ext cx="7866417" cy="66552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indent="-228600" fontAlgn="base">
              <a:lnSpc>
                <a:spcPct val="90000"/>
              </a:lnSpc>
              <a:spcBef>
                <a:spcPct val="0"/>
              </a:spcBef>
              <a:spcAft>
                <a:spcPts val="600"/>
              </a:spcAft>
              <a:buClrTx/>
              <a:buSzTx/>
              <a:buFont typeface="Arial" panose="020B0604020202020204" pitchFamily="34" charset="0"/>
              <a:buChar char="•"/>
            </a:pPr>
            <a:endParaRPr lang="en-US" altLang="it-IT" sz="2400" b="1">
              <a:latin typeface="+mn-lt"/>
            </a:endParaRPr>
          </a:p>
          <a:p>
            <a:pPr indent="-228600" fontAlgn="base">
              <a:lnSpc>
                <a:spcPct val="90000"/>
              </a:lnSpc>
              <a:spcBef>
                <a:spcPct val="0"/>
              </a:spcBef>
              <a:spcAft>
                <a:spcPts val="600"/>
              </a:spcAft>
              <a:buClrTx/>
              <a:buSzTx/>
              <a:buFont typeface="Arial" panose="020B0604020202020204" pitchFamily="34" charset="0"/>
              <a:buChar char="•"/>
            </a:pPr>
            <a:r>
              <a:rPr lang="en-US" altLang="it-IT" sz="2400" b="1">
                <a:latin typeface="+mn-lt"/>
              </a:rPr>
              <a:t>L’incidenza di grave ritardo mentale come funzione della dose è </a:t>
            </a:r>
            <a:r>
              <a:rPr lang="en-US" altLang="it-IT" sz="2400" b="1" u="sng">
                <a:latin typeface="+mn-lt"/>
              </a:rPr>
              <a:t>lineare</a:t>
            </a:r>
            <a:r>
              <a:rPr lang="en-US" altLang="it-IT" sz="2400" b="1">
                <a:latin typeface="+mn-lt"/>
              </a:rPr>
              <a:t> senza soglia apparente a 8-15 settimane con un coefficiente di rischio di 0,4 Gy.</a:t>
            </a:r>
          </a:p>
          <a:p>
            <a:pPr indent="-228600" fontAlgn="base">
              <a:lnSpc>
                <a:spcPct val="90000"/>
              </a:lnSpc>
              <a:spcBef>
                <a:spcPct val="0"/>
              </a:spcBef>
              <a:spcAft>
                <a:spcPts val="600"/>
              </a:spcAft>
              <a:buClrTx/>
              <a:buSzTx/>
              <a:buFont typeface="Arial" panose="020B0604020202020204" pitchFamily="34" charset="0"/>
              <a:buChar char="•"/>
            </a:pPr>
            <a:r>
              <a:rPr lang="en-US" altLang="it-IT" sz="2400" b="1">
                <a:latin typeface="+mn-lt"/>
              </a:rPr>
              <a:t>L’incidenza è circa 4 volte inferiore a 16-25 settimane.</a:t>
            </a:r>
          </a:p>
          <a:p>
            <a:pPr indent="-228600" fontAlgn="base">
              <a:lnSpc>
                <a:spcPct val="90000"/>
              </a:lnSpc>
              <a:spcBef>
                <a:spcPct val="0"/>
              </a:spcBef>
              <a:spcAft>
                <a:spcPts val="600"/>
              </a:spcAft>
              <a:buClrTx/>
              <a:buSzTx/>
              <a:buFont typeface="Arial" panose="020B0604020202020204" pitchFamily="34" charset="0"/>
              <a:buChar char="•"/>
            </a:pPr>
            <a:endParaRPr lang="en-US" altLang="it-IT" sz="2400" b="1">
              <a:latin typeface="+mn-lt"/>
            </a:endParaRPr>
          </a:p>
          <a:p>
            <a:pPr indent="-228600" fontAlgn="base">
              <a:lnSpc>
                <a:spcPct val="90000"/>
              </a:lnSpc>
              <a:spcBef>
                <a:spcPct val="0"/>
              </a:spcBef>
              <a:spcAft>
                <a:spcPts val="600"/>
              </a:spcAft>
              <a:buClrTx/>
              <a:buSzTx/>
              <a:buFont typeface="Arial" panose="020B0604020202020204" pitchFamily="34" charset="0"/>
              <a:buChar char="•"/>
            </a:pPr>
            <a:r>
              <a:rPr lang="en-US" altLang="it-IT" sz="2400" b="1">
                <a:latin typeface="+mn-lt"/>
              </a:rPr>
              <a:t>Per le altre malformazione è riportata l’evidenza di una </a:t>
            </a:r>
            <a:r>
              <a:rPr lang="en-US" altLang="it-IT" sz="2400" b="1" u="sng">
                <a:latin typeface="+mn-lt"/>
              </a:rPr>
              <a:t>soglia</a:t>
            </a:r>
            <a:r>
              <a:rPr lang="en-US" altLang="it-IT" sz="2400" b="1">
                <a:latin typeface="+mn-lt"/>
              </a:rPr>
              <a:t>.</a:t>
            </a:r>
          </a:p>
          <a:p>
            <a:pPr indent="-228600" fontAlgn="base">
              <a:lnSpc>
                <a:spcPct val="90000"/>
              </a:lnSpc>
              <a:spcBef>
                <a:spcPct val="0"/>
              </a:spcBef>
              <a:spcAft>
                <a:spcPts val="600"/>
              </a:spcAft>
              <a:buClrTx/>
              <a:buSzTx/>
              <a:buFont typeface="Arial" panose="020B0604020202020204" pitchFamily="34" charset="0"/>
              <a:buChar char="•"/>
            </a:pPr>
            <a:endParaRPr lang="en-US" altLang="it-IT" sz="2400" b="1">
              <a:latin typeface="+mn-lt"/>
            </a:endParaRPr>
          </a:p>
          <a:p>
            <a:pPr indent="-228600" fontAlgn="base">
              <a:lnSpc>
                <a:spcPct val="90000"/>
              </a:lnSpc>
              <a:spcBef>
                <a:spcPct val="0"/>
              </a:spcBef>
              <a:spcAft>
                <a:spcPts val="600"/>
              </a:spcAft>
              <a:buClrTx/>
              <a:buSzTx/>
              <a:buFont typeface="Arial" panose="020B0604020202020204" pitchFamily="34" charset="0"/>
              <a:buChar char="•"/>
            </a:pPr>
            <a:r>
              <a:rPr lang="en-US" altLang="it-IT" sz="2400" b="1">
                <a:latin typeface="+mn-lt"/>
              </a:rPr>
              <a:t>L’ irradiazione nel periodo fetale può determinare ritardo di accrescimento</a:t>
            </a:r>
            <a:r>
              <a:rPr lang="en-US" altLang="it-IT" sz="2400">
                <a:latin typeface="+mn-lt"/>
              </a:rPr>
              <a: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600" name="Rectangle 11059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0602" name="Rectangle 11060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04" name="Rectangle 11060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06" name="Rectangle 11060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08" name="Rectangle 11060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610" name="Freeform: Shape 11060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0612" name="Rectangle 11061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94" name="Text Box 2">
            <a:extLst>
              <a:ext uri="{FF2B5EF4-FFF2-40B4-BE49-F238E27FC236}">
                <a16:creationId xmlns:a16="http://schemas.microsoft.com/office/drawing/2014/main" id="{DFDA6AE0-93BE-3868-1C54-584B2FF5BF3A}"/>
              </a:ext>
            </a:extLst>
          </p:cNvPr>
          <p:cNvSpPr txBox="1">
            <a:spLocks noChangeArrowheads="1"/>
          </p:cNvSpPr>
          <p:nvPr/>
        </p:nvSpPr>
        <p:spPr bwMode="auto">
          <a:xfrm>
            <a:off x="560066" y="704226"/>
            <a:ext cx="3841639" cy="40649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r" fontAlgn="base">
              <a:lnSpc>
                <a:spcPct val="90000"/>
              </a:lnSpc>
              <a:spcBef>
                <a:spcPct val="0"/>
              </a:spcBef>
              <a:spcAft>
                <a:spcPts val="600"/>
              </a:spcAft>
              <a:buClrTx/>
              <a:buSzTx/>
              <a:buNone/>
            </a:pPr>
            <a:r>
              <a:rPr lang="en-US" altLang="it-IT" sz="4800" b="1" kern="1200">
                <a:solidFill>
                  <a:srgbClr val="FFFFFF"/>
                </a:solidFill>
                <a:latin typeface="+mj-lt"/>
                <a:ea typeface="+mj-ea"/>
                <a:cs typeface="+mj-cs"/>
              </a:rPr>
              <a:t>Indicazioni per l’interruzione di gravidanza</a:t>
            </a:r>
          </a:p>
        </p:txBody>
      </p:sp>
      <p:sp>
        <p:nvSpPr>
          <p:cNvPr id="110595" name="Text Box 3">
            <a:extLst>
              <a:ext uri="{FF2B5EF4-FFF2-40B4-BE49-F238E27FC236}">
                <a16:creationId xmlns:a16="http://schemas.microsoft.com/office/drawing/2014/main" id="{2F2353A4-E149-85E1-0155-DC5FDA634015}"/>
              </a:ext>
            </a:extLst>
          </p:cNvPr>
          <p:cNvSpPr txBox="1">
            <a:spLocks noChangeArrowheads="1"/>
          </p:cNvSpPr>
          <p:nvPr/>
        </p:nvSpPr>
        <p:spPr bwMode="auto">
          <a:xfrm>
            <a:off x="5772310" y="779376"/>
            <a:ext cx="7866417" cy="66552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indent="-228600" fontAlgn="base">
              <a:lnSpc>
                <a:spcPct val="90000"/>
              </a:lnSpc>
              <a:spcBef>
                <a:spcPct val="0"/>
              </a:spcBef>
              <a:spcAft>
                <a:spcPts val="600"/>
              </a:spcAft>
              <a:buClrTx/>
              <a:buSzTx/>
              <a:buFont typeface="Arial" panose="020B0604020202020204" pitchFamily="34" charset="0"/>
              <a:buChar char="•"/>
            </a:pPr>
            <a:r>
              <a:rPr lang="en-US" altLang="it-IT" sz="2400" dirty="0">
                <a:latin typeface="+mn-lt"/>
              </a:rPr>
              <a:t> </a:t>
            </a:r>
            <a:r>
              <a:rPr lang="en-US" altLang="it-IT" sz="2400" b="1" dirty="0">
                <a:latin typeface="+mn-lt"/>
              </a:rPr>
              <a:t>Dose </a:t>
            </a:r>
            <a:r>
              <a:rPr lang="en-US" altLang="it-IT" sz="2400" b="1" dirty="0" err="1">
                <a:latin typeface="+mn-lt"/>
              </a:rPr>
              <a:t>soglia</a:t>
            </a:r>
            <a:r>
              <a:rPr lang="en-US" altLang="it-IT" sz="2400" b="1" dirty="0">
                <a:latin typeface="+mn-lt"/>
              </a:rPr>
              <a:t> per </a:t>
            </a:r>
            <a:r>
              <a:rPr lang="en-US" altLang="it-IT" sz="2400" b="1" dirty="0" err="1">
                <a:latin typeface="+mn-lt"/>
              </a:rPr>
              <a:t>effetti</a:t>
            </a:r>
            <a:r>
              <a:rPr lang="en-US" altLang="it-IT" sz="2400" b="1" dirty="0">
                <a:latin typeface="+mn-lt"/>
              </a:rPr>
              <a:t> </a:t>
            </a:r>
            <a:r>
              <a:rPr lang="en-US" altLang="it-IT" sz="2400" b="1" dirty="0" err="1">
                <a:latin typeface="+mn-lt"/>
              </a:rPr>
              <a:t>teratogeni</a:t>
            </a:r>
            <a:r>
              <a:rPr lang="en-US" altLang="it-IT" sz="2400" b="1" dirty="0">
                <a:latin typeface="+mn-lt"/>
              </a:rPr>
              <a:t> circa 0,1 Gy</a:t>
            </a:r>
          </a:p>
          <a:p>
            <a:pPr indent="-228600" fontAlgn="base">
              <a:lnSpc>
                <a:spcPct val="90000"/>
              </a:lnSpc>
              <a:spcBef>
                <a:spcPct val="0"/>
              </a:spcBef>
              <a:spcAft>
                <a:spcPts val="600"/>
              </a:spcAft>
              <a:buClrTx/>
              <a:buSzTx/>
              <a:buFont typeface="Arial" panose="020B0604020202020204" pitchFamily="34" charset="0"/>
              <a:buChar char="•"/>
            </a:pPr>
            <a:endParaRPr lang="en-US" altLang="it-IT" sz="2400" b="1" dirty="0">
              <a:latin typeface="+mn-lt"/>
            </a:endParaRPr>
          </a:p>
          <a:p>
            <a:pPr indent="-228600" fontAlgn="base">
              <a:lnSpc>
                <a:spcPct val="90000"/>
              </a:lnSpc>
              <a:spcBef>
                <a:spcPct val="0"/>
              </a:spcBef>
              <a:spcAft>
                <a:spcPts val="600"/>
              </a:spcAft>
              <a:buClrTx/>
              <a:buSzTx/>
              <a:buFont typeface="Arial" panose="020B0604020202020204" pitchFamily="34" charset="0"/>
              <a:buChar char="•"/>
            </a:pPr>
            <a:r>
              <a:rPr lang="en-US" altLang="it-IT" sz="2400" b="1" dirty="0">
                <a:latin typeface="+mn-lt"/>
              </a:rPr>
              <a:t> Tasso di </a:t>
            </a:r>
            <a:r>
              <a:rPr lang="en-US" altLang="it-IT" sz="2400" b="1" dirty="0" err="1">
                <a:latin typeface="+mn-lt"/>
              </a:rPr>
              <a:t>abortività</a:t>
            </a:r>
            <a:r>
              <a:rPr lang="en-US" altLang="it-IT" sz="2400" b="1" dirty="0">
                <a:latin typeface="+mn-lt"/>
              </a:rPr>
              <a:t> </a:t>
            </a:r>
            <a:r>
              <a:rPr lang="en-US" altLang="it-IT" sz="2400" b="1" dirty="0" err="1">
                <a:latin typeface="+mn-lt"/>
              </a:rPr>
              <a:t>naturale</a:t>
            </a:r>
            <a:r>
              <a:rPr lang="en-US" altLang="it-IT" sz="2400" b="1" dirty="0">
                <a:latin typeface="+mn-lt"/>
              </a:rPr>
              <a:t> &lt;30 %. </a:t>
            </a:r>
          </a:p>
          <a:p>
            <a:pPr indent="-228600" fontAlgn="base">
              <a:lnSpc>
                <a:spcPct val="90000"/>
              </a:lnSpc>
              <a:spcBef>
                <a:spcPct val="0"/>
              </a:spcBef>
              <a:spcAft>
                <a:spcPts val="600"/>
              </a:spcAft>
              <a:buClrTx/>
              <a:buSzTx/>
              <a:buFont typeface="Arial" panose="020B0604020202020204" pitchFamily="34" charset="0"/>
              <a:buChar char="•"/>
            </a:pPr>
            <a:r>
              <a:rPr lang="en-US" altLang="it-IT" sz="2400" b="1" dirty="0">
                <a:latin typeface="+mn-lt"/>
              </a:rPr>
              <a:t>   A 0,1 Gy </a:t>
            </a:r>
            <a:r>
              <a:rPr lang="en-US" altLang="it-IT" sz="2400" b="1" dirty="0" err="1">
                <a:latin typeface="+mn-lt"/>
              </a:rPr>
              <a:t>l’incremento</a:t>
            </a:r>
            <a:r>
              <a:rPr lang="en-US" altLang="it-IT" sz="2400" b="1" dirty="0">
                <a:latin typeface="+mn-lt"/>
              </a:rPr>
              <a:t> è </a:t>
            </a:r>
            <a:r>
              <a:rPr lang="en-US" altLang="it-IT" sz="2400" b="1" dirty="0" err="1">
                <a:latin typeface="+mn-lt"/>
              </a:rPr>
              <a:t>dello</a:t>
            </a:r>
            <a:r>
              <a:rPr lang="en-US" altLang="it-IT" sz="2400" b="1" dirty="0">
                <a:latin typeface="+mn-lt"/>
              </a:rPr>
              <a:t> 0.1-1%</a:t>
            </a:r>
          </a:p>
          <a:p>
            <a:pPr indent="-228600" fontAlgn="base">
              <a:lnSpc>
                <a:spcPct val="90000"/>
              </a:lnSpc>
              <a:spcBef>
                <a:spcPct val="0"/>
              </a:spcBef>
              <a:spcAft>
                <a:spcPts val="600"/>
              </a:spcAft>
              <a:buClrTx/>
              <a:buSzTx/>
              <a:buFont typeface="Arial" panose="020B0604020202020204" pitchFamily="34" charset="0"/>
              <a:buChar char="•"/>
            </a:pPr>
            <a:endParaRPr lang="en-US" altLang="it-IT" sz="2400" b="1" dirty="0">
              <a:latin typeface="+mn-lt"/>
            </a:endParaRPr>
          </a:p>
          <a:p>
            <a:pPr indent="-228600" fontAlgn="base">
              <a:lnSpc>
                <a:spcPct val="90000"/>
              </a:lnSpc>
              <a:spcBef>
                <a:spcPct val="0"/>
              </a:spcBef>
              <a:spcAft>
                <a:spcPts val="600"/>
              </a:spcAft>
              <a:buClrTx/>
              <a:buSzTx/>
              <a:buFont typeface="Arial" panose="020B0604020202020204" pitchFamily="34" charset="0"/>
              <a:buChar char="•"/>
            </a:pPr>
            <a:r>
              <a:rPr lang="en-US" altLang="it-IT" sz="2400" b="1" dirty="0">
                <a:latin typeface="+mn-lt"/>
              </a:rPr>
              <a:t> Per </a:t>
            </a:r>
            <a:r>
              <a:rPr lang="en-US" altLang="it-IT" sz="2400" b="1" dirty="0" err="1">
                <a:latin typeface="+mn-lt"/>
              </a:rPr>
              <a:t>dosi</a:t>
            </a:r>
            <a:r>
              <a:rPr lang="en-US" altLang="it-IT" sz="2400" b="1" dirty="0">
                <a:latin typeface="+mn-lt"/>
              </a:rPr>
              <a:t> al </a:t>
            </a:r>
            <a:r>
              <a:rPr lang="en-US" altLang="it-IT" sz="2400" b="1" dirty="0" err="1">
                <a:latin typeface="+mn-lt"/>
              </a:rPr>
              <a:t>feto</a:t>
            </a:r>
            <a:r>
              <a:rPr lang="en-US" altLang="it-IT" sz="2400" b="1" dirty="0">
                <a:latin typeface="+mn-lt"/>
              </a:rPr>
              <a:t> &gt; 0,5 Gy a 7-13 </a:t>
            </a:r>
            <a:r>
              <a:rPr lang="en-US" altLang="it-IT" sz="2400" b="1" dirty="0" err="1">
                <a:latin typeface="+mn-lt"/>
              </a:rPr>
              <a:t>settimane</a:t>
            </a:r>
            <a:r>
              <a:rPr lang="en-US" altLang="it-IT" sz="2400" b="1" dirty="0">
                <a:latin typeface="+mn-lt"/>
              </a:rPr>
              <a:t>: </a:t>
            </a:r>
            <a:r>
              <a:rPr lang="en-US" altLang="it-IT" sz="2400" b="1" dirty="0" err="1">
                <a:latin typeface="+mn-lt"/>
              </a:rPr>
              <a:t>rischio</a:t>
            </a:r>
            <a:r>
              <a:rPr lang="en-US" altLang="it-IT" sz="2400" b="1" dirty="0">
                <a:latin typeface="+mn-lt"/>
              </a:rPr>
              <a:t> </a:t>
            </a:r>
            <a:r>
              <a:rPr lang="en-US" altLang="it-IT" sz="2400" b="1" dirty="0" err="1">
                <a:latin typeface="+mn-lt"/>
              </a:rPr>
              <a:t>significativo</a:t>
            </a:r>
            <a:r>
              <a:rPr lang="en-US" altLang="it-IT" sz="2400" b="1" dirty="0">
                <a:latin typeface="+mn-lt"/>
              </a:rPr>
              <a:t> di </a:t>
            </a:r>
            <a:r>
              <a:rPr lang="en-US" altLang="it-IT" sz="2400" b="1" dirty="0" err="1">
                <a:latin typeface="+mn-lt"/>
              </a:rPr>
              <a:t>ritardo</a:t>
            </a:r>
            <a:r>
              <a:rPr lang="en-US" altLang="it-IT" sz="2400" b="1" dirty="0">
                <a:latin typeface="+mn-lt"/>
              </a:rPr>
              <a:t> di  </a:t>
            </a:r>
            <a:r>
              <a:rPr lang="en-US" altLang="it-IT" sz="2400" b="1" dirty="0" err="1">
                <a:latin typeface="+mn-lt"/>
              </a:rPr>
              <a:t>accrescimento</a:t>
            </a:r>
            <a:r>
              <a:rPr lang="en-US" altLang="it-IT" sz="2400" b="1" dirty="0">
                <a:latin typeface="+mn-lt"/>
              </a:rPr>
              <a:t> e  </a:t>
            </a:r>
            <a:r>
              <a:rPr lang="en-US" altLang="it-IT" sz="2400" b="1" dirty="0" err="1">
                <a:latin typeface="+mn-lt"/>
              </a:rPr>
              <a:t>danno</a:t>
            </a:r>
            <a:r>
              <a:rPr lang="en-US" altLang="it-IT" sz="2400" b="1" dirty="0">
                <a:latin typeface="+mn-lt"/>
              </a:rPr>
              <a:t> </a:t>
            </a:r>
            <a:r>
              <a:rPr lang="en-US" altLang="it-IT" sz="2400" b="1" dirty="0" err="1">
                <a:latin typeface="+mn-lt"/>
              </a:rPr>
              <a:t>neurologico</a:t>
            </a:r>
            <a:endParaRPr lang="en-US" altLang="it-IT" sz="2400" b="1" dirty="0">
              <a:latin typeface="+mn-lt"/>
            </a:endParaRPr>
          </a:p>
          <a:p>
            <a:pPr indent="-228600" fontAlgn="base">
              <a:lnSpc>
                <a:spcPct val="90000"/>
              </a:lnSpc>
              <a:spcBef>
                <a:spcPct val="0"/>
              </a:spcBef>
              <a:spcAft>
                <a:spcPts val="600"/>
              </a:spcAft>
              <a:buClrTx/>
              <a:buSzTx/>
              <a:buFont typeface="Arial" panose="020B0604020202020204" pitchFamily="34" charset="0"/>
              <a:buChar char="•"/>
            </a:pPr>
            <a:endParaRPr lang="en-US" altLang="it-IT" sz="2400" b="1" dirty="0">
              <a:latin typeface="+mn-lt"/>
            </a:endParaRPr>
          </a:p>
          <a:p>
            <a:pPr indent="-228600" fontAlgn="base">
              <a:lnSpc>
                <a:spcPct val="90000"/>
              </a:lnSpc>
              <a:spcBef>
                <a:spcPct val="0"/>
              </a:spcBef>
              <a:spcAft>
                <a:spcPts val="600"/>
              </a:spcAft>
              <a:buClrTx/>
              <a:buSzTx/>
              <a:buFont typeface="Arial" panose="020B0604020202020204" pitchFamily="34" charset="0"/>
              <a:buChar char="•"/>
            </a:pPr>
            <a:endParaRPr lang="en-US" altLang="it-IT" sz="2400" b="1" dirty="0">
              <a:latin typeface="+mn-lt"/>
            </a:endParaRPr>
          </a:p>
          <a:p>
            <a:pPr indent="-228600" fontAlgn="base">
              <a:lnSpc>
                <a:spcPct val="90000"/>
              </a:lnSpc>
              <a:spcBef>
                <a:spcPct val="0"/>
              </a:spcBef>
              <a:spcAft>
                <a:spcPts val="600"/>
              </a:spcAft>
              <a:buClrTx/>
              <a:buSzTx/>
              <a:buFont typeface="Arial" panose="020B0604020202020204" pitchFamily="34" charset="0"/>
              <a:buChar char="•"/>
            </a:pPr>
            <a:endParaRPr lang="en-US" altLang="it-IT" sz="2400" dirty="0">
              <a:latin typeface="+mn-lt"/>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0952" name="Rectangle 21095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0954" name="Rectangle 21095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956" name="Rectangle 21095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958" name="Rectangle 21095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960" name="Rectangle 21095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962" name="Freeform: Shape 21096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0964" name="Rectangle 21096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946" name="Rectangle 2">
            <a:extLst>
              <a:ext uri="{FF2B5EF4-FFF2-40B4-BE49-F238E27FC236}">
                <a16:creationId xmlns:a16="http://schemas.microsoft.com/office/drawing/2014/main" id="{B287E62E-2D5C-773F-3636-D335628087F0}"/>
              </a:ext>
            </a:extLst>
          </p:cNvPr>
          <p:cNvSpPr>
            <a:spLocks noGrp="1" noChangeArrowheads="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altLang="it-IT" sz="4800" b="0" kern="1200">
                <a:solidFill>
                  <a:srgbClr val="FFFFFF"/>
                </a:solidFill>
                <a:latin typeface="+mj-lt"/>
                <a:ea typeface="+mj-ea"/>
                <a:cs typeface="+mj-cs"/>
              </a:rPr>
              <a:t>Effetti sul prodotto del concepimento</a:t>
            </a:r>
          </a:p>
        </p:txBody>
      </p:sp>
      <p:sp>
        <p:nvSpPr>
          <p:cNvPr id="210947" name="Rectangle 3">
            <a:extLst>
              <a:ext uri="{FF2B5EF4-FFF2-40B4-BE49-F238E27FC236}">
                <a16:creationId xmlns:a16="http://schemas.microsoft.com/office/drawing/2014/main" id="{7946AF6A-28E8-965E-E315-1FE85C4B8EB1}"/>
              </a:ext>
            </a:extLst>
          </p:cNvPr>
          <p:cNvSpPr>
            <a:spLocks noGrp="1" noChangeArrowheads="1"/>
          </p:cNvSpPr>
          <p:nvPr>
            <p:ph type="body"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altLang="it-IT" sz="2400" b="1"/>
              <a:t>DATA LA SENSIBILITA’ DEL NASCITURO ALL’EFFETTO DELLE RADIAZIONI IONIZZANTI, E’ ESTREMAMENTE IMPORTANTE CHE ESSO NON VENGA ESPOSTO AL RISCHIO DI ESPOSIZIONE PER TUTTO IL PERIODO GESTAZIONALE.</a:t>
            </a:r>
          </a:p>
          <a:p>
            <a:pPr indent="-228600">
              <a:lnSpc>
                <a:spcPct val="90000"/>
              </a:lnSpc>
              <a:defRPr/>
            </a:pPr>
            <a:r>
              <a:rPr lang="en-US" altLang="it-IT" sz="2400" b="1"/>
              <a:t>A TAL FINE LA LAVORATRICE DEVE DARE IMMEDIATO AVVISO DELLO STATO DI GRAVIDANZA AL PROPRIO DATORE DI LAVORO (O AL PREPOSTO) NON APPENA NE VENGA A CONOSCENZA PER  ESSERE ALLONTANATA  DALLA LAVORAZIONE COMPORTANTE ESPOSIZIONE E REIMPIEGATA IN MANSIONE COMPATIBILE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a:extLst>
              <a:ext uri="{FF2B5EF4-FFF2-40B4-BE49-F238E27FC236}">
                <a16:creationId xmlns:a16="http://schemas.microsoft.com/office/drawing/2014/main" id="{B5D75E58-F425-02B0-C8C0-C98826A5B811}"/>
              </a:ext>
            </a:extLst>
          </p:cNvPr>
          <p:cNvSpPr>
            <a:spLocks noChangeArrowheads="1"/>
          </p:cNvSpPr>
          <p:nvPr/>
        </p:nvSpPr>
        <p:spPr bwMode="auto">
          <a:xfrm>
            <a:off x="2217420" y="457231"/>
            <a:ext cx="10195560" cy="7478970"/>
          </a:xfrm>
          <a:prstGeom prst="rect">
            <a:avLst/>
          </a:prstGeom>
          <a:noFill/>
          <a:ln w="28575">
            <a:solidFill>
              <a:srgbClr val="0000FF"/>
            </a:solidFill>
            <a:miter lim="800000"/>
            <a:headEnd/>
            <a:tailEnd/>
          </a:ln>
          <a:effectLst/>
        </p:spPr>
        <p:txBody>
          <a:bodyPr anchor="ctr">
            <a:spAutoFit/>
          </a:bodyPr>
          <a:lstStyle/>
          <a:p>
            <a:pPr algn="ctr" defTabSz="1097280" fontAlgn="base">
              <a:spcBef>
                <a:spcPct val="0"/>
              </a:spcBef>
              <a:spcAft>
                <a:spcPct val="0"/>
              </a:spcAft>
              <a:defRPr/>
            </a:pPr>
            <a:r>
              <a:rPr lang="it-IT" sz="3840" dirty="0">
                <a:solidFill>
                  <a:srgbClr val="0000FF"/>
                </a:solidFill>
                <a:effectLst>
                  <a:outerShdw blurRad="38100" dist="38100" dir="2700000" algn="tl">
                    <a:srgbClr val="000000"/>
                  </a:outerShdw>
                </a:effectLst>
                <a:latin typeface="Calibri" pitchFamily="34" charset="0"/>
                <a:cs typeface="Calibri" pitchFamily="34" charset="0"/>
              </a:rPr>
              <a:t>Dosi al concepito </a:t>
            </a:r>
            <a:r>
              <a:rPr lang="it-IT" sz="3840" dirty="0">
                <a:solidFill>
                  <a:srgbClr val="CC0000"/>
                </a:solidFill>
                <a:effectLst>
                  <a:outerShdw blurRad="38100" dist="38100" dir="2700000" algn="tl">
                    <a:srgbClr val="000000"/>
                  </a:outerShdw>
                </a:effectLst>
                <a:latin typeface="Calibri" pitchFamily="34" charset="0"/>
                <a:cs typeface="Calibri" pitchFamily="34" charset="0"/>
              </a:rPr>
              <a:t>&lt; 100 </a:t>
            </a:r>
            <a:r>
              <a:rPr lang="it-IT" sz="3840" dirty="0" err="1">
                <a:solidFill>
                  <a:srgbClr val="CC0000"/>
                </a:solidFill>
                <a:effectLst>
                  <a:outerShdw blurRad="38100" dist="38100" dir="2700000" algn="tl">
                    <a:srgbClr val="000000"/>
                  </a:outerShdw>
                </a:effectLst>
                <a:latin typeface="Calibri" pitchFamily="34" charset="0"/>
                <a:cs typeface="Calibri" pitchFamily="34" charset="0"/>
              </a:rPr>
              <a:t>mSv</a:t>
            </a:r>
            <a:r>
              <a:rPr lang="it-IT" sz="3840" dirty="0">
                <a:solidFill>
                  <a:srgbClr val="CC0000"/>
                </a:solidFill>
                <a:effectLst>
                  <a:outerShdw blurRad="38100" dist="38100" dir="2700000" algn="tl">
                    <a:srgbClr val="000000"/>
                  </a:outerShdw>
                </a:effectLst>
                <a:latin typeface="Calibri" pitchFamily="34" charset="0"/>
                <a:cs typeface="Calibri" pitchFamily="34" charset="0"/>
              </a:rPr>
              <a:t> non dovrebbero essere considerate motivo di interruzione di gravidanza</a:t>
            </a:r>
            <a:r>
              <a:rPr lang="it-IT" sz="3840" dirty="0">
                <a:solidFill>
                  <a:srgbClr val="CC0000"/>
                </a:solidFill>
                <a:effectLst>
                  <a:outerShdw blurRad="38100" dist="38100" dir="2700000" algn="tl">
                    <a:srgbClr val="FFFFFF"/>
                  </a:outerShdw>
                </a:effectLst>
                <a:latin typeface="Calibri" pitchFamily="34" charset="0"/>
                <a:cs typeface="Calibri" pitchFamily="34" charset="0"/>
              </a:rPr>
              <a:t> </a:t>
            </a:r>
          </a:p>
          <a:p>
            <a:pPr algn="ctr" defTabSz="1097280" fontAlgn="base">
              <a:spcBef>
                <a:spcPct val="0"/>
              </a:spcBef>
              <a:spcAft>
                <a:spcPct val="0"/>
              </a:spcAft>
              <a:defRPr/>
            </a:pPr>
            <a:endParaRPr lang="it-IT" sz="3840" dirty="0">
              <a:solidFill>
                <a:srgbClr val="000000"/>
              </a:solidFill>
              <a:effectLst>
                <a:outerShdw blurRad="38100" dist="38100" dir="2700000" algn="tl">
                  <a:srgbClr val="FFFFFF"/>
                </a:outerShdw>
              </a:effectLst>
              <a:latin typeface="Calibri" pitchFamily="34" charset="0"/>
              <a:cs typeface="Calibri" pitchFamily="34" charset="0"/>
            </a:endParaRPr>
          </a:p>
          <a:p>
            <a:pPr algn="ctr" defTabSz="1097280" fontAlgn="base">
              <a:spcBef>
                <a:spcPct val="0"/>
              </a:spcBef>
              <a:spcAft>
                <a:spcPct val="0"/>
              </a:spcAft>
              <a:defRPr/>
            </a:pPr>
            <a:r>
              <a:rPr lang="it-IT" sz="3840" dirty="0">
                <a:solidFill>
                  <a:srgbClr val="0000FF"/>
                </a:solidFill>
                <a:effectLst>
                  <a:outerShdw blurRad="38100" dist="38100" dir="2700000" algn="tl">
                    <a:srgbClr val="000000"/>
                  </a:outerShdw>
                </a:effectLst>
                <a:latin typeface="Calibri" pitchFamily="34" charset="0"/>
                <a:cs typeface="Calibri" pitchFamily="34" charset="0"/>
              </a:rPr>
              <a:t>(ICRP n. 84, 2000; ribadito</a:t>
            </a:r>
          </a:p>
          <a:p>
            <a:pPr algn="ctr" defTabSz="1097280" fontAlgn="base">
              <a:spcBef>
                <a:spcPct val="0"/>
              </a:spcBef>
              <a:spcAft>
                <a:spcPct val="0"/>
              </a:spcAft>
              <a:defRPr/>
            </a:pPr>
            <a:r>
              <a:rPr lang="it-IT" sz="3840" dirty="0">
                <a:solidFill>
                  <a:srgbClr val="0000FF"/>
                </a:solidFill>
                <a:effectLst>
                  <a:outerShdw blurRad="38100" dist="38100" dir="2700000" algn="tl">
                    <a:srgbClr val="000000"/>
                  </a:outerShdw>
                </a:effectLst>
                <a:latin typeface="Calibri" pitchFamily="34" charset="0"/>
                <a:cs typeface="Calibri" pitchFamily="34" charset="0"/>
              </a:rPr>
              <a:t>in ICRP n. 103: Raccomandazioni 2007)</a:t>
            </a:r>
          </a:p>
          <a:p>
            <a:pPr algn="ctr" defTabSz="1097280" fontAlgn="base">
              <a:spcBef>
                <a:spcPct val="0"/>
              </a:spcBef>
              <a:spcAft>
                <a:spcPct val="0"/>
              </a:spcAft>
              <a:defRPr/>
            </a:pPr>
            <a:endParaRPr lang="it-IT" sz="3360" dirty="0">
              <a:solidFill>
                <a:srgbClr val="0000FF"/>
              </a:solidFill>
              <a:effectLst>
                <a:outerShdw blurRad="38100" dist="38100" dir="2700000" algn="tl">
                  <a:srgbClr val="000000"/>
                </a:outerShdw>
              </a:effectLst>
              <a:latin typeface="Calibri" pitchFamily="34" charset="0"/>
              <a:cs typeface="Calibri" pitchFamily="34" charset="0"/>
            </a:endParaRPr>
          </a:p>
          <a:p>
            <a:pPr algn="ctr" defTabSz="1097280" fontAlgn="base">
              <a:spcBef>
                <a:spcPct val="0"/>
              </a:spcBef>
              <a:spcAft>
                <a:spcPct val="0"/>
              </a:spcAft>
              <a:defRPr/>
            </a:pPr>
            <a:endParaRPr lang="it-IT" sz="3360" dirty="0">
              <a:solidFill>
                <a:srgbClr val="0000FF"/>
              </a:solidFill>
              <a:effectLst>
                <a:outerShdw blurRad="38100" dist="38100" dir="2700000" algn="tl">
                  <a:srgbClr val="000000"/>
                </a:outerShdw>
              </a:effectLst>
              <a:latin typeface="Calibri" pitchFamily="34" charset="0"/>
              <a:cs typeface="Calibri" pitchFamily="34" charset="0"/>
            </a:endParaRPr>
          </a:p>
          <a:p>
            <a:pPr algn="ctr" defTabSz="1097280" fontAlgn="base">
              <a:spcBef>
                <a:spcPct val="0"/>
              </a:spcBef>
              <a:spcAft>
                <a:spcPct val="0"/>
              </a:spcAft>
              <a:defRPr/>
            </a:pPr>
            <a:r>
              <a:rPr lang="it-IT" sz="3360" dirty="0">
                <a:solidFill>
                  <a:srgbClr val="0000FF"/>
                </a:solidFill>
                <a:effectLst>
                  <a:outerShdw blurRad="38100" dist="38100" dir="2700000" algn="tl">
                    <a:srgbClr val="000000"/>
                  </a:outerShdw>
                </a:effectLst>
                <a:latin typeface="Calibri" pitchFamily="34" charset="0"/>
                <a:cs typeface="Calibri" pitchFamily="34" charset="0"/>
              </a:rPr>
              <a:t>“</a:t>
            </a:r>
            <a:r>
              <a:rPr lang="it-IT" sz="3360" i="1" dirty="0">
                <a:solidFill>
                  <a:srgbClr val="008000"/>
                </a:solidFill>
                <a:effectLst>
                  <a:outerShdw blurRad="38100" dist="38100" dir="2700000" algn="tl">
                    <a:srgbClr val="000000"/>
                  </a:outerShdw>
                </a:effectLst>
                <a:latin typeface="Calibri" pitchFamily="34" charset="0"/>
                <a:cs typeface="Calibri" pitchFamily="34" charset="0"/>
              </a:rPr>
              <a:t>L’esposizione a raggi X durante la gravidanza non è un’indicazione per l’aborto terapeutico</a:t>
            </a:r>
            <a:r>
              <a:rPr lang="it-IT" sz="3360" dirty="0">
                <a:solidFill>
                  <a:srgbClr val="0000FF"/>
                </a:solidFill>
                <a:effectLst>
                  <a:outerShdw blurRad="38100" dist="38100" dir="2700000" algn="tl">
                    <a:srgbClr val="000000"/>
                  </a:outerShdw>
                </a:effectLst>
                <a:latin typeface="Calibri" pitchFamily="34" charset="0"/>
                <a:cs typeface="Calibri" pitchFamily="34" charset="0"/>
              </a:rPr>
              <a:t>”</a:t>
            </a:r>
            <a:r>
              <a:rPr lang="it-IT" sz="3360" dirty="0">
                <a:solidFill>
                  <a:srgbClr val="000000"/>
                </a:solidFill>
                <a:effectLst>
                  <a:outerShdw blurRad="38100" dist="38100" dir="2700000" algn="tl">
                    <a:srgbClr val="FFFFFF"/>
                  </a:outerShdw>
                </a:effectLst>
                <a:latin typeface="Calibri" pitchFamily="34" charset="0"/>
                <a:cs typeface="Calibri" pitchFamily="34" charset="0"/>
              </a:rPr>
              <a:t> </a:t>
            </a:r>
          </a:p>
          <a:p>
            <a:pPr algn="ctr" defTabSz="1097280" fontAlgn="base">
              <a:spcBef>
                <a:spcPct val="0"/>
              </a:spcBef>
              <a:spcAft>
                <a:spcPct val="0"/>
              </a:spcAft>
              <a:defRPr/>
            </a:pPr>
            <a:r>
              <a:rPr lang="it-IT" sz="2880" dirty="0">
                <a:solidFill>
                  <a:srgbClr val="0000FF"/>
                </a:solidFill>
                <a:effectLst>
                  <a:outerShdw blurRad="38100" dist="38100" dir="2700000" algn="tl">
                    <a:srgbClr val="000000"/>
                  </a:outerShdw>
                </a:effectLst>
                <a:latin typeface="Calibri" pitchFamily="34" charset="0"/>
                <a:cs typeface="Calibri" pitchFamily="34" charset="0"/>
              </a:rPr>
              <a:t>(American </a:t>
            </a:r>
            <a:r>
              <a:rPr lang="it-IT" sz="2880" dirty="0" err="1">
                <a:solidFill>
                  <a:srgbClr val="0000FF"/>
                </a:solidFill>
                <a:effectLst>
                  <a:outerShdw blurRad="38100" dist="38100" dir="2700000" algn="tl">
                    <a:srgbClr val="000000"/>
                  </a:outerShdw>
                </a:effectLst>
                <a:latin typeface="Calibri" pitchFamily="34" charset="0"/>
                <a:cs typeface="Calibri" pitchFamily="34" charset="0"/>
              </a:rPr>
              <a:t>Academy</a:t>
            </a:r>
            <a:r>
              <a:rPr lang="it-IT" sz="2880" dirty="0">
                <a:solidFill>
                  <a:srgbClr val="0000FF"/>
                </a:solidFill>
                <a:effectLst>
                  <a:outerShdw blurRad="38100" dist="38100" dir="2700000" algn="tl">
                    <a:srgbClr val="000000"/>
                  </a:outerShdw>
                </a:effectLst>
                <a:latin typeface="Calibri" pitchFamily="34" charset="0"/>
                <a:cs typeface="Calibri" pitchFamily="34" charset="0"/>
              </a:rPr>
              <a:t> </a:t>
            </a:r>
            <a:r>
              <a:rPr lang="it-IT" sz="2880" dirty="0" err="1">
                <a:solidFill>
                  <a:srgbClr val="0000FF"/>
                </a:solidFill>
                <a:effectLst>
                  <a:outerShdw blurRad="38100" dist="38100" dir="2700000" algn="tl">
                    <a:srgbClr val="000000"/>
                  </a:outerShdw>
                </a:effectLst>
                <a:latin typeface="Calibri" pitchFamily="34" charset="0"/>
                <a:cs typeface="Calibri" pitchFamily="34" charset="0"/>
              </a:rPr>
              <a:t>of</a:t>
            </a:r>
            <a:r>
              <a:rPr lang="it-IT" sz="2880" dirty="0">
                <a:solidFill>
                  <a:srgbClr val="0000FF"/>
                </a:solidFill>
                <a:effectLst>
                  <a:outerShdw blurRad="38100" dist="38100" dir="2700000" algn="tl">
                    <a:srgbClr val="000000"/>
                  </a:outerShdw>
                </a:effectLst>
                <a:latin typeface="Calibri" pitchFamily="34" charset="0"/>
                <a:cs typeface="Calibri" pitchFamily="34" charset="0"/>
              </a:rPr>
              <a:t> </a:t>
            </a:r>
            <a:r>
              <a:rPr lang="it-IT" sz="2880" dirty="0" err="1">
                <a:solidFill>
                  <a:srgbClr val="0000FF"/>
                </a:solidFill>
                <a:effectLst>
                  <a:outerShdw blurRad="38100" dist="38100" dir="2700000" algn="tl">
                    <a:srgbClr val="000000"/>
                  </a:outerShdw>
                </a:effectLst>
                <a:latin typeface="Calibri" pitchFamily="34" charset="0"/>
                <a:cs typeface="Calibri" pitchFamily="34" charset="0"/>
              </a:rPr>
              <a:t>Pediatrics</a:t>
            </a:r>
            <a:r>
              <a:rPr lang="it-IT" sz="2880" dirty="0">
                <a:solidFill>
                  <a:srgbClr val="0000FF"/>
                </a:solidFill>
                <a:effectLst>
                  <a:outerShdw blurRad="38100" dist="38100" dir="2700000" algn="tl">
                    <a:srgbClr val="000000"/>
                  </a:outerShdw>
                </a:effectLst>
                <a:latin typeface="Calibri" pitchFamily="34" charset="0"/>
                <a:cs typeface="Calibri" pitchFamily="34" charset="0"/>
              </a:rPr>
              <a:t> and American College </a:t>
            </a:r>
            <a:r>
              <a:rPr lang="it-IT" sz="2880" dirty="0" err="1">
                <a:solidFill>
                  <a:srgbClr val="0000FF"/>
                </a:solidFill>
                <a:effectLst>
                  <a:outerShdw blurRad="38100" dist="38100" dir="2700000" algn="tl">
                    <a:srgbClr val="000000"/>
                  </a:outerShdw>
                </a:effectLst>
                <a:latin typeface="Calibri" pitchFamily="34" charset="0"/>
                <a:cs typeface="Calibri" pitchFamily="34" charset="0"/>
              </a:rPr>
              <a:t>of</a:t>
            </a:r>
            <a:r>
              <a:rPr lang="it-IT" sz="2880" dirty="0">
                <a:solidFill>
                  <a:srgbClr val="0000FF"/>
                </a:solidFill>
                <a:effectLst>
                  <a:outerShdw blurRad="38100" dist="38100" dir="2700000" algn="tl">
                    <a:srgbClr val="000000"/>
                  </a:outerShdw>
                </a:effectLst>
                <a:latin typeface="Calibri" pitchFamily="34" charset="0"/>
                <a:cs typeface="Calibri" pitchFamily="34" charset="0"/>
              </a:rPr>
              <a:t> </a:t>
            </a:r>
            <a:r>
              <a:rPr lang="it-IT" sz="2880" dirty="0" err="1">
                <a:solidFill>
                  <a:srgbClr val="0000FF"/>
                </a:solidFill>
                <a:effectLst>
                  <a:outerShdw blurRad="38100" dist="38100" dir="2700000" algn="tl">
                    <a:srgbClr val="000000"/>
                  </a:outerShdw>
                </a:effectLst>
                <a:latin typeface="Calibri" pitchFamily="34" charset="0"/>
                <a:cs typeface="Calibri" pitchFamily="34" charset="0"/>
              </a:rPr>
              <a:t>Obstetricians</a:t>
            </a:r>
            <a:r>
              <a:rPr lang="it-IT" sz="2880" dirty="0">
                <a:solidFill>
                  <a:srgbClr val="0000FF"/>
                </a:solidFill>
                <a:effectLst>
                  <a:outerShdw blurRad="38100" dist="38100" dir="2700000" algn="tl">
                    <a:srgbClr val="000000"/>
                  </a:outerShdw>
                </a:effectLst>
                <a:latin typeface="Calibri" pitchFamily="34" charset="0"/>
                <a:cs typeface="Calibri" pitchFamily="34" charset="0"/>
              </a:rPr>
              <a:t> and </a:t>
            </a:r>
            <a:r>
              <a:rPr lang="it-IT" sz="2880" dirty="0" err="1">
                <a:solidFill>
                  <a:srgbClr val="0000FF"/>
                </a:solidFill>
                <a:effectLst>
                  <a:outerShdw blurRad="38100" dist="38100" dir="2700000" algn="tl">
                    <a:srgbClr val="000000"/>
                  </a:outerShdw>
                </a:effectLst>
                <a:latin typeface="Calibri" pitchFamily="34" charset="0"/>
                <a:cs typeface="Calibri" pitchFamily="34" charset="0"/>
              </a:rPr>
              <a:t>Gynecologists</a:t>
            </a:r>
            <a:r>
              <a:rPr lang="it-IT" sz="2880" dirty="0">
                <a:solidFill>
                  <a:srgbClr val="0000FF"/>
                </a:solidFill>
                <a:effectLst>
                  <a:outerShdw blurRad="38100" dist="38100" dir="2700000" algn="tl">
                    <a:srgbClr val="000000"/>
                  </a:outerShdw>
                </a:effectLst>
                <a:latin typeface="Calibri" pitchFamily="34" charset="0"/>
                <a:cs typeface="Calibri" pitchFamily="34" charset="0"/>
              </a:rPr>
              <a:t>, 1992; American College </a:t>
            </a:r>
            <a:r>
              <a:rPr lang="it-IT" sz="2880" dirty="0" err="1">
                <a:solidFill>
                  <a:srgbClr val="0000FF"/>
                </a:solidFill>
                <a:effectLst>
                  <a:outerShdw blurRad="38100" dist="38100" dir="2700000" algn="tl">
                    <a:srgbClr val="000000"/>
                  </a:outerShdw>
                </a:effectLst>
                <a:latin typeface="Calibri" pitchFamily="34" charset="0"/>
                <a:cs typeface="Calibri" pitchFamily="34" charset="0"/>
              </a:rPr>
              <a:t>of</a:t>
            </a:r>
            <a:r>
              <a:rPr lang="it-IT" sz="2880" dirty="0">
                <a:solidFill>
                  <a:srgbClr val="0000FF"/>
                </a:solidFill>
                <a:effectLst>
                  <a:outerShdw blurRad="38100" dist="38100" dir="2700000" algn="tl">
                    <a:srgbClr val="000000"/>
                  </a:outerShdw>
                </a:effectLst>
                <a:latin typeface="Calibri" pitchFamily="34" charset="0"/>
                <a:cs typeface="Calibri" pitchFamily="34" charset="0"/>
              </a:rPr>
              <a:t> </a:t>
            </a:r>
            <a:r>
              <a:rPr lang="it-IT" sz="2880" dirty="0" err="1">
                <a:solidFill>
                  <a:srgbClr val="0000FF"/>
                </a:solidFill>
                <a:effectLst>
                  <a:outerShdw blurRad="38100" dist="38100" dir="2700000" algn="tl">
                    <a:srgbClr val="000000"/>
                  </a:outerShdw>
                </a:effectLst>
                <a:latin typeface="Calibri" pitchFamily="34" charset="0"/>
                <a:cs typeface="Calibri" pitchFamily="34" charset="0"/>
              </a:rPr>
              <a:t>Obstetricians</a:t>
            </a:r>
            <a:r>
              <a:rPr lang="it-IT" sz="2880" dirty="0">
                <a:solidFill>
                  <a:srgbClr val="0000FF"/>
                </a:solidFill>
                <a:effectLst>
                  <a:outerShdw blurRad="38100" dist="38100" dir="2700000" algn="tl">
                    <a:srgbClr val="000000"/>
                  </a:outerShdw>
                </a:effectLst>
                <a:latin typeface="Calibri" pitchFamily="34" charset="0"/>
                <a:cs typeface="Calibri" pitchFamily="34" charset="0"/>
              </a:rPr>
              <a:t> and </a:t>
            </a:r>
            <a:r>
              <a:rPr lang="it-IT" sz="2880" dirty="0" err="1">
                <a:solidFill>
                  <a:srgbClr val="0000FF"/>
                </a:solidFill>
                <a:effectLst>
                  <a:outerShdw blurRad="38100" dist="38100" dir="2700000" algn="tl">
                    <a:srgbClr val="000000"/>
                  </a:outerShdw>
                </a:effectLst>
                <a:latin typeface="Calibri" pitchFamily="34" charset="0"/>
                <a:cs typeface="Calibri" pitchFamily="34" charset="0"/>
              </a:rPr>
              <a:t>Gynecologists</a:t>
            </a:r>
            <a:r>
              <a:rPr lang="it-IT" sz="2880" dirty="0">
                <a:solidFill>
                  <a:srgbClr val="0000FF"/>
                </a:solidFill>
                <a:effectLst>
                  <a:outerShdw blurRad="38100" dist="38100" dir="2700000" algn="tl">
                    <a:srgbClr val="000000"/>
                  </a:outerShdw>
                </a:effectLst>
                <a:latin typeface="Calibri" pitchFamily="34" charset="0"/>
                <a:cs typeface="Calibri" pitchFamily="34" charset="0"/>
              </a:rPr>
              <a:t>, </a:t>
            </a:r>
            <a:r>
              <a:rPr lang="it-IT" sz="2880" dirty="0" err="1">
                <a:solidFill>
                  <a:srgbClr val="0000FF"/>
                </a:solidFill>
                <a:effectLst>
                  <a:outerShdw blurRad="38100" dist="38100" dir="2700000" algn="tl">
                    <a:srgbClr val="000000"/>
                  </a:outerShdw>
                </a:effectLst>
                <a:latin typeface="Calibri" pitchFamily="34" charset="0"/>
                <a:cs typeface="Calibri" pitchFamily="34" charset="0"/>
              </a:rPr>
              <a:t>Committee</a:t>
            </a:r>
            <a:r>
              <a:rPr lang="it-IT" sz="2880" dirty="0">
                <a:solidFill>
                  <a:srgbClr val="0000FF"/>
                </a:solidFill>
                <a:effectLst>
                  <a:outerShdw blurRad="38100" dist="38100" dir="2700000" algn="tl">
                    <a:srgbClr val="000000"/>
                  </a:outerShdw>
                </a:effectLst>
                <a:latin typeface="Calibri" pitchFamily="34" charset="0"/>
                <a:cs typeface="Calibri" pitchFamily="34" charset="0"/>
              </a:rPr>
              <a:t> on </a:t>
            </a:r>
            <a:r>
              <a:rPr lang="it-IT" sz="2880" dirty="0" err="1">
                <a:solidFill>
                  <a:srgbClr val="0000FF"/>
                </a:solidFill>
                <a:effectLst>
                  <a:outerShdw blurRad="38100" dist="38100" dir="2700000" algn="tl">
                    <a:srgbClr val="000000"/>
                  </a:outerShdw>
                </a:effectLst>
                <a:latin typeface="Calibri" pitchFamily="34" charset="0"/>
                <a:cs typeface="Calibri" pitchFamily="34" charset="0"/>
              </a:rPr>
              <a:t>Obstetric</a:t>
            </a:r>
            <a:r>
              <a:rPr lang="it-IT" sz="2880" dirty="0">
                <a:solidFill>
                  <a:srgbClr val="0000FF"/>
                </a:solidFill>
                <a:effectLst>
                  <a:outerShdw blurRad="38100" dist="38100" dir="2700000" algn="tl">
                    <a:srgbClr val="000000"/>
                  </a:outerShdw>
                </a:effectLst>
                <a:latin typeface="Calibri" pitchFamily="34" charset="0"/>
                <a:cs typeface="Calibri" pitchFamily="34" charset="0"/>
              </a:rPr>
              <a:t> </a:t>
            </a:r>
          </a:p>
          <a:p>
            <a:pPr algn="ctr" defTabSz="1097280" fontAlgn="base">
              <a:spcBef>
                <a:spcPct val="0"/>
              </a:spcBef>
              <a:spcAft>
                <a:spcPct val="0"/>
              </a:spcAft>
              <a:defRPr/>
            </a:pPr>
            <a:r>
              <a:rPr lang="it-IT" sz="2880" dirty="0" err="1">
                <a:solidFill>
                  <a:srgbClr val="0000FF"/>
                </a:solidFill>
                <a:effectLst>
                  <a:outerShdw blurRad="38100" dist="38100" dir="2700000" algn="tl">
                    <a:srgbClr val="000000"/>
                  </a:outerShdw>
                </a:effectLst>
                <a:latin typeface="Calibri" pitchFamily="34" charset="0"/>
                <a:cs typeface="Calibri" pitchFamily="34" charset="0"/>
              </a:rPr>
              <a:t>Practice</a:t>
            </a:r>
            <a:r>
              <a:rPr lang="it-IT" sz="2880" dirty="0">
                <a:solidFill>
                  <a:srgbClr val="0000FF"/>
                </a:solidFill>
                <a:effectLst>
                  <a:outerShdw blurRad="38100" dist="38100" dir="2700000" algn="tl">
                    <a:srgbClr val="000000"/>
                  </a:outerShdw>
                </a:effectLst>
                <a:latin typeface="Calibri" pitchFamily="34" charset="0"/>
                <a:cs typeface="Calibri" pitchFamily="34" charset="0"/>
              </a:rPr>
              <a:t>, 1995)</a:t>
            </a:r>
            <a:r>
              <a:rPr lang="en-US" sz="2880" b="1" dirty="0">
                <a:solidFill>
                  <a:srgbClr val="000000"/>
                </a:solidFill>
                <a:effectLst>
                  <a:outerShdw blurRad="38100" dist="38100" dir="2700000" algn="tl">
                    <a:srgbClr val="FFFFFF"/>
                  </a:outerShdw>
                </a:effectLst>
                <a:latin typeface="Calibri" pitchFamily="34" charset="0"/>
                <a:cs typeface="Calibri" pitchFamily="34" charset="0"/>
              </a:rPr>
              <a:t>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C30BABE-7C17-A8B7-A643-603123230DBD}"/>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a:solidFill>
                  <a:srgbClr val="FFFFFF"/>
                </a:solidFill>
                <a:latin typeface="+mj-lt"/>
                <a:ea typeface="+mj-ea"/>
                <a:cs typeface="+mj-cs"/>
              </a:rPr>
              <a:t>Sorveglianza sanitaria</a:t>
            </a:r>
            <a:br>
              <a:rPr lang="en-US" sz="4800" kern="1200">
                <a:solidFill>
                  <a:srgbClr val="FFFFFF"/>
                </a:solidFill>
                <a:latin typeface="+mj-lt"/>
                <a:ea typeface="+mj-ea"/>
                <a:cs typeface="+mj-cs"/>
              </a:rPr>
            </a:br>
            <a:r>
              <a:rPr lang="en-US" sz="4800" kern="1200">
                <a:solidFill>
                  <a:srgbClr val="FFFFFF"/>
                </a:solidFill>
                <a:latin typeface="+mj-lt"/>
                <a:ea typeface="+mj-ea"/>
                <a:cs typeface="+mj-cs"/>
              </a:rPr>
              <a:t>D.Lgs 101/2020</a:t>
            </a:r>
          </a:p>
        </p:txBody>
      </p:sp>
      <p:sp>
        <p:nvSpPr>
          <p:cNvPr id="3" name="Segnaposto contenuto 2">
            <a:extLst>
              <a:ext uri="{FF2B5EF4-FFF2-40B4-BE49-F238E27FC236}">
                <a16:creationId xmlns:a16="http://schemas.microsoft.com/office/drawing/2014/main" id="{D47F2854-0477-3E82-AFDC-B1D0F50E6AD0}"/>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marL="0" indent="0">
              <a:lnSpc>
                <a:spcPct val="90000"/>
              </a:lnSpc>
              <a:buNone/>
              <a:defRPr/>
            </a:pPr>
            <a:r>
              <a:rPr lang="it-IT" sz="2400" b="1" dirty="0"/>
              <a:t>I limiti di esposizione per la popolazione e per i lavoratori sono regolamentati da</a:t>
            </a:r>
          </a:p>
          <a:p>
            <a:pPr marL="0" indent="0">
              <a:lnSpc>
                <a:spcPct val="90000"/>
              </a:lnSpc>
              <a:buNone/>
              <a:defRPr/>
            </a:pPr>
            <a:r>
              <a:rPr lang="it-IT" sz="2400" b="1" dirty="0"/>
              <a:t>D.Lgs.230/95 e </a:t>
            </a:r>
            <a:r>
              <a:rPr lang="it-IT" sz="2400" b="1" dirty="0" err="1"/>
              <a:t>s.m.i.</a:t>
            </a:r>
            <a:r>
              <a:rPr lang="it-IT" sz="2400" b="1" dirty="0"/>
              <a:t> (D.Lgs.241/00 e D.Lgs.257/01).</a:t>
            </a:r>
            <a:endParaRPr lang="en-US" sz="2400" b="1" dirty="0"/>
          </a:p>
          <a:p>
            <a:pPr marL="0" indent="0">
              <a:lnSpc>
                <a:spcPct val="90000"/>
              </a:lnSpc>
              <a:buNone/>
              <a:defRPr/>
            </a:pPr>
            <a:endParaRPr lang="en-US" sz="2400" b="1" dirty="0"/>
          </a:p>
          <a:p>
            <a:pPr marL="0" indent="0">
              <a:lnSpc>
                <a:spcPct val="90000"/>
              </a:lnSpc>
              <a:buNone/>
              <a:defRPr/>
            </a:pPr>
            <a:r>
              <a:rPr lang="en-US" sz="2400" b="1" dirty="0"/>
              <a:t>Art. 134 </a:t>
            </a:r>
            <a:endParaRPr lang="en-US" sz="2400" dirty="0"/>
          </a:p>
          <a:p>
            <a:pPr marL="114300" indent="0">
              <a:lnSpc>
                <a:spcPct val="90000"/>
              </a:lnSpc>
              <a:buNone/>
              <a:defRPr/>
            </a:pPr>
            <a:r>
              <a:rPr lang="en-US" sz="2400" dirty="0" err="1"/>
              <a:t>Sorveglianza</a:t>
            </a:r>
            <a:r>
              <a:rPr lang="en-US" sz="2400" dirty="0"/>
              <a:t> sanitaria (</a:t>
            </a:r>
            <a:r>
              <a:rPr lang="en-US" sz="2400" dirty="0" err="1"/>
              <a:t>direttiva</a:t>
            </a:r>
            <a:r>
              <a:rPr lang="en-US" sz="2400" dirty="0"/>
              <a:t> 2013/59/EURATOM, </a:t>
            </a:r>
            <a:r>
              <a:rPr lang="en-US" sz="2400" dirty="0" err="1"/>
              <a:t>articoli</a:t>
            </a:r>
            <a:r>
              <a:rPr lang="en-US" sz="2400" dirty="0"/>
              <a:t>  32,  44; </a:t>
            </a:r>
            <a:r>
              <a:rPr lang="en-US" sz="2400" dirty="0" err="1"/>
              <a:t>decreto</a:t>
            </a:r>
            <a:r>
              <a:rPr lang="en-US" sz="2400" dirty="0"/>
              <a:t> </a:t>
            </a:r>
            <a:r>
              <a:rPr lang="en-US" sz="2400" dirty="0" err="1"/>
              <a:t>legislativo</a:t>
            </a:r>
            <a:r>
              <a:rPr lang="en-US" sz="2400" dirty="0"/>
              <a:t> 17 </a:t>
            </a:r>
            <a:r>
              <a:rPr lang="en-US" sz="2400" dirty="0" err="1"/>
              <a:t>marzo</a:t>
            </a:r>
            <a:r>
              <a:rPr lang="en-US" sz="2400" dirty="0"/>
              <a:t> 1995, n. 230, </a:t>
            </a:r>
            <a:r>
              <a:rPr lang="en-US" sz="2400" dirty="0" err="1"/>
              <a:t>articolo</a:t>
            </a:r>
            <a:r>
              <a:rPr lang="en-US" sz="2400" dirty="0"/>
              <a:t> 83). </a:t>
            </a:r>
          </a:p>
          <a:p>
            <a:pPr marL="114300" indent="0">
              <a:lnSpc>
                <a:spcPct val="90000"/>
              </a:lnSpc>
              <a:buNone/>
              <a:defRPr/>
            </a:pPr>
            <a:r>
              <a:rPr lang="it-IT" sz="2400" dirty="0"/>
              <a:t>Il datore di lavoro provvede ad assicurare mediante uno  o  </a:t>
            </a:r>
            <a:r>
              <a:rPr lang="it-IT" sz="2400" dirty="0" err="1"/>
              <a:t>piu’</a:t>
            </a:r>
            <a:r>
              <a:rPr lang="it-IT" sz="2400" dirty="0"/>
              <a:t> medici autorizzati la sorveglianza sanitaria dei lavoratori esposti e degli apprendisti e studenti in </a:t>
            </a:r>
            <a:r>
              <a:rPr lang="it-IT" sz="2400" dirty="0" err="1"/>
              <a:t>conformita'</a:t>
            </a:r>
            <a:r>
              <a:rPr lang="it-IT" sz="2400" dirty="0"/>
              <a:t> alle norme  del  presente Titolo. </a:t>
            </a:r>
          </a:p>
          <a:p>
            <a:pPr marL="114300" indent="0">
              <a:lnSpc>
                <a:spcPct val="90000"/>
              </a:lnSpc>
              <a:buNone/>
              <a:defRPr/>
            </a:pPr>
            <a:r>
              <a:rPr lang="it-IT" sz="2400" dirty="0"/>
              <a:t>Tale sorveglianza </a:t>
            </a:r>
            <a:r>
              <a:rPr lang="it-IT" sz="2400" dirty="0" err="1"/>
              <a:t>e'</a:t>
            </a:r>
            <a:r>
              <a:rPr lang="it-IT" sz="2400" dirty="0"/>
              <a:t> basata sui principi che disciplinano  la medicina del lavoro. </a:t>
            </a:r>
          </a:p>
          <a:p>
            <a:pPr marL="114300" indent="0">
              <a:lnSpc>
                <a:spcPct val="90000"/>
              </a:lnSpc>
              <a:buNone/>
              <a:defRPr/>
            </a:pPr>
            <a:endParaRPr lang="en-US" sz="24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855166-9666-E2A5-1612-A4B5A1422CF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3B7B123-1BF1-0DC1-F5B6-203E24AAA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57B69FBD-8E21-188C-21E6-2818B9E9A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4B48E4E-8493-E7A1-B265-271B8AF27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2839B6-CACA-70E1-E420-1C6164A2E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F2A1D5-3772-2D87-D3DB-DA355922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14687994-41F0-58D6-C6A2-6EFDBCD2B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E652B682-D13C-60CE-E876-88F197CEAD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711294E-0100-F611-9ADB-1927EF34E10A}"/>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dirty="0" err="1">
                <a:solidFill>
                  <a:srgbClr val="FFFFFF"/>
                </a:solidFill>
                <a:latin typeface="+mj-lt"/>
                <a:ea typeface="+mj-ea"/>
                <a:cs typeface="+mj-cs"/>
              </a:rPr>
              <a:t>Sorveglianza</a:t>
            </a:r>
            <a:r>
              <a:rPr lang="en-US" sz="4800" kern="1200" dirty="0">
                <a:solidFill>
                  <a:srgbClr val="FFFFFF"/>
                </a:solidFill>
                <a:latin typeface="+mj-lt"/>
                <a:ea typeface="+mj-ea"/>
                <a:cs typeface="+mj-cs"/>
              </a:rPr>
              <a:t> sanitaria</a:t>
            </a:r>
            <a:br>
              <a:rPr lang="en-US" sz="4800" kern="1200" dirty="0">
                <a:solidFill>
                  <a:srgbClr val="FFFFFF"/>
                </a:solidFill>
                <a:latin typeface="+mj-lt"/>
                <a:ea typeface="+mj-ea"/>
                <a:cs typeface="+mj-cs"/>
              </a:rPr>
            </a:br>
            <a:r>
              <a:rPr lang="en-US" sz="4800" kern="1200" dirty="0" err="1">
                <a:solidFill>
                  <a:srgbClr val="FFFFFF"/>
                </a:solidFill>
                <a:latin typeface="+mj-lt"/>
                <a:ea typeface="+mj-ea"/>
                <a:cs typeface="+mj-cs"/>
              </a:rPr>
              <a:t>D.Lgs</a:t>
            </a:r>
            <a:r>
              <a:rPr lang="en-US" sz="4800" kern="1200" dirty="0">
                <a:solidFill>
                  <a:srgbClr val="FFFFFF"/>
                </a:solidFill>
                <a:latin typeface="+mj-lt"/>
                <a:ea typeface="+mj-ea"/>
                <a:cs typeface="+mj-cs"/>
              </a:rPr>
              <a:t> 101/2020</a:t>
            </a:r>
          </a:p>
        </p:txBody>
      </p:sp>
      <p:sp>
        <p:nvSpPr>
          <p:cNvPr id="3" name="Segnaposto contenuto 2">
            <a:extLst>
              <a:ext uri="{FF2B5EF4-FFF2-40B4-BE49-F238E27FC236}">
                <a16:creationId xmlns:a16="http://schemas.microsoft.com/office/drawing/2014/main" id="{A33C542D-10E4-8D98-4783-ADB339655574}"/>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fontScale="92500" lnSpcReduction="10000"/>
          </a:bodyPr>
          <a:lstStyle/>
          <a:p>
            <a:pPr marL="0" indent="0">
              <a:lnSpc>
                <a:spcPct val="90000"/>
              </a:lnSpc>
              <a:buNone/>
              <a:defRPr/>
            </a:pPr>
            <a:r>
              <a:rPr lang="it-IT" sz="2400" dirty="0"/>
              <a:t>I lavoratori a rischio esposizione vengono classificati in categorie relative al livello di esposizione: </a:t>
            </a:r>
          </a:p>
          <a:p>
            <a:pPr>
              <a:lnSpc>
                <a:spcPct val="90000"/>
              </a:lnSpc>
              <a:buFontTx/>
              <a:buChar char="-"/>
              <a:defRPr/>
            </a:pPr>
            <a:r>
              <a:rPr lang="it-IT" sz="2400" dirty="0"/>
              <a:t>LAVORATORI NON ESPOSTI – fino a 1 mSv/anno (limite popolazione) oltre il fondo naturale </a:t>
            </a:r>
          </a:p>
          <a:p>
            <a:pPr>
              <a:lnSpc>
                <a:spcPct val="90000"/>
              </a:lnSpc>
              <a:buFontTx/>
              <a:buChar char="-"/>
              <a:defRPr/>
            </a:pPr>
            <a:r>
              <a:rPr lang="it-IT" sz="2400" dirty="0"/>
              <a:t>LAVORATORI ESPOSTI CAT.B – fino a 6 mSv/anno oltre il fondo naturale</a:t>
            </a:r>
          </a:p>
          <a:p>
            <a:pPr>
              <a:lnSpc>
                <a:spcPct val="90000"/>
              </a:lnSpc>
              <a:buFontTx/>
              <a:buChar char="-"/>
              <a:defRPr/>
            </a:pPr>
            <a:r>
              <a:rPr lang="it-IT" sz="2400" dirty="0"/>
              <a:t>LAVORATORI ESPOSTI CAT.A – fino a 20 mSv/anno oltre il fondo naturale </a:t>
            </a:r>
          </a:p>
          <a:p>
            <a:pPr marL="0" indent="0">
              <a:lnSpc>
                <a:spcPct val="90000"/>
              </a:lnSpc>
              <a:buNone/>
              <a:defRPr/>
            </a:pPr>
            <a:endParaRPr lang="it-IT" sz="2400" dirty="0"/>
          </a:p>
          <a:p>
            <a:pPr marL="0" indent="0">
              <a:lnSpc>
                <a:spcPct val="90000"/>
              </a:lnSpc>
              <a:buNone/>
              <a:defRPr/>
            </a:pPr>
            <a:r>
              <a:rPr lang="it-IT" sz="2400" dirty="0"/>
              <a:t>I criteri per la classificazione dei lavoratori sono: </a:t>
            </a:r>
          </a:p>
          <a:p>
            <a:pPr>
              <a:lnSpc>
                <a:spcPct val="90000"/>
              </a:lnSpc>
              <a:buFontTx/>
              <a:buChar char="-"/>
              <a:defRPr/>
            </a:pPr>
            <a:r>
              <a:rPr lang="it-IT" sz="2400" dirty="0"/>
              <a:t>Carico di lavoro </a:t>
            </a:r>
          </a:p>
          <a:p>
            <a:pPr>
              <a:lnSpc>
                <a:spcPct val="90000"/>
              </a:lnSpc>
              <a:buFontTx/>
              <a:buChar char="-"/>
              <a:defRPr/>
            </a:pPr>
            <a:r>
              <a:rPr lang="it-IT" sz="2400" dirty="0"/>
              <a:t>Condizioni operative di lavoro </a:t>
            </a:r>
          </a:p>
          <a:p>
            <a:pPr>
              <a:lnSpc>
                <a:spcPct val="90000"/>
              </a:lnSpc>
              <a:buFontTx/>
              <a:buChar char="-"/>
              <a:defRPr/>
            </a:pPr>
            <a:r>
              <a:rPr lang="it-IT" sz="2400" dirty="0"/>
              <a:t>Mezzi di protezione utilizzabili</a:t>
            </a:r>
          </a:p>
          <a:p>
            <a:pPr>
              <a:lnSpc>
                <a:spcPct val="90000"/>
              </a:lnSpc>
              <a:buFontTx/>
              <a:buChar char="-"/>
              <a:defRPr/>
            </a:pPr>
            <a:r>
              <a:rPr lang="it-IT" sz="2400" dirty="0"/>
              <a:t>Misure dosimetriche di zona nell’ambiente di lavoro </a:t>
            </a:r>
          </a:p>
          <a:p>
            <a:pPr>
              <a:lnSpc>
                <a:spcPct val="90000"/>
              </a:lnSpc>
              <a:buFontTx/>
              <a:buChar char="-"/>
              <a:defRPr/>
            </a:pPr>
            <a:r>
              <a:rPr lang="it-IT" sz="2400" dirty="0"/>
              <a:t>Possibili anomalie e malfunzionamenti </a:t>
            </a:r>
          </a:p>
          <a:p>
            <a:pPr marL="0" indent="0">
              <a:lnSpc>
                <a:spcPct val="90000"/>
              </a:lnSpc>
              <a:buNone/>
              <a:defRPr/>
            </a:pPr>
            <a:endParaRPr lang="it-IT" sz="2400" dirty="0"/>
          </a:p>
          <a:p>
            <a:pPr marL="0" indent="0">
              <a:lnSpc>
                <a:spcPct val="90000"/>
              </a:lnSpc>
              <a:buNone/>
              <a:defRPr/>
            </a:pPr>
            <a:r>
              <a:rPr lang="it-IT" sz="2400" dirty="0"/>
              <a:t>I lavoratori esposti sono soggetti a: 1) Sorveglianza fisica individuale: o Dosimetro individuale corpo intero + estremità 2) Sorveglianza medica individuale: o Idoneità fisica preventiva o Visita medica periodica: semestrale </a:t>
            </a:r>
            <a:r>
              <a:rPr lang="it-IT" sz="2400" dirty="0" err="1"/>
              <a:t>Cat.A</a:t>
            </a:r>
            <a:r>
              <a:rPr lang="it-IT" sz="2400" dirty="0"/>
              <a:t>, annuale </a:t>
            </a:r>
            <a:r>
              <a:rPr lang="it-IT" sz="2400" dirty="0" err="1"/>
              <a:t>Cat.B</a:t>
            </a:r>
            <a:r>
              <a:rPr lang="it-IT" sz="2400" dirty="0"/>
              <a:t> 3) Informazione / formazion</a:t>
            </a:r>
            <a:endParaRPr lang="en-US" sz="2400" dirty="0"/>
          </a:p>
        </p:txBody>
      </p:sp>
    </p:spTree>
    <p:extLst>
      <p:ext uri="{BB962C8B-B14F-4D97-AF65-F5344CB8AC3E}">
        <p14:creationId xmlns:p14="http://schemas.microsoft.com/office/powerpoint/2010/main" val="3839360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8600" name="Rectangle 23859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602" name="Rectangle 23860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4630397" cy="190889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604" name="Rectangle 23860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738366" cy="190889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606" name="Rectangle 23860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38358" y="-1"/>
            <a:ext cx="4892038" cy="190889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608" name="Rectangle 23860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220" y="-1"/>
            <a:ext cx="14079175" cy="191691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594" name="Rectangle 2">
            <a:extLst>
              <a:ext uri="{FF2B5EF4-FFF2-40B4-BE49-F238E27FC236}">
                <a16:creationId xmlns:a16="http://schemas.microsoft.com/office/drawing/2014/main" id="{86D4626D-74BA-9D21-E692-804231F08FFA}"/>
              </a:ext>
            </a:extLst>
          </p:cNvPr>
          <p:cNvSpPr>
            <a:spLocks noGrp="1" noChangeArrowheads="1"/>
          </p:cNvSpPr>
          <p:nvPr>
            <p:ph type="title" idx="4294967295"/>
          </p:nvPr>
        </p:nvSpPr>
        <p:spPr>
          <a:xfrm>
            <a:off x="1645918" y="353445"/>
            <a:ext cx="11875142" cy="1240403"/>
          </a:xfrm>
          <a:prstGeom prst="rect">
            <a:avLst/>
          </a:prstGeom>
        </p:spPr>
        <p:txBody>
          <a:bodyPr vert="horz" lIns="91440" tIns="45720" rIns="91440" bIns="45720" rtlCol="0" anchor="ctr">
            <a:normAutofit/>
          </a:bodyPr>
          <a:lstStyle/>
          <a:p>
            <a:pPr algn="l">
              <a:lnSpc>
                <a:spcPct val="90000"/>
              </a:lnSpc>
              <a:defRPr/>
            </a:pPr>
            <a:r>
              <a:rPr lang="en-US" altLang="it-IT" sz="4800" kern="1200">
                <a:solidFill>
                  <a:srgbClr val="FFFFFF"/>
                </a:solidFill>
                <a:latin typeface="+mj-lt"/>
                <a:ea typeface="+mj-ea"/>
                <a:cs typeface="+mj-cs"/>
              </a:rPr>
              <a:t>Interazione delle R.I. con la materia</a:t>
            </a:r>
          </a:p>
        </p:txBody>
      </p:sp>
      <p:sp>
        <p:nvSpPr>
          <p:cNvPr id="238595" name="Rectangle 3">
            <a:extLst>
              <a:ext uri="{FF2B5EF4-FFF2-40B4-BE49-F238E27FC236}">
                <a16:creationId xmlns:a16="http://schemas.microsoft.com/office/drawing/2014/main" id="{AE8D8F9D-C1A7-068E-27C1-EC00331FC2A2}"/>
              </a:ext>
            </a:extLst>
          </p:cNvPr>
          <p:cNvSpPr>
            <a:spLocks noGrp="1" noChangeArrowheads="1"/>
          </p:cNvSpPr>
          <p:nvPr>
            <p:ph type="body" idx="4294967295"/>
          </p:nvPr>
        </p:nvSpPr>
        <p:spPr>
          <a:xfrm>
            <a:off x="1645918" y="2781836"/>
            <a:ext cx="11668838" cy="4420030"/>
          </a:xfrm>
          <a:prstGeom prst="rect">
            <a:avLst/>
          </a:prstGeom>
        </p:spPr>
        <p:txBody>
          <a:bodyPr vert="horz" lIns="91440" tIns="45720" rIns="91440" bIns="45720" rtlCol="0" anchor="ctr">
            <a:normAutofit/>
          </a:bodyPr>
          <a:lstStyle/>
          <a:p>
            <a:pPr indent="-228600">
              <a:lnSpc>
                <a:spcPct val="90000"/>
              </a:lnSpc>
              <a:defRPr/>
            </a:pPr>
            <a:endParaRPr lang="en-US" altLang="it-IT" sz="2400" b="1"/>
          </a:p>
          <a:p>
            <a:pPr indent="-228600">
              <a:lnSpc>
                <a:spcPct val="90000"/>
              </a:lnSpc>
              <a:defRPr/>
            </a:pPr>
            <a:r>
              <a:rPr lang="en-US" altLang="it-IT" sz="2400"/>
              <a:t>Le particelle beta, a causa della loro piccola massa e della carica elettrica negativa, vengono continuamente deviate nel loro percorso dagli elettroni degli atomi che attraversano.</a:t>
            </a:r>
          </a:p>
          <a:p>
            <a:pPr indent="-228600">
              <a:lnSpc>
                <a:spcPct val="90000"/>
              </a:lnSpc>
              <a:defRPr/>
            </a:pPr>
            <a:r>
              <a:rPr lang="en-US" altLang="it-IT" sz="2400"/>
              <a:t>Il percorso delle particelle beta è tortuoso all’interno della materia.</a:t>
            </a:r>
          </a:p>
          <a:p>
            <a:pPr indent="-228600">
              <a:lnSpc>
                <a:spcPct val="90000"/>
              </a:lnSpc>
              <a:defRPr/>
            </a:pPr>
            <a:endParaRPr lang="en-US" altLang="it-IT" sz="24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B385D9-99BE-173D-8FD4-284F034E44B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F2ED4B0-DF95-EA64-A9B5-4CED9918A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4046D58A-0255-7E66-762F-89C49AAB9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3E24E4B-10FB-B921-D034-B47F635D9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148D88B-688A-D0DB-45A9-21FACFACB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D88C5A4-2344-380F-8FF4-6BF36A0D0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B736DCF-6C78-7543-7581-9228BBE3C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E7041FB6-A6F1-A021-312A-1CE8F5E63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23671A0-C5C4-61A9-BABB-7846DCF38E3D}"/>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dirty="0" err="1">
                <a:solidFill>
                  <a:srgbClr val="FFFFFF"/>
                </a:solidFill>
                <a:latin typeface="+mj-lt"/>
                <a:ea typeface="+mj-ea"/>
                <a:cs typeface="+mj-cs"/>
              </a:rPr>
              <a:t>Sorveglianza</a:t>
            </a:r>
            <a:r>
              <a:rPr lang="en-US" sz="4800" kern="1200" dirty="0">
                <a:solidFill>
                  <a:srgbClr val="FFFFFF"/>
                </a:solidFill>
                <a:latin typeface="+mj-lt"/>
                <a:ea typeface="+mj-ea"/>
                <a:cs typeface="+mj-cs"/>
              </a:rPr>
              <a:t> sanitaria</a:t>
            </a:r>
            <a:br>
              <a:rPr lang="en-US" sz="4800" kern="1200" dirty="0">
                <a:solidFill>
                  <a:srgbClr val="FFFFFF"/>
                </a:solidFill>
                <a:latin typeface="+mj-lt"/>
                <a:ea typeface="+mj-ea"/>
                <a:cs typeface="+mj-cs"/>
              </a:rPr>
            </a:br>
            <a:r>
              <a:rPr lang="en-US" sz="4800" kern="1200" dirty="0" err="1">
                <a:solidFill>
                  <a:srgbClr val="FFFFFF"/>
                </a:solidFill>
                <a:latin typeface="+mj-lt"/>
                <a:ea typeface="+mj-ea"/>
                <a:cs typeface="+mj-cs"/>
              </a:rPr>
              <a:t>D.Lgs</a:t>
            </a:r>
            <a:r>
              <a:rPr lang="en-US" sz="4800" kern="1200" dirty="0">
                <a:solidFill>
                  <a:srgbClr val="FFFFFF"/>
                </a:solidFill>
                <a:latin typeface="+mj-lt"/>
                <a:ea typeface="+mj-ea"/>
                <a:cs typeface="+mj-cs"/>
              </a:rPr>
              <a:t> 101/2020</a:t>
            </a:r>
          </a:p>
        </p:txBody>
      </p:sp>
      <p:sp>
        <p:nvSpPr>
          <p:cNvPr id="3" name="Segnaposto contenuto 2">
            <a:extLst>
              <a:ext uri="{FF2B5EF4-FFF2-40B4-BE49-F238E27FC236}">
                <a16:creationId xmlns:a16="http://schemas.microsoft.com/office/drawing/2014/main" id="{04ABD460-B154-7DE9-B910-40C9C26C57D1}"/>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marL="0" indent="0">
              <a:lnSpc>
                <a:spcPct val="90000"/>
              </a:lnSpc>
              <a:buNone/>
              <a:defRPr/>
            </a:pPr>
            <a:endParaRPr lang="it-IT" sz="2400" dirty="0"/>
          </a:p>
          <a:p>
            <a:pPr marL="0" indent="0">
              <a:lnSpc>
                <a:spcPct val="90000"/>
              </a:lnSpc>
              <a:buNone/>
              <a:defRPr/>
            </a:pPr>
            <a:r>
              <a:rPr lang="it-IT" sz="2400" dirty="0"/>
              <a:t>I lavoratori esposti sono soggetti a: </a:t>
            </a:r>
          </a:p>
          <a:p>
            <a:pPr marL="457200" indent="-457200">
              <a:lnSpc>
                <a:spcPct val="90000"/>
              </a:lnSpc>
              <a:buAutoNum type="arabicParenR"/>
              <a:defRPr/>
            </a:pPr>
            <a:r>
              <a:rPr lang="it-IT" sz="2400" dirty="0"/>
              <a:t>Sorveglianza fisica individuale: indosso di dosimetro individuale corpo intero + estremità </a:t>
            </a:r>
          </a:p>
          <a:p>
            <a:pPr marL="457200" indent="-457200">
              <a:lnSpc>
                <a:spcPct val="90000"/>
              </a:lnSpc>
              <a:buAutoNum type="arabicParenR"/>
              <a:defRPr/>
            </a:pPr>
            <a:r>
              <a:rPr lang="it-IT" sz="2400" dirty="0"/>
              <a:t> Sorveglianza medica individuale:  Idoneità fisica preventiva e Visita medica periodica: semestrale </a:t>
            </a:r>
            <a:r>
              <a:rPr lang="it-IT" sz="2400" dirty="0" err="1"/>
              <a:t>Cat.A</a:t>
            </a:r>
            <a:r>
              <a:rPr lang="it-IT" sz="2400" dirty="0"/>
              <a:t>, annuale </a:t>
            </a:r>
            <a:r>
              <a:rPr lang="it-IT" sz="2400" dirty="0" err="1"/>
              <a:t>Cat.B</a:t>
            </a:r>
            <a:r>
              <a:rPr lang="it-IT" sz="2400" dirty="0"/>
              <a:t> </a:t>
            </a:r>
          </a:p>
          <a:p>
            <a:pPr marL="457200" indent="-457200">
              <a:lnSpc>
                <a:spcPct val="90000"/>
              </a:lnSpc>
              <a:buAutoNum type="arabicParenR"/>
              <a:defRPr/>
            </a:pPr>
            <a:r>
              <a:rPr lang="it-IT" sz="2400" dirty="0"/>
              <a:t>Informazione / formazione</a:t>
            </a:r>
            <a:endParaRPr lang="en-US" sz="2400" dirty="0"/>
          </a:p>
        </p:txBody>
      </p:sp>
    </p:spTree>
    <p:extLst>
      <p:ext uri="{BB962C8B-B14F-4D97-AF65-F5344CB8AC3E}">
        <p14:creationId xmlns:p14="http://schemas.microsoft.com/office/powerpoint/2010/main" val="3511414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D0ACF4-345C-79F5-2167-7D9178C8238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35322DE-CFED-8C9C-4CED-7BF95265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399BBBA8-ADEC-8F19-1C99-2F63307D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C7F3A0D-D36D-F3B5-19D8-10DB47EED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97AF2E1-AE8F-6C6E-2E71-0C2488A9E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0930E4-BCEE-51C3-D616-09C7CA025E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C707B63D-F7F4-3B21-9445-382DA1A72D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A82EE164-1D45-2A30-9282-BA4F40381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2F0FECE-0AE9-8988-3813-571DB5E78A47}"/>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dirty="0" err="1">
                <a:solidFill>
                  <a:srgbClr val="FFFFFF"/>
                </a:solidFill>
                <a:latin typeface="+mj-lt"/>
                <a:ea typeface="+mj-ea"/>
                <a:cs typeface="+mj-cs"/>
              </a:rPr>
              <a:t>Sorveglianza</a:t>
            </a:r>
            <a:r>
              <a:rPr lang="en-US" sz="4800" kern="1200" dirty="0">
                <a:solidFill>
                  <a:srgbClr val="FFFFFF"/>
                </a:solidFill>
                <a:latin typeface="+mj-lt"/>
                <a:ea typeface="+mj-ea"/>
                <a:cs typeface="+mj-cs"/>
              </a:rPr>
              <a:t> sanitaria</a:t>
            </a:r>
            <a:br>
              <a:rPr lang="en-US" sz="4800" kern="1200" dirty="0">
                <a:solidFill>
                  <a:srgbClr val="FFFFFF"/>
                </a:solidFill>
                <a:latin typeface="+mj-lt"/>
                <a:ea typeface="+mj-ea"/>
                <a:cs typeface="+mj-cs"/>
              </a:rPr>
            </a:br>
            <a:r>
              <a:rPr lang="en-US" sz="4800" kern="1200" dirty="0" err="1">
                <a:solidFill>
                  <a:srgbClr val="FFFFFF"/>
                </a:solidFill>
                <a:latin typeface="+mj-lt"/>
                <a:ea typeface="+mj-ea"/>
                <a:cs typeface="+mj-cs"/>
              </a:rPr>
              <a:t>D.Lgs</a:t>
            </a:r>
            <a:r>
              <a:rPr lang="en-US" sz="4800" kern="1200" dirty="0">
                <a:solidFill>
                  <a:srgbClr val="FFFFFF"/>
                </a:solidFill>
                <a:latin typeface="+mj-lt"/>
                <a:ea typeface="+mj-ea"/>
                <a:cs typeface="+mj-cs"/>
              </a:rPr>
              <a:t> 101/2020</a:t>
            </a:r>
          </a:p>
        </p:txBody>
      </p:sp>
      <p:sp>
        <p:nvSpPr>
          <p:cNvPr id="3" name="Segnaposto contenuto 2">
            <a:extLst>
              <a:ext uri="{FF2B5EF4-FFF2-40B4-BE49-F238E27FC236}">
                <a16:creationId xmlns:a16="http://schemas.microsoft.com/office/drawing/2014/main" id="{30DE9A84-87DB-2249-2AD5-BA6B43F8FA76}"/>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marL="0" indent="0">
              <a:lnSpc>
                <a:spcPct val="90000"/>
              </a:lnSpc>
              <a:buNone/>
              <a:defRPr/>
            </a:pPr>
            <a:endParaRPr lang="it-IT" sz="2400" dirty="0"/>
          </a:p>
          <a:p>
            <a:pPr marL="0" indent="0">
              <a:lnSpc>
                <a:spcPct val="90000"/>
              </a:lnSpc>
              <a:buNone/>
              <a:defRPr/>
            </a:pPr>
            <a:r>
              <a:rPr lang="it-IT" sz="2400" dirty="0"/>
              <a:t>CLASSIFICAZIONE DELLE AREE</a:t>
            </a:r>
          </a:p>
          <a:p>
            <a:pPr marL="0" indent="0">
              <a:lnSpc>
                <a:spcPct val="90000"/>
              </a:lnSpc>
              <a:buNone/>
              <a:defRPr/>
            </a:pPr>
            <a:r>
              <a:rPr lang="it-IT" sz="2400" dirty="0"/>
              <a:t>Le aree a rischio di presenza radiazioni ionizzanti vengono classificate in base al livello di esposizione:</a:t>
            </a:r>
          </a:p>
          <a:p>
            <a:pPr marL="0" indent="0">
              <a:lnSpc>
                <a:spcPct val="90000"/>
              </a:lnSpc>
              <a:buNone/>
              <a:defRPr/>
            </a:pPr>
            <a:r>
              <a:rPr lang="it-IT" sz="2400" dirty="0"/>
              <a:t>- ZONA NON CLASSIFICATA – fino a 1 mSv/anno (limite popolazione) oltre il fondo naturale</a:t>
            </a:r>
          </a:p>
          <a:p>
            <a:pPr marL="0" indent="0">
              <a:lnSpc>
                <a:spcPct val="90000"/>
              </a:lnSpc>
              <a:buNone/>
              <a:defRPr/>
            </a:pPr>
            <a:r>
              <a:rPr lang="it-IT" sz="2400" dirty="0"/>
              <a:t>- ZONA SORVEGLIATA – fino a 6 mSv/anno oltre il fondo naturale</a:t>
            </a:r>
          </a:p>
          <a:p>
            <a:pPr>
              <a:lnSpc>
                <a:spcPct val="90000"/>
              </a:lnSpc>
              <a:buFontTx/>
              <a:buChar char="-"/>
              <a:defRPr/>
            </a:pPr>
            <a:r>
              <a:rPr lang="it-IT" sz="2400" dirty="0"/>
              <a:t>ZONA CONTROLLATA – fino a 20 mSv/anno oltre il fondo naturale</a:t>
            </a:r>
          </a:p>
          <a:p>
            <a:pPr>
              <a:lnSpc>
                <a:spcPct val="90000"/>
              </a:lnSpc>
              <a:buFontTx/>
              <a:buChar char="-"/>
              <a:defRPr/>
            </a:pPr>
            <a:endParaRPr lang="it-IT" sz="2400" dirty="0"/>
          </a:p>
          <a:p>
            <a:pPr marL="0" indent="0">
              <a:lnSpc>
                <a:spcPct val="90000"/>
              </a:lnSpc>
              <a:buNone/>
              <a:defRPr/>
            </a:pPr>
            <a:r>
              <a:rPr lang="it-IT" sz="2400" dirty="0"/>
              <a:t>Le zone sorvegliate e controllate devono essere:</a:t>
            </a:r>
          </a:p>
          <a:p>
            <a:pPr marL="0" indent="0">
              <a:lnSpc>
                <a:spcPct val="90000"/>
              </a:lnSpc>
              <a:buNone/>
              <a:defRPr/>
            </a:pPr>
            <a:r>
              <a:rPr lang="it-IT" sz="2400" dirty="0"/>
              <a:t>o Segnalate</a:t>
            </a:r>
          </a:p>
          <a:p>
            <a:pPr marL="0" indent="0">
              <a:lnSpc>
                <a:spcPct val="90000"/>
              </a:lnSpc>
              <a:buNone/>
              <a:defRPr/>
            </a:pPr>
            <a:r>
              <a:rPr lang="it-IT" sz="2400" dirty="0"/>
              <a:t>o Delimitate</a:t>
            </a:r>
          </a:p>
          <a:p>
            <a:pPr marL="0" indent="0">
              <a:lnSpc>
                <a:spcPct val="90000"/>
              </a:lnSpc>
              <a:buNone/>
              <a:defRPr/>
            </a:pPr>
            <a:r>
              <a:rPr lang="it-IT" sz="2400" dirty="0"/>
              <a:t>o Ad accesso controllato e regolamentato</a:t>
            </a:r>
            <a:endParaRPr lang="en-US" sz="2400" dirty="0"/>
          </a:p>
        </p:txBody>
      </p:sp>
    </p:spTree>
    <p:extLst>
      <p:ext uri="{BB962C8B-B14F-4D97-AF65-F5344CB8AC3E}">
        <p14:creationId xmlns:p14="http://schemas.microsoft.com/office/powerpoint/2010/main" val="26436720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3BB489-5754-D498-2A0F-6C6CC5A907E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83E0BE6-ADE4-922C-4537-CB582713E0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EDE61A2B-A342-C156-D505-1BC617DFE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80D4447-2407-4C2C-C8B2-DB587871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1CA0416-A118-B627-C1E5-202B0B1F6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50BED39-C7D0-180C-0AF4-07D55BC8D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C24155FE-66B5-C775-F291-9FEC6988D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F4DAC35B-646A-A307-E867-56C0D1E89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B6FD345-DF6D-DC3C-77D5-74FC2243C327}"/>
              </a:ext>
            </a:extLst>
          </p:cNvPr>
          <p:cNvSpPr>
            <a:spLocks noGrp="1"/>
          </p:cNvSpPr>
          <p:nvPr>
            <p:ph type="title" idx="4294967295"/>
          </p:nvPr>
        </p:nvSpPr>
        <p:spPr>
          <a:xfrm>
            <a:off x="-172122" y="704226"/>
            <a:ext cx="5157373" cy="4341110"/>
          </a:xfrm>
          <a:prstGeom prst="rect">
            <a:avLst/>
          </a:prstGeom>
        </p:spPr>
        <p:txBody>
          <a:bodyPr vert="horz" lIns="91440" tIns="45720" rIns="91440" bIns="45720" rtlCol="0" anchor="b">
            <a:normAutofit/>
          </a:bodyPr>
          <a:lstStyle/>
          <a:p>
            <a:pPr>
              <a:lnSpc>
                <a:spcPct val="90000"/>
              </a:lnSpc>
              <a:defRPr/>
            </a:pPr>
            <a:r>
              <a:rPr lang="en-US" sz="4800" kern="1200" dirty="0">
                <a:solidFill>
                  <a:srgbClr val="FFFFFF"/>
                </a:solidFill>
                <a:latin typeface="+mj-lt"/>
                <a:ea typeface="+mj-ea"/>
                <a:cs typeface="+mj-cs"/>
              </a:rPr>
              <a:t>SORVEGLIANZA SANITARIA</a:t>
            </a:r>
          </a:p>
        </p:txBody>
      </p:sp>
      <p:sp>
        <p:nvSpPr>
          <p:cNvPr id="3" name="Segnaposto contenuto 2">
            <a:extLst>
              <a:ext uri="{FF2B5EF4-FFF2-40B4-BE49-F238E27FC236}">
                <a16:creationId xmlns:a16="http://schemas.microsoft.com/office/drawing/2014/main" id="{79EBFB2F-D815-E484-6C3E-DCA50F7583D1}"/>
              </a:ext>
            </a:extLst>
          </p:cNvPr>
          <p:cNvSpPr>
            <a:spLocks noGrp="1"/>
          </p:cNvSpPr>
          <p:nvPr>
            <p:ph idx="4294967295"/>
          </p:nvPr>
        </p:nvSpPr>
        <p:spPr>
          <a:xfrm>
            <a:off x="5538836" y="392100"/>
            <a:ext cx="8801108" cy="7600831"/>
          </a:xfrm>
          <a:prstGeom prst="rect">
            <a:avLst/>
          </a:prstGeom>
        </p:spPr>
        <p:txBody>
          <a:bodyPr vert="horz" lIns="91440" tIns="45720" rIns="91440" bIns="45720" rtlCol="0" anchor="ctr">
            <a:normAutofit/>
          </a:bodyPr>
          <a:lstStyle/>
          <a:p>
            <a:pPr marL="0" indent="0">
              <a:lnSpc>
                <a:spcPct val="90000"/>
              </a:lnSpc>
              <a:buNone/>
              <a:defRPr/>
            </a:pPr>
            <a:endParaRPr lang="it-IT" sz="2400" dirty="0"/>
          </a:p>
          <a:p>
            <a:pPr marL="0" indent="0">
              <a:lnSpc>
                <a:spcPct val="90000"/>
              </a:lnSpc>
              <a:buNone/>
              <a:defRPr/>
            </a:pPr>
            <a:r>
              <a:rPr lang="it-IT" sz="2400" dirty="0"/>
              <a:t>l medico competente per le radiazioni ionizzanti è il Medico Autorizzato, un professionista specializzato e iscritto in un apposito elenco nazionale presso il Ministero del Lavoro e delle Politiche Sociali. </a:t>
            </a:r>
          </a:p>
          <a:p>
            <a:pPr marL="0" indent="0">
              <a:lnSpc>
                <a:spcPct val="90000"/>
              </a:lnSpc>
              <a:buNone/>
              <a:defRPr/>
            </a:pPr>
            <a:r>
              <a:rPr lang="it-IT" sz="2400" dirty="0"/>
              <a:t>Ai sensi del </a:t>
            </a:r>
            <a:r>
              <a:rPr lang="it-IT" sz="2400" dirty="0" err="1"/>
              <a:t>D.Lgs.</a:t>
            </a:r>
            <a:r>
              <a:rPr lang="it-IT" sz="2400" dirty="0"/>
              <a:t> 101/2020, il Medico Autorizzato è responsabile della sorveglianza medica dei lavoratori esposti (categorie A e B), formulando i giudizi di idoneità. </a:t>
            </a:r>
          </a:p>
          <a:p>
            <a:pPr marL="0" indent="0">
              <a:lnSpc>
                <a:spcPct val="90000"/>
              </a:lnSpc>
              <a:buNone/>
              <a:defRPr/>
            </a:pPr>
            <a:r>
              <a:rPr lang="it-IT" sz="2400" dirty="0"/>
              <a:t>Il Medico Autorizzato possiede specifiche competenze tecniche e la specifica abilitazione per la radioprotezione.</a:t>
            </a:r>
          </a:p>
          <a:p>
            <a:pPr marL="0" indent="0">
              <a:lnSpc>
                <a:spcPct val="90000"/>
              </a:lnSpc>
              <a:buNone/>
              <a:defRPr/>
            </a:pPr>
            <a:r>
              <a:rPr lang="it-IT" sz="2400" dirty="0"/>
              <a:t>Ruolo: </a:t>
            </a:r>
          </a:p>
          <a:p>
            <a:pPr marL="0" indent="0">
              <a:lnSpc>
                <a:spcPct val="90000"/>
              </a:lnSpc>
              <a:buNone/>
              <a:defRPr/>
            </a:pPr>
            <a:r>
              <a:rPr lang="it-IT" sz="2400" dirty="0"/>
              <a:t>- effettua visite preventive e periodiche, monitora la salute dei lavoratori esposti, e valuta le dosi ricevute</a:t>
            </a:r>
          </a:p>
          <a:p>
            <a:pPr marL="0" indent="0">
              <a:lnSpc>
                <a:spcPct val="90000"/>
              </a:lnSpc>
              <a:buNone/>
              <a:defRPr/>
            </a:pPr>
            <a:r>
              <a:rPr lang="it-IT" sz="2400" dirty="0"/>
              <a:t>- è nominato dal datore di lavoro per gestire il rischio radiazioni</a:t>
            </a:r>
          </a:p>
          <a:p>
            <a:pPr marL="0" indent="0">
              <a:lnSpc>
                <a:spcPct val="90000"/>
              </a:lnSpc>
              <a:buNone/>
              <a:defRPr/>
            </a:pPr>
            <a:r>
              <a:rPr lang="it-IT" sz="2400" dirty="0"/>
              <a:t>- lavora in collaborazione con l'Esperto di Radioprotezione (esperto qualificato), che si occupa invece della sorveglianza fisica.</a:t>
            </a:r>
            <a:endParaRPr lang="en-US" sz="2400" dirty="0"/>
          </a:p>
        </p:txBody>
      </p:sp>
    </p:spTree>
    <p:extLst>
      <p:ext uri="{BB962C8B-B14F-4D97-AF65-F5344CB8AC3E}">
        <p14:creationId xmlns:p14="http://schemas.microsoft.com/office/powerpoint/2010/main" val="31321188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505D46-DF3F-37AB-3B9E-9EA59DED679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22CCFDB-88C3-9832-6F79-D9B39F9A1C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7E93DFCD-0199-A305-86A7-E45FF4AEA8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30F325-00C8-D8A8-0AC0-3545C6EC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2D2B9A0-4E3D-70EE-4BBF-AE9FCCE43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D4CA65-50A4-8093-1347-1CB50A0EB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AB886441-B056-9A0A-5D18-9A9BCA3DA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2E52513A-5795-F9A7-9A91-58CF45C3B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D2EBE7F-38E2-D8CF-52F7-343ACFE61904}"/>
              </a:ext>
            </a:extLst>
          </p:cNvPr>
          <p:cNvSpPr>
            <a:spLocks noGrp="1"/>
          </p:cNvSpPr>
          <p:nvPr>
            <p:ph type="title" idx="4294967295"/>
          </p:nvPr>
        </p:nvSpPr>
        <p:spPr>
          <a:xfrm>
            <a:off x="-172122" y="704226"/>
            <a:ext cx="5157373" cy="4341110"/>
          </a:xfrm>
          <a:prstGeom prst="rect">
            <a:avLst/>
          </a:prstGeom>
        </p:spPr>
        <p:txBody>
          <a:bodyPr vert="horz" lIns="91440" tIns="45720" rIns="91440" bIns="45720" rtlCol="0" anchor="b">
            <a:normAutofit/>
          </a:bodyPr>
          <a:lstStyle/>
          <a:p>
            <a:pPr>
              <a:lnSpc>
                <a:spcPct val="90000"/>
              </a:lnSpc>
              <a:defRPr/>
            </a:pPr>
            <a:r>
              <a:rPr lang="en-US" sz="4800" kern="1200" dirty="0">
                <a:solidFill>
                  <a:srgbClr val="FFFFFF"/>
                </a:solidFill>
                <a:latin typeface="+mj-lt"/>
                <a:ea typeface="+mj-ea"/>
                <a:cs typeface="+mj-cs"/>
              </a:rPr>
              <a:t>RADIOPROTEZIONE</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PRINCIPI</a:t>
            </a:r>
          </a:p>
        </p:txBody>
      </p:sp>
      <p:sp>
        <p:nvSpPr>
          <p:cNvPr id="3" name="Segnaposto contenuto 2">
            <a:extLst>
              <a:ext uri="{FF2B5EF4-FFF2-40B4-BE49-F238E27FC236}">
                <a16:creationId xmlns:a16="http://schemas.microsoft.com/office/drawing/2014/main" id="{2870585A-AC59-149C-F246-81305B4AED8D}"/>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marL="0" indent="0">
              <a:lnSpc>
                <a:spcPct val="90000"/>
              </a:lnSpc>
              <a:buNone/>
              <a:defRPr/>
            </a:pPr>
            <a:endParaRPr lang="it-IT" sz="2400" dirty="0"/>
          </a:p>
          <a:p>
            <a:pPr marL="0" indent="0">
              <a:lnSpc>
                <a:spcPct val="90000"/>
              </a:lnSpc>
              <a:buNone/>
              <a:defRPr/>
            </a:pPr>
            <a:r>
              <a:rPr lang="it-IT" sz="2400" dirty="0"/>
              <a:t>PRINCIPI FONDAMENTALI DI RADIOPROTEZIONE</a:t>
            </a:r>
          </a:p>
          <a:p>
            <a:pPr marL="0" indent="0">
              <a:lnSpc>
                <a:spcPct val="90000"/>
              </a:lnSpc>
              <a:buNone/>
              <a:defRPr/>
            </a:pPr>
            <a:r>
              <a:rPr lang="it-IT" sz="2400" u="sng" dirty="0"/>
              <a:t>Giustificazione</a:t>
            </a:r>
            <a:r>
              <a:rPr lang="it-IT" sz="2400" dirty="0"/>
              <a:t>:</a:t>
            </a:r>
          </a:p>
          <a:p>
            <a:pPr marL="0" indent="0">
              <a:lnSpc>
                <a:spcPct val="90000"/>
              </a:lnSpc>
              <a:buNone/>
              <a:defRPr/>
            </a:pPr>
            <a:r>
              <a:rPr lang="it-IT" sz="2400" dirty="0"/>
              <a:t>Ogni pratica con radiazioni deve essere preventivamente giustificata.</a:t>
            </a:r>
          </a:p>
          <a:p>
            <a:pPr marL="0" indent="0">
              <a:lnSpc>
                <a:spcPct val="90000"/>
              </a:lnSpc>
              <a:buNone/>
              <a:defRPr/>
            </a:pPr>
            <a:endParaRPr lang="it-IT" sz="2400" u="sng" dirty="0"/>
          </a:p>
          <a:p>
            <a:pPr marL="0" indent="0">
              <a:lnSpc>
                <a:spcPct val="90000"/>
              </a:lnSpc>
              <a:buNone/>
              <a:defRPr/>
            </a:pPr>
            <a:r>
              <a:rPr lang="it-IT" sz="2400" u="sng" dirty="0"/>
              <a:t>Ottimizzazione</a:t>
            </a:r>
            <a:r>
              <a:rPr lang="it-IT" sz="2400" dirty="0"/>
              <a:t>:</a:t>
            </a:r>
          </a:p>
          <a:p>
            <a:pPr marL="0" indent="0">
              <a:lnSpc>
                <a:spcPct val="90000"/>
              </a:lnSpc>
              <a:buNone/>
              <a:defRPr/>
            </a:pPr>
            <a:r>
              <a:rPr lang="it-IT" sz="2400" dirty="0"/>
              <a:t>ogni pratica deve essere svolta in modo da mantenere l’esposizione tanto più bassa quanto ragionevolmente ottenibile, tenuto conto dei fattori economici e sociali.</a:t>
            </a:r>
          </a:p>
          <a:p>
            <a:pPr marL="0" indent="0">
              <a:lnSpc>
                <a:spcPct val="90000"/>
              </a:lnSpc>
              <a:buNone/>
              <a:defRPr/>
            </a:pPr>
            <a:endParaRPr lang="it-IT" sz="2400" u="sng" dirty="0"/>
          </a:p>
          <a:p>
            <a:pPr marL="0" indent="0">
              <a:lnSpc>
                <a:spcPct val="90000"/>
              </a:lnSpc>
              <a:buNone/>
              <a:defRPr/>
            </a:pPr>
            <a:r>
              <a:rPr lang="it-IT" sz="2400" u="sng" dirty="0"/>
              <a:t>Rispetto dei limiti di dose</a:t>
            </a:r>
            <a:r>
              <a:rPr lang="it-IT" sz="2400" dirty="0"/>
              <a:t>.</a:t>
            </a:r>
            <a:endParaRPr lang="en-US" sz="2400" dirty="0"/>
          </a:p>
        </p:txBody>
      </p:sp>
    </p:spTree>
    <p:extLst>
      <p:ext uri="{BB962C8B-B14F-4D97-AF65-F5344CB8AC3E}">
        <p14:creationId xmlns:p14="http://schemas.microsoft.com/office/powerpoint/2010/main" val="27124782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2163D4-6325-EB17-5550-72C97B5140C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BA52A1-782B-C1C9-C884-561801791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EBF68AA3-0D12-49F6-90D0-D73DBD084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79E37-0E91-7D6A-A6C5-0BF9CD489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5992DB-E0F1-C147-308C-107D66293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8E8E31-F452-A6A7-B65D-E64FED5C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18BCDAE3-3A72-0B08-6EC3-C29D68EBC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796DFC3E-552F-CAA8-5AA1-7B0694146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FBE3D18-4B40-56EB-906C-B2E7577C9D21}"/>
              </a:ext>
            </a:extLst>
          </p:cNvPr>
          <p:cNvSpPr>
            <a:spLocks noGrp="1"/>
          </p:cNvSpPr>
          <p:nvPr>
            <p:ph type="title" idx="4294967295"/>
          </p:nvPr>
        </p:nvSpPr>
        <p:spPr>
          <a:xfrm>
            <a:off x="-172122" y="704226"/>
            <a:ext cx="5157373" cy="4341110"/>
          </a:xfrm>
          <a:prstGeom prst="rect">
            <a:avLst/>
          </a:prstGeom>
        </p:spPr>
        <p:txBody>
          <a:bodyPr vert="horz" lIns="91440" tIns="45720" rIns="91440" bIns="45720" rtlCol="0" anchor="b">
            <a:normAutofit/>
          </a:bodyPr>
          <a:lstStyle/>
          <a:p>
            <a:pPr>
              <a:lnSpc>
                <a:spcPct val="90000"/>
              </a:lnSpc>
              <a:defRPr/>
            </a:pPr>
            <a:r>
              <a:rPr lang="en-US" sz="4800" kern="1200" dirty="0">
                <a:solidFill>
                  <a:srgbClr val="FFFFFF"/>
                </a:solidFill>
                <a:latin typeface="+mj-lt"/>
                <a:ea typeface="+mj-ea"/>
                <a:cs typeface="+mj-cs"/>
              </a:rPr>
              <a:t>RADIOPROTEZIONE</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PRINCIPI</a:t>
            </a:r>
          </a:p>
        </p:txBody>
      </p:sp>
      <p:sp>
        <p:nvSpPr>
          <p:cNvPr id="3" name="Segnaposto contenuto 2">
            <a:extLst>
              <a:ext uri="{FF2B5EF4-FFF2-40B4-BE49-F238E27FC236}">
                <a16:creationId xmlns:a16="http://schemas.microsoft.com/office/drawing/2014/main" id="{CA3CC27E-4ED0-CFC0-C9E9-78C4E714EAB0}"/>
              </a:ext>
            </a:extLst>
          </p:cNvPr>
          <p:cNvSpPr>
            <a:spLocks noGrp="1"/>
          </p:cNvSpPr>
          <p:nvPr>
            <p:ph idx="4294967295"/>
          </p:nvPr>
        </p:nvSpPr>
        <p:spPr>
          <a:xfrm>
            <a:off x="5538836" y="392100"/>
            <a:ext cx="8801108" cy="7600831"/>
          </a:xfrm>
          <a:prstGeom prst="rect">
            <a:avLst/>
          </a:prstGeom>
        </p:spPr>
        <p:txBody>
          <a:bodyPr vert="horz" lIns="91440" tIns="45720" rIns="91440" bIns="45720" rtlCol="0" anchor="ctr">
            <a:normAutofit/>
          </a:bodyPr>
          <a:lstStyle/>
          <a:p>
            <a:pPr marL="0" indent="0">
              <a:lnSpc>
                <a:spcPct val="90000"/>
              </a:lnSpc>
              <a:buNone/>
              <a:defRPr/>
            </a:pPr>
            <a:endParaRPr lang="it-IT" sz="2400" dirty="0"/>
          </a:p>
          <a:p>
            <a:pPr marL="0" indent="0">
              <a:lnSpc>
                <a:spcPct val="90000"/>
              </a:lnSpc>
              <a:buNone/>
              <a:defRPr/>
            </a:pPr>
            <a:r>
              <a:rPr lang="it-IT" sz="2400" dirty="0"/>
              <a:t>MEZZI DI PROTEZIONE </a:t>
            </a:r>
          </a:p>
          <a:p>
            <a:pPr marL="0" indent="0">
              <a:lnSpc>
                <a:spcPct val="90000"/>
              </a:lnSpc>
              <a:buNone/>
              <a:defRPr/>
            </a:pPr>
            <a:r>
              <a:rPr lang="it-IT" sz="2400" u="sng" dirty="0"/>
              <a:t>Metodi Fisici</a:t>
            </a:r>
            <a:r>
              <a:rPr lang="it-IT" sz="2400" dirty="0"/>
              <a:t>: </a:t>
            </a:r>
          </a:p>
          <a:p>
            <a:pPr>
              <a:lnSpc>
                <a:spcPct val="90000"/>
              </a:lnSpc>
              <a:buFontTx/>
              <a:buChar char="-"/>
              <a:defRPr/>
            </a:pPr>
            <a:r>
              <a:rPr lang="it-IT" sz="2400" dirty="0"/>
              <a:t>DISTANZA: il livello di esposizione si riduce con l’inverso del quadrato della distanza </a:t>
            </a:r>
          </a:p>
          <a:p>
            <a:pPr>
              <a:lnSpc>
                <a:spcPct val="90000"/>
              </a:lnSpc>
              <a:buFontTx/>
              <a:buChar char="-"/>
              <a:defRPr/>
            </a:pPr>
            <a:r>
              <a:rPr lang="it-IT" sz="2400" dirty="0"/>
              <a:t>TEMPO: il livello di esposizione si riduce linearmente con il tempo di esposizione </a:t>
            </a:r>
          </a:p>
          <a:p>
            <a:pPr>
              <a:lnSpc>
                <a:spcPct val="90000"/>
              </a:lnSpc>
              <a:buFontTx/>
              <a:buChar char="-"/>
              <a:defRPr/>
            </a:pPr>
            <a:r>
              <a:rPr lang="it-IT" sz="2400" dirty="0"/>
              <a:t>SCHERMI: il livello di esposizione si riduce secondo le caratteristiche dello schermo: </a:t>
            </a:r>
          </a:p>
          <a:p>
            <a:pPr marL="720725" indent="0">
              <a:lnSpc>
                <a:spcPct val="90000"/>
              </a:lnSpc>
              <a:buNone/>
              <a:defRPr/>
            </a:pPr>
            <a:r>
              <a:rPr lang="it-IT" sz="2400" dirty="0"/>
              <a:t>                   Beta = schermi a basso numero atomico (plexiglass)                                               Gamma = schermi ad alto numero atomico (piombo) </a:t>
            </a:r>
          </a:p>
          <a:p>
            <a:pPr marL="0" indent="0">
              <a:lnSpc>
                <a:spcPct val="90000"/>
              </a:lnSpc>
              <a:buNone/>
              <a:defRPr/>
            </a:pPr>
            <a:endParaRPr lang="it-IT" sz="2400" dirty="0"/>
          </a:p>
          <a:p>
            <a:pPr marL="0" indent="0">
              <a:lnSpc>
                <a:spcPct val="90000"/>
              </a:lnSpc>
              <a:buNone/>
              <a:defRPr/>
            </a:pPr>
            <a:r>
              <a:rPr lang="it-IT" sz="2400" u="sng" dirty="0"/>
              <a:t>Procedure Operative</a:t>
            </a:r>
          </a:p>
          <a:p>
            <a:pPr marL="0" indent="0">
              <a:lnSpc>
                <a:spcPct val="90000"/>
              </a:lnSpc>
              <a:buNone/>
              <a:defRPr/>
            </a:pPr>
            <a:r>
              <a:rPr lang="it-IT" sz="2400" dirty="0"/>
              <a:t>- Rigoroso rispetto delle procedure operative stabilite dalle Norme Interne di protezione dalle radiazioni in vigore sullo specifico sito di lavoro.</a:t>
            </a:r>
            <a:endParaRPr lang="en-US" sz="2400" dirty="0"/>
          </a:p>
        </p:txBody>
      </p:sp>
    </p:spTree>
    <p:extLst>
      <p:ext uri="{BB962C8B-B14F-4D97-AF65-F5344CB8AC3E}">
        <p14:creationId xmlns:p14="http://schemas.microsoft.com/office/powerpoint/2010/main" val="41400385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30BF73-6957-8646-F92F-B160A0AF4C0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9255AB-F347-FC1E-BF7B-2AF3EC913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4541575D-4956-F007-B225-664A44644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47669A-8981-3A7E-F1F1-470BA520B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A7AD82-31D5-7555-C59C-CE20981C4D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9842DB8-F886-571D-F2F4-5EEECDB91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EDC5EDF9-5FB5-7005-5D82-3C8D5BDCC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3896FABE-BFE2-9325-6085-A7A39E663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5051747-1002-2D10-B7BC-0F3228A9FC26}"/>
              </a:ext>
            </a:extLst>
          </p:cNvPr>
          <p:cNvSpPr>
            <a:spLocks noGrp="1"/>
          </p:cNvSpPr>
          <p:nvPr>
            <p:ph type="title" idx="4294967295"/>
          </p:nvPr>
        </p:nvSpPr>
        <p:spPr>
          <a:xfrm>
            <a:off x="-172122" y="704226"/>
            <a:ext cx="5157373" cy="4341110"/>
          </a:xfrm>
          <a:prstGeom prst="rect">
            <a:avLst/>
          </a:prstGeom>
        </p:spPr>
        <p:txBody>
          <a:bodyPr vert="horz" lIns="91440" tIns="45720" rIns="91440" bIns="45720" rtlCol="0" anchor="b">
            <a:normAutofit/>
          </a:bodyPr>
          <a:lstStyle/>
          <a:p>
            <a:pPr>
              <a:lnSpc>
                <a:spcPct val="90000"/>
              </a:lnSpc>
              <a:defRPr/>
            </a:pPr>
            <a:r>
              <a:rPr lang="en-US" sz="4800" kern="1200" dirty="0">
                <a:solidFill>
                  <a:srgbClr val="FFFFFF"/>
                </a:solidFill>
                <a:latin typeface="+mj-lt"/>
                <a:ea typeface="+mj-ea"/>
                <a:cs typeface="+mj-cs"/>
              </a:rPr>
              <a:t>RADIOPROTEZIONE</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PRINCIPI</a:t>
            </a:r>
          </a:p>
        </p:txBody>
      </p:sp>
      <p:sp>
        <p:nvSpPr>
          <p:cNvPr id="3" name="Segnaposto contenuto 2">
            <a:extLst>
              <a:ext uri="{FF2B5EF4-FFF2-40B4-BE49-F238E27FC236}">
                <a16:creationId xmlns:a16="http://schemas.microsoft.com/office/drawing/2014/main" id="{C24DDF0A-A218-1DFD-13E4-8539DEFB2FD6}"/>
              </a:ext>
            </a:extLst>
          </p:cNvPr>
          <p:cNvSpPr>
            <a:spLocks noGrp="1"/>
          </p:cNvSpPr>
          <p:nvPr>
            <p:ph idx="4294967295"/>
          </p:nvPr>
        </p:nvSpPr>
        <p:spPr>
          <a:xfrm>
            <a:off x="5538836" y="392100"/>
            <a:ext cx="8801108" cy="7600831"/>
          </a:xfrm>
          <a:prstGeom prst="rect">
            <a:avLst/>
          </a:prstGeom>
        </p:spPr>
        <p:txBody>
          <a:bodyPr vert="horz" lIns="91440" tIns="45720" rIns="91440" bIns="45720" rtlCol="0" anchor="ctr">
            <a:normAutofit lnSpcReduction="10000"/>
          </a:bodyPr>
          <a:lstStyle/>
          <a:p>
            <a:pPr marL="0" indent="0">
              <a:lnSpc>
                <a:spcPct val="90000"/>
              </a:lnSpc>
              <a:buNone/>
              <a:defRPr/>
            </a:pPr>
            <a:endParaRPr lang="it-IT" sz="2400" dirty="0"/>
          </a:p>
          <a:p>
            <a:pPr marL="0" indent="0">
              <a:lnSpc>
                <a:spcPct val="90000"/>
              </a:lnSpc>
              <a:buNone/>
              <a:defRPr/>
            </a:pPr>
            <a:r>
              <a:rPr lang="it-IT" sz="2400" dirty="0"/>
              <a:t>OBBLIGHI DEI LAVORATORI</a:t>
            </a:r>
          </a:p>
          <a:p>
            <a:pPr marL="0" indent="0">
              <a:lnSpc>
                <a:spcPct val="90000"/>
              </a:lnSpc>
              <a:buNone/>
              <a:defRPr/>
            </a:pPr>
            <a:r>
              <a:rPr lang="it-IT" sz="2400" dirty="0"/>
              <a:t>1) </a:t>
            </a:r>
            <a:r>
              <a:rPr lang="it-IT" sz="2400" b="1" dirty="0"/>
              <a:t>I lavoratori esposti </a:t>
            </a:r>
            <a:r>
              <a:rPr lang="it-IT" sz="2400" dirty="0"/>
              <a:t>al rischio da radiazioni ionizzanti </a:t>
            </a:r>
            <a:r>
              <a:rPr lang="it-IT" sz="2400" b="1" dirty="0"/>
              <a:t>sono obbligati</a:t>
            </a:r>
            <a:r>
              <a:rPr lang="it-IT" sz="2400" dirty="0"/>
              <a:t>, ai sensi dell'art.68 del D.Lgs.230/95 e successive modifiche, </a:t>
            </a:r>
            <a:r>
              <a:rPr lang="it-IT" sz="2400" b="1" dirty="0"/>
              <a:t>ad osservare </a:t>
            </a:r>
            <a:r>
              <a:rPr lang="it-IT" sz="2400" dirty="0"/>
              <a:t>le disposizioni impartite dal datore di lavoro ai fini della sicurezza e della protezione dalle radiazioni individuale, collettiva e della popolazione.</a:t>
            </a:r>
          </a:p>
          <a:p>
            <a:pPr marL="0" indent="0">
              <a:lnSpc>
                <a:spcPct val="90000"/>
              </a:lnSpc>
              <a:buNone/>
              <a:defRPr/>
            </a:pPr>
            <a:r>
              <a:rPr lang="it-IT" sz="2400" dirty="0"/>
              <a:t>2) </a:t>
            </a:r>
            <a:r>
              <a:rPr lang="it-IT" sz="2400" b="1" dirty="0"/>
              <a:t>I mezzi di protezione e di sicurezza </a:t>
            </a:r>
            <a:r>
              <a:rPr lang="it-IT" sz="2400" dirty="0"/>
              <a:t>forniti dal datore di lavoro </a:t>
            </a:r>
            <a:r>
              <a:rPr lang="it-IT" sz="2400" b="1" dirty="0"/>
              <a:t>devono essere usati con cura ed in modo corretto</a:t>
            </a:r>
            <a:r>
              <a:rPr lang="it-IT" sz="2400" dirty="0"/>
              <a:t>. Tali mezzi non possono essere né modificati né rimossi, senza preventiva autorizzazione del datore di lavoro o del preposto.</a:t>
            </a:r>
          </a:p>
          <a:p>
            <a:pPr marL="0" indent="0">
              <a:lnSpc>
                <a:spcPct val="90000"/>
              </a:lnSpc>
              <a:buNone/>
              <a:defRPr/>
            </a:pPr>
            <a:r>
              <a:rPr lang="it-IT" sz="2400" dirty="0"/>
              <a:t>3) </a:t>
            </a:r>
            <a:r>
              <a:rPr lang="it-IT" sz="2400" b="1" dirty="0"/>
              <a:t>Eventuali deficienze dei dispositivi di sicurezza e di protezione </a:t>
            </a:r>
            <a:r>
              <a:rPr lang="it-IT" sz="2400" dirty="0"/>
              <a:t>o la presenza di eventuali condizioni di pericolo </a:t>
            </a:r>
            <a:r>
              <a:rPr lang="it-IT" sz="2400" b="1" dirty="0"/>
              <a:t>devono essere tempestivamente comunicate</a:t>
            </a:r>
            <a:r>
              <a:rPr lang="it-IT" sz="2400" dirty="0"/>
              <a:t> dal lavoratore al datore di lavoro o al preposto.</a:t>
            </a:r>
          </a:p>
          <a:p>
            <a:pPr marL="0" indent="0">
              <a:lnSpc>
                <a:spcPct val="90000"/>
              </a:lnSpc>
              <a:buNone/>
              <a:defRPr/>
            </a:pPr>
            <a:r>
              <a:rPr lang="it-IT" sz="2400" dirty="0"/>
              <a:t>4) </a:t>
            </a:r>
            <a:r>
              <a:rPr lang="it-IT" sz="2400" b="1" dirty="0"/>
              <a:t>Il personale femminile ha l'obbligo di notificare al datore di lavoro il proprio stato di gravidanza appena ne venga a conoscenza</a:t>
            </a:r>
            <a:r>
              <a:rPr lang="it-IT" sz="2400" dirty="0"/>
              <a:t>.</a:t>
            </a:r>
          </a:p>
          <a:p>
            <a:pPr marL="0" indent="0">
              <a:lnSpc>
                <a:spcPct val="90000"/>
              </a:lnSpc>
              <a:buNone/>
              <a:defRPr/>
            </a:pPr>
            <a:r>
              <a:rPr lang="it-IT" sz="2400" dirty="0"/>
              <a:t>5) </a:t>
            </a:r>
            <a:r>
              <a:rPr lang="it-IT" sz="2400" b="1" dirty="0"/>
              <a:t>I lavoratori classificati "Esposti" sono obbligati a sottoporsi agli accertamenti medici preventivi, periodici e straordinari </a:t>
            </a:r>
            <a:r>
              <a:rPr lang="it-IT" sz="2400" dirty="0"/>
              <a:t>previsti dagli artt.84 e 85 del D.Lgs.230/95 e successive modifiche, secondo le disposizioni del datore di lavoro.</a:t>
            </a:r>
          </a:p>
          <a:p>
            <a:pPr marL="0" indent="0">
              <a:lnSpc>
                <a:spcPct val="90000"/>
              </a:lnSpc>
              <a:buNone/>
              <a:defRPr/>
            </a:pPr>
            <a:r>
              <a:rPr lang="it-IT" sz="2400" dirty="0"/>
              <a:t>6) </a:t>
            </a:r>
            <a:r>
              <a:rPr lang="it-IT" sz="2400" b="1" dirty="0"/>
              <a:t>L'accesso alle aree controllate e sorvegliate è consentito solo alle persone autorizzate</a:t>
            </a:r>
            <a:r>
              <a:rPr lang="it-IT" sz="2400" dirty="0"/>
              <a:t>.</a:t>
            </a:r>
            <a:endParaRPr lang="en-US" sz="2400" dirty="0"/>
          </a:p>
        </p:txBody>
      </p:sp>
    </p:spTree>
    <p:extLst>
      <p:ext uri="{BB962C8B-B14F-4D97-AF65-F5344CB8AC3E}">
        <p14:creationId xmlns:p14="http://schemas.microsoft.com/office/powerpoint/2010/main" val="26443224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2CD21B-8A8B-051C-63D5-CA367577069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1E01BB1-4888-2B4E-91E4-8643B602B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BEF348BA-F2D0-8112-7265-CCDBE716B3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08D6CC-E2FC-544E-D0AD-32B8C81F5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982B9B-E9E3-A44E-C463-EACE35900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5B7B135-56FE-AF62-FECA-495CC7867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C400CBB-A4E1-74CE-6137-BAE9837EB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161DAE6D-CBE9-E470-6B70-4257CBFC9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E7B7D1B-ACA1-6065-3530-593F39CCD3AE}"/>
              </a:ext>
            </a:extLst>
          </p:cNvPr>
          <p:cNvSpPr>
            <a:spLocks noGrp="1"/>
          </p:cNvSpPr>
          <p:nvPr>
            <p:ph type="title" idx="4294967295"/>
          </p:nvPr>
        </p:nvSpPr>
        <p:spPr>
          <a:xfrm>
            <a:off x="-172122" y="704226"/>
            <a:ext cx="5157373" cy="4341110"/>
          </a:xfrm>
          <a:prstGeom prst="rect">
            <a:avLst/>
          </a:prstGeom>
        </p:spPr>
        <p:txBody>
          <a:bodyPr vert="horz" lIns="91440" tIns="45720" rIns="91440" bIns="45720" rtlCol="0" anchor="b">
            <a:normAutofit/>
          </a:bodyPr>
          <a:lstStyle/>
          <a:p>
            <a:pPr>
              <a:lnSpc>
                <a:spcPct val="90000"/>
              </a:lnSpc>
              <a:defRPr/>
            </a:pPr>
            <a:r>
              <a:rPr lang="en-US" sz="4800" kern="1200" dirty="0">
                <a:solidFill>
                  <a:srgbClr val="FFFFFF"/>
                </a:solidFill>
                <a:latin typeface="+mj-lt"/>
                <a:ea typeface="+mj-ea"/>
                <a:cs typeface="+mj-cs"/>
              </a:rPr>
              <a:t>RADIOPROTEZIONE</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PRINCIPI</a:t>
            </a:r>
          </a:p>
        </p:txBody>
      </p:sp>
      <p:sp>
        <p:nvSpPr>
          <p:cNvPr id="3" name="Segnaposto contenuto 2">
            <a:extLst>
              <a:ext uri="{FF2B5EF4-FFF2-40B4-BE49-F238E27FC236}">
                <a16:creationId xmlns:a16="http://schemas.microsoft.com/office/drawing/2014/main" id="{C9206719-31EB-4E0A-7556-495569E8446C}"/>
              </a:ext>
            </a:extLst>
          </p:cNvPr>
          <p:cNvSpPr>
            <a:spLocks noGrp="1"/>
          </p:cNvSpPr>
          <p:nvPr>
            <p:ph idx="4294967295"/>
          </p:nvPr>
        </p:nvSpPr>
        <p:spPr>
          <a:xfrm>
            <a:off x="5538836" y="392100"/>
            <a:ext cx="8801108" cy="7600831"/>
          </a:xfrm>
          <a:prstGeom prst="rect">
            <a:avLst/>
          </a:prstGeom>
        </p:spPr>
        <p:txBody>
          <a:bodyPr vert="horz" lIns="91440" tIns="45720" rIns="91440" bIns="45720" rtlCol="0" anchor="ctr">
            <a:normAutofit/>
          </a:bodyPr>
          <a:lstStyle/>
          <a:p>
            <a:pPr marL="0" indent="0">
              <a:lnSpc>
                <a:spcPct val="90000"/>
              </a:lnSpc>
              <a:buNone/>
              <a:defRPr/>
            </a:pPr>
            <a:endParaRPr lang="it-IT" sz="2400" dirty="0"/>
          </a:p>
          <a:p>
            <a:pPr marL="0" indent="0">
              <a:lnSpc>
                <a:spcPct val="90000"/>
              </a:lnSpc>
              <a:buNone/>
              <a:defRPr/>
            </a:pPr>
            <a:r>
              <a:rPr lang="it-IT" sz="2400" dirty="0"/>
              <a:t>PROCEDURE D’USO DELLE SORGENTI RADIOATTIVE DI CALIBRAZIONE</a:t>
            </a:r>
          </a:p>
          <a:p>
            <a:pPr marL="0" indent="0">
              <a:lnSpc>
                <a:spcPct val="90000"/>
              </a:lnSpc>
              <a:buNone/>
              <a:defRPr/>
            </a:pPr>
            <a:r>
              <a:rPr lang="it-IT" sz="2400" dirty="0"/>
              <a:t>1) </a:t>
            </a:r>
            <a:r>
              <a:rPr lang="it-IT" sz="2400" b="1" dirty="0"/>
              <a:t>Le sorgenti radioattive </a:t>
            </a:r>
            <a:r>
              <a:rPr lang="it-IT" sz="2400" dirty="0"/>
              <a:t>, </a:t>
            </a:r>
            <a:r>
              <a:rPr lang="it-IT" sz="2400" u="sng" dirty="0"/>
              <a:t>anche se sigillate</a:t>
            </a:r>
            <a:r>
              <a:rPr lang="it-IT" sz="2400" dirty="0"/>
              <a:t>, devono essere sempre manipolate con pinzette a molla : </a:t>
            </a:r>
            <a:r>
              <a:rPr lang="it-IT" sz="2400" b="1" dirty="0"/>
              <a:t>non toccare mai </a:t>
            </a:r>
            <a:r>
              <a:rPr lang="it-IT" sz="2400" dirty="0"/>
              <a:t>le sorgenti con le mani. Se possibile, usare guanti monouso.</a:t>
            </a:r>
          </a:p>
          <a:p>
            <a:pPr marL="0" indent="0">
              <a:lnSpc>
                <a:spcPct val="90000"/>
              </a:lnSpc>
              <a:buNone/>
              <a:defRPr/>
            </a:pPr>
            <a:r>
              <a:rPr lang="it-IT" sz="2400" dirty="0"/>
              <a:t>2) L'operatore deve sempre mantenere la sorgente radioattiva alla </a:t>
            </a:r>
            <a:r>
              <a:rPr lang="it-IT" sz="2400" b="1" dirty="0"/>
              <a:t>massima distanza da se stesso </a:t>
            </a:r>
            <a:r>
              <a:rPr lang="it-IT" sz="2400" dirty="0"/>
              <a:t>e da qualsiasi altra persona eventualmente presente nell'area sperimentale.</a:t>
            </a:r>
          </a:p>
          <a:p>
            <a:pPr marL="0" indent="0">
              <a:lnSpc>
                <a:spcPct val="90000"/>
              </a:lnSpc>
              <a:buNone/>
              <a:defRPr/>
            </a:pPr>
            <a:r>
              <a:rPr lang="it-IT" sz="2400" dirty="0"/>
              <a:t>Si raccomanda una distanza di </a:t>
            </a:r>
            <a:r>
              <a:rPr lang="it-IT" sz="2400" b="1" dirty="0"/>
              <a:t>almeno un metro</a:t>
            </a:r>
            <a:r>
              <a:rPr lang="it-IT" sz="2400" dirty="0"/>
              <a:t>; distanze più ridotte possono essere utilizzate in via del tutto eccezionale purché per tempi molto brevi.</a:t>
            </a:r>
          </a:p>
          <a:p>
            <a:pPr marL="0" indent="0">
              <a:lnSpc>
                <a:spcPct val="90000"/>
              </a:lnSpc>
              <a:buNone/>
              <a:defRPr/>
            </a:pPr>
            <a:r>
              <a:rPr lang="it-IT" sz="2400" dirty="0"/>
              <a:t>3) </a:t>
            </a:r>
            <a:r>
              <a:rPr lang="it-IT" sz="2400" b="1" dirty="0"/>
              <a:t>Il tempo di utilizzo </a:t>
            </a:r>
            <a:r>
              <a:rPr lang="it-IT" sz="2400" dirty="0"/>
              <a:t>delle sorgenti deve sempre essere ridotto al </a:t>
            </a:r>
            <a:r>
              <a:rPr lang="it-IT" sz="2400" b="1" dirty="0"/>
              <a:t>minimo indispensabile</a:t>
            </a:r>
            <a:r>
              <a:rPr lang="it-IT" sz="2400" dirty="0"/>
              <a:t>.</a:t>
            </a:r>
          </a:p>
          <a:p>
            <a:pPr marL="0" indent="0">
              <a:lnSpc>
                <a:spcPct val="90000"/>
              </a:lnSpc>
              <a:buNone/>
              <a:defRPr/>
            </a:pPr>
            <a:r>
              <a:rPr lang="it-IT" sz="2400" dirty="0"/>
              <a:t>4) </a:t>
            </a:r>
            <a:r>
              <a:rPr lang="it-IT" sz="2400" b="1" dirty="0"/>
              <a:t>Le sorgenti </a:t>
            </a:r>
            <a:r>
              <a:rPr lang="it-IT" sz="2400" dirty="0"/>
              <a:t>radioattive devono sempre essere adeguatamente </a:t>
            </a:r>
            <a:r>
              <a:rPr lang="it-IT" sz="2400" b="1" dirty="0"/>
              <a:t>segnalate </a:t>
            </a:r>
            <a:r>
              <a:rPr lang="it-IT" sz="2400" dirty="0"/>
              <a:t>presso il luogo di impiego, tramite la targa con trifoglio giallo e l’indicazione del tipo ed attività della sorgente interessata.</a:t>
            </a:r>
            <a:endParaRPr lang="en-US" sz="2400" dirty="0"/>
          </a:p>
        </p:txBody>
      </p:sp>
    </p:spTree>
    <p:extLst>
      <p:ext uri="{BB962C8B-B14F-4D97-AF65-F5344CB8AC3E}">
        <p14:creationId xmlns:p14="http://schemas.microsoft.com/office/powerpoint/2010/main" val="12396397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1467253-0128-A2B1-6096-95F72B9A05EE}"/>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a:solidFill>
                  <a:srgbClr val="FFFFFF"/>
                </a:solidFill>
                <a:latin typeface="+mj-lt"/>
                <a:ea typeface="+mj-ea"/>
                <a:cs typeface="+mj-cs"/>
              </a:rPr>
              <a:t>Visite periodiche e straordinarie</a:t>
            </a:r>
          </a:p>
        </p:txBody>
      </p:sp>
      <p:sp>
        <p:nvSpPr>
          <p:cNvPr id="3" name="Segnaposto contenuto 2">
            <a:extLst>
              <a:ext uri="{FF2B5EF4-FFF2-40B4-BE49-F238E27FC236}">
                <a16:creationId xmlns:a16="http://schemas.microsoft.com/office/drawing/2014/main" id="{4AE4610D-57C4-668A-1298-0B6C7A0EDFBE}"/>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sz="2400" dirty="0"/>
              <a:t>La visita medica </a:t>
            </a:r>
            <a:r>
              <a:rPr lang="en-US" sz="2400" dirty="0" err="1"/>
              <a:t>periodica</a:t>
            </a:r>
            <a:r>
              <a:rPr lang="en-US" sz="2400" dirty="0"/>
              <a:t> per </a:t>
            </a:r>
            <a:r>
              <a:rPr lang="en-US" sz="2400" dirty="0" err="1"/>
              <a:t>i</a:t>
            </a:r>
            <a:r>
              <a:rPr lang="en-US" sz="2400" dirty="0"/>
              <a:t> </a:t>
            </a:r>
            <a:r>
              <a:rPr lang="en-US" sz="2400" dirty="0" err="1"/>
              <a:t>lavoratori</a:t>
            </a:r>
            <a:r>
              <a:rPr lang="en-US" sz="2400" dirty="0"/>
              <a:t> </a:t>
            </a:r>
            <a:r>
              <a:rPr lang="en-US" sz="2400" dirty="0" err="1"/>
              <a:t>classificati</a:t>
            </a:r>
            <a:r>
              <a:rPr lang="en-US" sz="2400" dirty="0"/>
              <a:t> </a:t>
            </a:r>
            <a:r>
              <a:rPr lang="en-US" sz="2400" dirty="0" err="1"/>
              <a:t>esposti</a:t>
            </a:r>
            <a:r>
              <a:rPr lang="en-US" sz="2400" dirty="0"/>
              <a:t> di </a:t>
            </a:r>
            <a:r>
              <a:rPr lang="en-US" sz="2400" dirty="0" err="1"/>
              <a:t>categoria</a:t>
            </a:r>
            <a:r>
              <a:rPr lang="en-US" sz="2400" dirty="0"/>
              <a:t> A e per </a:t>
            </a:r>
            <a:r>
              <a:rPr lang="en-US" sz="2400" dirty="0" err="1"/>
              <a:t>gli</a:t>
            </a:r>
            <a:r>
              <a:rPr lang="en-US" sz="2400" dirty="0"/>
              <a:t> </a:t>
            </a:r>
            <a:r>
              <a:rPr lang="en-US" sz="2400" dirty="0" err="1"/>
              <a:t>apprendisti</a:t>
            </a:r>
            <a:r>
              <a:rPr lang="en-US" sz="2400" dirty="0"/>
              <a:t> e </a:t>
            </a:r>
            <a:r>
              <a:rPr lang="en-US" sz="2400" dirty="0" err="1"/>
              <a:t>studenti</a:t>
            </a:r>
            <a:r>
              <a:rPr lang="en-US" sz="2400" dirty="0"/>
              <a:t> a </a:t>
            </a:r>
            <a:r>
              <a:rPr lang="en-US" sz="2400" dirty="0" err="1"/>
              <a:t>essi</a:t>
            </a:r>
            <a:r>
              <a:rPr lang="en-US" sz="2400" dirty="0"/>
              <a:t> </a:t>
            </a:r>
            <a:r>
              <a:rPr lang="en-US" sz="2400" dirty="0" err="1"/>
              <a:t>equiparati</a:t>
            </a:r>
            <a:r>
              <a:rPr lang="en-US" sz="2400" dirty="0"/>
              <a:t>, </a:t>
            </a:r>
            <a:r>
              <a:rPr lang="en-US" sz="2400" dirty="0" err="1"/>
              <a:t>deve</a:t>
            </a:r>
            <a:r>
              <a:rPr lang="en-US" sz="2400" dirty="0"/>
              <a:t> </a:t>
            </a:r>
            <a:r>
              <a:rPr lang="en-US" sz="2400" dirty="0" err="1"/>
              <a:t>essere</a:t>
            </a:r>
            <a:r>
              <a:rPr lang="en-US" sz="2400" dirty="0"/>
              <a:t> </a:t>
            </a:r>
            <a:r>
              <a:rPr lang="en-US" sz="2400" dirty="0" err="1"/>
              <a:t>effettuata</a:t>
            </a:r>
            <a:r>
              <a:rPr lang="en-US" sz="2400" dirty="0"/>
              <a:t> di norma ogni sei </a:t>
            </a:r>
            <a:r>
              <a:rPr lang="en-US" sz="2400" dirty="0" err="1"/>
              <a:t>mesi</a:t>
            </a:r>
            <a:r>
              <a:rPr lang="en-US" sz="2400" dirty="0"/>
              <a:t> e </a:t>
            </a:r>
            <a:r>
              <a:rPr lang="en-US" sz="2400" dirty="0" err="1"/>
              <a:t>comunque</a:t>
            </a:r>
            <a:r>
              <a:rPr lang="en-US" sz="2400" dirty="0"/>
              <a:t> </a:t>
            </a:r>
            <a:r>
              <a:rPr lang="en-US" sz="2400" dirty="0" err="1"/>
              <a:t>almeno</a:t>
            </a:r>
            <a:r>
              <a:rPr lang="en-US" sz="2400" dirty="0"/>
              <a:t> </a:t>
            </a:r>
            <a:r>
              <a:rPr lang="en-US" sz="2400" dirty="0" err="1"/>
              <a:t>una</a:t>
            </a:r>
            <a:r>
              <a:rPr lang="en-US" sz="2400" dirty="0"/>
              <a:t> volta ogni </a:t>
            </a:r>
            <a:r>
              <a:rPr lang="en-US" sz="2400" dirty="0" err="1"/>
              <a:t>dodici</a:t>
            </a:r>
            <a:r>
              <a:rPr lang="en-US" sz="2400" dirty="0"/>
              <a:t> </a:t>
            </a:r>
            <a:r>
              <a:rPr lang="en-US" sz="2400" dirty="0" err="1"/>
              <a:t>mesi</a:t>
            </a:r>
            <a:r>
              <a:rPr lang="en-US" sz="2400" dirty="0"/>
              <a:t> a </a:t>
            </a:r>
            <a:r>
              <a:rPr lang="en-US" sz="2400" dirty="0" err="1"/>
              <a:t>giudizio</a:t>
            </a:r>
            <a:r>
              <a:rPr lang="en-US" sz="2400" dirty="0"/>
              <a:t> del medico </a:t>
            </a:r>
            <a:r>
              <a:rPr lang="en-US" sz="2400" dirty="0" err="1"/>
              <a:t>autorizzato</a:t>
            </a:r>
            <a:r>
              <a:rPr lang="en-US" sz="2400" dirty="0"/>
              <a:t>. Le </a:t>
            </a:r>
            <a:r>
              <a:rPr lang="en-US" sz="2400" dirty="0" err="1"/>
              <a:t>visite</a:t>
            </a:r>
            <a:r>
              <a:rPr lang="en-US" sz="2400" dirty="0"/>
              <a:t> </a:t>
            </a:r>
            <a:r>
              <a:rPr lang="en-US" sz="2400" dirty="0" err="1"/>
              <a:t>mediche</a:t>
            </a:r>
            <a:r>
              <a:rPr lang="en-US" sz="2400" dirty="0"/>
              <a:t> </a:t>
            </a:r>
            <a:r>
              <a:rPr lang="en-US" sz="2400" dirty="0" err="1"/>
              <a:t>periodiche</a:t>
            </a:r>
            <a:r>
              <a:rPr lang="en-US" sz="2400" dirty="0"/>
              <a:t> </a:t>
            </a:r>
            <a:r>
              <a:rPr lang="en-US" sz="2400" dirty="0" err="1"/>
              <a:t>sono</a:t>
            </a:r>
            <a:r>
              <a:rPr lang="en-US" sz="2400" dirty="0"/>
              <a:t> integrate </a:t>
            </a:r>
            <a:r>
              <a:rPr lang="en-US" sz="2400" dirty="0" err="1"/>
              <a:t>dalle</a:t>
            </a:r>
            <a:r>
              <a:rPr lang="en-US" sz="2400" dirty="0"/>
              <a:t> </a:t>
            </a:r>
            <a:r>
              <a:rPr lang="en-US" sz="2400" dirty="0" err="1"/>
              <a:t>indagini</a:t>
            </a:r>
            <a:r>
              <a:rPr lang="en-US" sz="2400" dirty="0"/>
              <a:t> </a:t>
            </a:r>
            <a:r>
              <a:rPr lang="en-US" sz="2400" dirty="0" err="1"/>
              <a:t>specialistiche</a:t>
            </a:r>
            <a:r>
              <a:rPr lang="en-US" sz="2400" dirty="0"/>
              <a:t> e di </a:t>
            </a:r>
            <a:r>
              <a:rPr lang="en-US" sz="2400" dirty="0" err="1"/>
              <a:t>laboratorio</a:t>
            </a:r>
            <a:r>
              <a:rPr lang="en-US" sz="2400" dirty="0"/>
              <a:t> </a:t>
            </a:r>
            <a:r>
              <a:rPr lang="en-US" sz="2400" dirty="0" err="1"/>
              <a:t>ritenute</a:t>
            </a:r>
            <a:r>
              <a:rPr lang="en-US" sz="2400" dirty="0"/>
              <a:t> </a:t>
            </a:r>
            <a:r>
              <a:rPr lang="en-US" sz="2400" dirty="0" err="1"/>
              <a:t>necessarie</a:t>
            </a:r>
            <a:r>
              <a:rPr lang="en-US" sz="2400" dirty="0"/>
              <a:t> dal medico </a:t>
            </a:r>
            <a:r>
              <a:rPr lang="en-US" sz="2400" dirty="0" err="1"/>
              <a:t>autorizzato</a:t>
            </a:r>
            <a:r>
              <a:rPr lang="en-US" sz="2400" dirty="0"/>
              <a:t> per </a:t>
            </a:r>
            <a:r>
              <a:rPr lang="en-US" sz="2400" dirty="0" err="1"/>
              <a:t>esprimere</a:t>
            </a:r>
            <a:r>
              <a:rPr lang="en-US" sz="2400" dirty="0"/>
              <a:t> il </a:t>
            </a:r>
            <a:r>
              <a:rPr lang="en-US" sz="2400" dirty="0" err="1"/>
              <a:t>giudizio</a:t>
            </a:r>
            <a:r>
              <a:rPr lang="en-US" sz="2400" dirty="0"/>
              <a:t> di </a:t>
            </a:r>
            <a:r>
              <a:rPr lang="en-US" sz="2400" dirty="0" err="1"/>
              <a:t>idoneità</a:t>
            </a:r>
            <a:endParaRPr lang="en-US" sz="24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3">
            <a:extLst>
              <a:ext uri="{FF2B5EF4-FFF2-40B4-BE49-F238E27FC236}">
                <a16:creationId xmlns:a16="http://schemas.microsoft.com/office/drawing/2014/main" id="{0CB17122-F8CD-74DF-1BCA-BA33D8C87BFB}"/>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a:solidFill>
                  <a:srgbClr val="FFFFFF"/>
                </a:solidFill>
                <a:latin typeface="+mj-lt"/>
                <a:ea typeface="+mj-ea"/>
                <a:cs typeface="+mj-cs"/>
              </a:rPr>
              <a:t>Visite straordinarie</a:t>
            </a:r>
          </a:p>
        </p:txBody>
      </p:sp>
      <p:sp>
        <p:nvSpPr>
          <p:cNvPr id="5" name="Segnaposto contenuto 4">
            <a:extLst>
              <a:ext uri="{FF2B5EF4-FFF2-40B4-BE49-F238E27FC236}">
                <a16:creationId xmlns:a16="http://schemas.microsoft.com/office/drawing/2014/main" id="{C04B32A5-8D70-2B8B-47C2-42E7FD8CEA29}"/>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sz="2400"/>
              <a:t>La visita medica straordinaria è eseguita </a:t>
            </a:r>
            <a:r>
              <a:rPr lang="en-US" sz="2400" u="sng"/>
              <a:t>su richiesta del lavoratore </a:t>
            </a:r>
            <a:r>
              <a:rPr lang="en-US" sz="2400"/>
              <a:t>qualora la motivazione della richiesta stessa sia ritenuta dal medico autorizzato </a:t>
            </a:r>
            <a:r>
              <a:rPr lang="en-US" sz="2400" u="sng"/>
              <a:t>correlabile ai rischi professionali </a:t>
            </a:r>
            <a:r>
              <a:rPr lang="en-US" sz="2400"/>
              <a:t>e, pertanto, </a:t>
            </a:r>
            <a:r>
              <a:rPr lang="en-US" sz="2400" u="sng"/>
              <a:t>suscettibile di modificare il giudizio</a:t>
            </a:r>
            <a:r>
              <a:rPr lang="en-US" sz="2400"/>
              <a:t> di idoneità alla mansione specifica</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2"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C1E7234-CEB1-2A78-F083-B94EECB0C7AF}"/>
              </a:ext>
            </a:extLst>
          </p:cNvPr>
          <p:cNvSpPr>
            <a:spLocks noGrp="1"/>
          </p:cNvSpPr>
          <p:nvPr>
            <p:ph type="title" idx="4294967295"/>
          </p:nvPr>
        </p:nvSpPr>
        <p:spPr>
          <a:xfrm>
            <a:off x="560066" y="704226"/>
            <a:ext cx="3841639" cy="4064996"/>
          </a:xfrm>
          <a:prstGeom prst="rect">
            <a:avLst/>
          </a:prstGeom>
        </p:spPr>
        <p:txBody>
          <a:bodyPr vert="horz" lIns="91440" tIns="45720" rIns="91440" bIns="45720" rtlCol="0" anchor="b">
            <a:normAutofit/>
          </a:bodyPr>
          <a:lstStyle/>
          <a:p>
            <a:pPr algn="r">
              <a:lnSpc>
                <a:spcPct val="90000"/>
              </a:lnSpc>
              <a:defRPr/>
            </a:pPr>
            <a:r>
              <a:rPr lang="en-US" sz="4800" kern="1200">
                <a:solidFill>
                  <a:srgbClr val="FFFFFF"/>
                </a:solidFill>
                <a:latin typeface="+mj-lt"/>
                <a:ea typeface="+mj-ea"/>
                <a:cs typeface="+mj-cs"/>
              </a:rPr>
              <a:t>Giudizio di idoneità</a:t>
            </a:r>
          </a:p>
        </p:txBody>
      </p:sp>
      <p:sp>
        <p:nvSpPr>
          <p:cNvPr id="3" name="Segnaposto contenuto 2">
            <a:extLst>
              <a:ext uri="{FF2B5EF4-FFF2-40B4-BE49-F238E27FC236}">
                <a16:creationId xmlns:a16="http://schemas.microsoft.com/office/drawing/2014/main" id="{89AA3E05-250D-B8F2-7FDF-15B9F2AE83EB}"/>
              </a:ext>
            </a:extLst>
          </p:cNvPr>
          <p:cNvSpPr>
            <a:spLocks noGrp="1"/>
          </p:cNvSpPr>
          <p:nvPr>
            <p:ph idx="4294967295"/>
          </p:nvPr>
        </p:nvSpPr>
        <p:spPr>
          <a:xfrm>
            <a:off x="5772310" y="779376"/>
            <a:ext cx="7866417" cy="6655256"/>
          </a:xfrm>
          <a:prstGeom prst="rect">
            <a:avLst/>
          </a:prstGeom>
        </p:spPr>
        <p:txBody>
          <a:bodyPr vert="horz" lIns="91440" tIns="45720" rIns="91440" bIns="45720" rtlCol="0" anchor="ctr">
            <a:normAutofit/>
          </a:bodyPr>
          <a:lstStyle/>
          <a:p>
            <a:pPr indent="-228600">
              <a:lnSpc>
                <a:spcPct val="90000"/>
              </a:lnSpc>
              <a:defRPr/>
            </a:pPr>
            <a:r>
              <a:rPr lang="en-US" sz="2400" dirty="0"/>
              <a:t>In base alle </a:t>
            </a:r>
            <a:r>
              <a:rPr lang="en-US" sz="2400" dirty="0" err="1"/>
              <a:t>risultanze</a:t>
            </a:r>
            <a:r>
              <a:rPr lang="en-US" sz="2400" dirty="0"/>
              <a:t> della visita medica </a:t>
            </a:r>
            <a:r>
              <a:rPr lang="en-US" sz="2400" dirty="0" err="1"/>
              <a:t>preventiva</a:t>
            </a:r>
            <a:r>
              <a:rPr lang="en-US" sz="2400" dirty="0"/>
              <a:t> il medico </a:t>
            </a:r>
            <a:r>
              <a:rPr lang="en-US" sz="2400" dirty="0" err="1"/>
              <a:t>autorizzato</a:t>
            </a:r>
            <a:r>
              <a:rPr lang="en-US" sz="2400" dirty="0"/>
              <a:t> </a:t>
            </a:r>
            <a:r>
              <a:rPr lang="en-US" sz="2400" dirty="0" err="1"/>
              <a:t>esprime</a:t>
            </a:r>
            <a:r>
              <a:rPr lang="en-US" sz="2400" dirty="0"/>
              <a:t> per il </a:t>
            </a:r>
            <a:r>
              <a:rPr lang="en-US" sz="2400" dirty="0" err="1"/>
              <a:t>lavoratore</a:t>
            </a:r>
            <a:r>
              <a:rPr lang="en-US" sz="2400" dirty="0"/>
              <a:t> uno </a:t>
            </a:r>
            <a:r>
              <a:rPr lang="en-US" sz="2400" dirty="0" err="1"/>
              <a:t>dei</a:t>
            </a:r>
            <a:r>
              <a:rPr lang="en-US" sz="2400" dirty="0"/>
              <a:t> </a:t>
            </a:r>
            <a:r>
              <a:rPr lang="en-US" sz="2400" dirty="0" err="1"/>
              <a:t>seguenti</a:t>
            </a:r>
            <a:r>
              <a:rPr lang="en-US" sz="2400" dirty="0"/>
              <a:t> </a:t>
            </a:r>
            <a:r>
              <a:rPr lang="en-US" sz="2400" dirty="0" err="1"/>
              <a:t>giudizi</a:t>
            </a:r>
            <a:r>
              <a:rPr lang="en-US" sz="2400" dirty="0"/>
              <a:t>: </a:t>
            </a:r>
          </a:p>
          <a:p>
            <a:pPr marL="320040" lvl="1" indent="0">
              <a:lnSpc>
                <a:spcPct val="90000"/>
              </a:lnSpc>
              <a:buNone/>
              <a:defRPr/>
            </a:pPr>
            <a:r>
              <a:rPr lang="en-US" sz="2400" dirty="0"/>
              <a:t>a) </a:t>
            </a:r>
            <a:r>
              <a:rPr lang="en-US" sz="2400" dirty="0" err="1"/>
              <a:t>idoneo</a:t>
            </a:r>
            <a:endParaRPr lang="en-US" sz="2400" dirty="0"/>
          </a:p>
          <a:p>
            <a:pPr marL="320040" lvl="1" indent="0">
              <a:lnSpc>
                <a:spcPct val="90000"/>
              </a:lnSpc>
              <a:buNone/>
              <a:defRPr/>
            </a:pPr>
            <a:r>
              <a:rPr lang="en-US" sz="2400" dirty="0"/>
              <a:t>b) </a:t>
            </a:r>
            <a:r>
              <a:rPr lang="en-US" sz="2400" dirty="0" err="1"/>
              <a:t>idoneo</a:t>
            </a:r>
            <a:r>
              <a:rPr lang="en-US" sz="2400" dirty="0"/>
              <a:t> a determinate </a:t>
            </a:r>
            <a:r>
              <a:rPr lang="en-US" sz="2400" dirty="0" err="1"/>
              <a:t>condizioni</a:t>
            </a:r>
            <a:r>
              <a:rPr lang="en-US" sz="2400" dirty="0"/>
              <a:t> </a:t>
            </a:r>
          </a:p>
          <a:p>
            <a:pPr marL="320040" lvl="1" indent="0">
              <a:lnSpc>
                <a:spcPct val="90000"/>
              </a:lnSpc>
              <a:buNone/>
              <a:defRPr/>
            </a:pPr>
            <a:r>
              <a:rPr lang="en-US" sz="2400" dirty="0"/>
              <a:t>c) non </a:t>
            </a:r>
            <a:r>
              <a:rPr lang="en-US" sz="2400" dirty="0" err="1"/>
              <a:t>idoneo</a:t>
            </a:r>
            <a:endParaRPr lang="en-US" sz="2400" dirty="0"/>
          </a:p>
          <a:p>
            <a:pPr marL="320040" lvl="1" indent="0">
              <a:lnSpc>
                <a:spcPct val="90000"/>
              </a:lnSpc>
              <a:buNone/>
              <a:defRPr/>
            </a:pPr>
            <a:endParaRPr lang="en-US" sz="2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iflesso">
  <a:themeElements>
    <a:clrScheme name="Rifless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Rifless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Riflesso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Rifless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Riflesso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Riflesso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Riflesso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Riflesso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Riflesso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Riflesso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Riflesso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4718</TotalTime>
  <Words>7121</Words>
  <Application>Microsoft Office PowerPoint</Application>
  <PresentationFormat>Personalizzato</PresentationFormat>
  <Paragraphs>723</Paragraphs>
  <Slides>143</Slides>
  <Notes>4</Notes>
  <HiddenSlides>0</HiddenSlides>
  <MMClips>0</MMClips>
  <ScaleCrop>false</ScaleCrop>
  <HeadingPairs>
    <vt:vector size="8" baseType="variant">
      <vt:variant>
        <vt:lpstr>Caratteri utilizzati</vt:lpstr>
      </vt:variant>
      <vt:variant>
        <vt:i4>8</vt:i4>
      </vt:variant>
      <vt:variant>
        <vt:lpstr>Tema</vt:lpstr>
      </vt:variant>
      <vt:variant>
        <vt:i4>2</vt:i4>
      </vt:variant>
      <vt:variant>
        <vt:lpstr>Server OLE incorporati</vt:lpstr>
      </vt:variant>
      <vt:variant>
        <vt:i4>1</vt:i4>
      </vt:variant>
      <vt:variant>
        <vt:lpstr>Titoli diapositive</vt:lpstr>
      </vt:variant>
      <vt:variant>
        <vt:i4>143</vt:i4>
      </vt:variant>
    </vt:vector>
  </HeadingPairs>
  <TitlesOfParts>
    <vt:vector size="154" baseType="lpstr">
      <vt:lpstr>Times New Roman</vt:lpstr>
      <vt:lpstr>Arial</vt:lpstr>
      <vt:lpstr>Tahoma</vt:lpstr>
      <vt:lpstr>MT Symbol</vt:lpstr>
      <vt:lpstr>Wingdings</vt:lpstr>
      <vt:lpstr>Algerian</vt:lpstr>
      <vt:lpstr>Symbol</vt:lpstr>
      <vt:lpstr>Calibri</vt:lpstr>
      <vt:lpstr>Office Theme</vt:lpstr>
      <vt:lpstr>Riflesso</vt:lpstr>
      <vt:lpstr>Immagine bitmap</vt:lpstr>
      <vt:lpstr>Presentazione standard di PowerPoint</vt:lpstr>
      <vt:lpstr>Radiazione</vt:lpstr>
      <vt:lpstr>Ionizzazione</vt:lpstr>
      <vt:lpstr>Radiazioni Ionizzanti</vt:lpstr>
      <vt:lpstr>Presentazione standard di PowerPoint</vt:lpstr>
      <vt:lpstr>Interazione delle R.I. con la materia</vt:lpstr>
      <vt:lpstr>Interazione delle particelle alfa con la materia</vt:lpstr>
      <vt:lpstr>Interazione delle radiazioni elettromagnetiche con la materia</vt:lpstr>
      <vt:lpstr>Interazione delle R.I. con la materia</vt:lpstr>
      <vt:lpstr>Interazione delle particelle beta con la materia</vt:lpstr>
      <vt:lpstr>Principali grandezze ed unità dosimetriche</vt:lpstr>
      <vt:lpstr>Dose assorbita (D)</vt:lpstr>
      <vt:lpstr>Dose equivalente (H)</vt:lpstr>
      <vt:lpstr>Dose efficace (E)</vt:lpstr>
      <vt:lpstr>Dose Impegnata</vt:lpstr>
      <vt:lpstr>GRANDEZZE DI MISURA</vt:lpstr>
      <vt:lpstr>GRANDEZZE DI MISURA</vt:lpstr>
      <vt:lpstr>Effetti biologici delle radiazioni </vt:lpstr>
      <vt:lpstr>Effetti biologici delle RI</vt:lpstr>
      <vt:lpstr>Meccanismi di riparazione</vt:lpstr>
      <vt:lpstr>Rottura del doppio filamento</vt:lpstr>
      <vt:lpstr>Fedeltà di riparazione</vt:lpstr>
      <vt:lpstr>Meccanismi di riparazione</vt:lpstr>
      <vt:lpstr>Presentazione standard di PowerPoint</vt:lpstr>
      <vt:lpstr>Tempi del danno  cellulare  </vt:lpstr>
      <vt:lpstr>Sensibilità alle radiazioni ionizzanti</vt:lpstr>
      <vt:lpstr>Effetti biologici delle R.I.</vt:lpstr>
      <vt:lpstr>Sensibilità alle radiazioni ionizzanti</vt:lpstr>
      <vt:lpstr>Effetti biologici delle  radiazioni ionizzanti</vt:lpstr>
      <vt:lpstr>Effetti biologici delle  radiazioni ionizzanti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Reazioni tissutali</vt:lpstr>
      <vt:lpstr>Concetto di soglia di effetto</vt:lpstr>
      <vt:lpstr>Importanza del Follow-up</vt:lpstr>
      <vt:lpstr>Frazionamento della dose</vt:lpstr>
      <vt:lpstr>Presentazione standard di PowerPoint</vt:lpstr>
      <vt:lpstr>Presentazione standard di PowerPoint</vt:lpstr>
      <vt:lpstr>Presentazione standard di PowerPoint</vt:lpstr>
      <vt:lpstr>Presentazione standard di PowerPoint</vt:lpstr>
      <vt:lpstr>Presentazione standard di PowerPoint</vt:lpstr>
      <vt:lpstr>Dosi soglia per gli effetti cutanei</vt:lpstr>
      <vt:lpstr>Eritema iniziale e tardivo</vt:lpstr>
      <vt:lpstr>Epitelite essudativa</vt:lpstr>
      <vt:lpstr>Progressione del danno (mano da diffrattometro)</vt:lpstr>
      <vt:lpstr>Presentazione standard di PowerPoint</vt:lpstr>
      <vt:lpstr>Presentazione standard di PowerPoint</vt:lpstr>
      <vt:lpstr>Presentazione standard di PowerPoint</vt:lpstr>
      <vt:lpstr>Presentazione standard di PowerPoint</vt:lpstr>
      <vt:lpstr>Presentazione standard di PowerPoint</vt:lpstr>
      <vt:lpstr>Radiosensibilità del cristallino</vt:lpstr>
      <vt:lpstr>Cataratta da radiazioni</vt:lpstr>
      <vt:lpstr>Le opacità lenticolari effetto della radioesposizione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Sindrome gastrointestinale</vt:lpstr>
      <vt:lpstr>Prognosi della TBI Total Body Irradiation</vt:lpstr>
      <vt:lpstr>Apparato riproduttivo maschile</vt:lpstr>
      <vt:lpstr>Apparato riproduttivo femminile</vt:lpstr>
      <vt:lpstr>INDUZIONE DI EFFETTI DIVERSI DAL CANCRO </vt:lpstr>
      <vt:lpstr>SNC</vt:lpstr>
      <vt:lpstr>Presentazione standard di PowerPoint</vt:lpstr>
      <vt:lpstr>Presentazione standard di PowerPoint</vt:lpstr>
      <vt:lpstr>Presentazione standard di PowerPoint</vt:lpstr>
      <vt:lpstr>Effetti stocastici</vt:lpstr>
      <vt:lpstr>Presentazione standard di PowerPoint</vt:lpstr>
      <vt:lpstr>Neoplasie radioindotte</vt:lpstr>
      <vt:lpstr>Presentazione standard di PowerPoint</vt:lpstr>
      <vt:lpstr>Effetti genetici</vt:lpstr>
      <vt:lpstr>Presentazione standard di PowerPoint</vt:lpstr>
      <vt:lpstr>Effetti sul prodotto del concepimento</vt:lpstr>
      <vt:lpstr>Presentazione standard di PowerPoint</vt:lpstr>
      <vt:lpstr>Presentazione standard di PowerPoint</vt:lpstr>
      <vt:lpstr>Presentazione standard di PowerPoint</vt:lpstr>
      <vt:lpstr>Presentazione standard di PowerPoint</vt:lpstr>
      <vt:lpstr>Presentazione standard di PowerPoint</vt:lpstr>
      <vt:lpstr>Effetti sul prodotto del concepimento</vt:lpstr>
      <vt:lpstr>Presentazione standard di PowerPoint</vt:lpstr>
      <vt:lpstr>Sorveglianza sanitaria D.Lgs 101/2020</vt:lpstr>
      <vt:lpstr>Sorveglianza sanitaria D.Lgs 101/2020</vt:lpstr>
      <vt:lpstr>Sorveglianza sanitaria D.Lgs 101/2020</vt:lpstr>
      <vt:lpstr>Sorveglianza sanitaria D.Lgs 101/2020</vt:lpstr>
      <vt:lpstr>SORVEGLIANZA SANITARIA</vt:lpstr>
      <vt:lpstr>RADIOPROTEZIONE PRINCIPI</vt:lpstr>
      <vt:lpstr>RADIOPROTEZIONE PRINCIPI</vt:lpstr>
      <vt:lpstr>RADIOPROTEZIONE PRINCIPI</vt:lpstr>
      <vt:lpstr>RADIOPROTEZIONE PRINCIPI</vt:lpstr>
      <vt:lpstr>Visite periodiche e straordinarie</vt:lpstr>
      <vt:lpstr>Visite straordinarie</vt:lpstr>
      <vt:lpstr>Giudizio di idoneità</vt:lpstr>
      <vt:lpstr>Giudizio di idoneità in visita periodica-straordinaria</vt:lpstr>
      <vt:lpstr>Sorveglianza Sanitaria</vt:lpstr>
      <vt:lpstr>Sorveglianza Sanitaria</vt:lpstr>
      <vt:lpstr>Ricorso avverso il giudizio di idoneità</vt:lpstr>
      <vt:lpstr>Sorveglianza sanitaria eccezionale</vt:lpstr>
      <vt:lpstr>Sorveglianza Medica</vt:lpstr>
      <vt:lpstr>Sorveglianza Medica</vt:lpstr>
      <vt:lpstr>ERGONOMIA OCCUPAZIONALE Principi generali</vt:lpstr>
      <vt:lpstr>ERGONOMIA OCCUPAZIONALE Principi generali</vt:lpstr>
      <vt:lpstr>ERGONOMIA OCCUPAZIONALE Principi generali</vt:lpstr>
      <vt:lpstr>ERGONOMIA OCCUPAZIONALE Principi generali</vt:lpstr>
      <vt:lpstr>LA POSTURA</vt:lpstr>
      <vt:lpstr>LA POSTURA DI LAVORO</vt:lpstr>
      <vt:lpstr>IL SOVRACCARICO MECCANICO</vt:lpstr>
      <vt:lpstr>IL SOVRACCARICO MECCANICO</vt:lpstr>
      <vt:lpstr>LA POSTURA IN PIEDI STATICA DI LAVORO</vt:lpstr>
      <vt:lpstr>LA POSTURA IN PIEDI STATICA DI LAVORO</vt:lpstr>
      <vt:lpstr>LA POSTURA IN PIEDI STATICA DI LAVORO</vt:lpstr>
      <vt:lpstr>LA POSTURA IN PIEDI STATICA DI LAVORO</vt:lpstr>
      <vt:lpstr>LA POSTURA IN PIEDI STATICA DI LAVORO</vt:lpstr>
      <vt:lpstr>LA POSTURA SEDUTA STATICA DI LAVORO</vt:lpstr>
      <vt:lpstr>LA POSTURA SEDUTA STATICA DI LAVORO</vt:lpstr>
      <vt:lpstr>LA POSTURA SEDUTA STATICA DI LAVORO</vt:lpstr>
      <vt:lpstr>LA POSTURA SEDUTA STATICA DI LAVORO</vt:lpstr>
      <vt:lpstr>LA MOVIMENTAZIONE MANUALE  DEI CARICHI</vt:lpstr>
      <vt:lpstr>LA MOVIMENTAZIONE MANUALE  DEI CARICHI</vt:lpstr>
      <vt:lpstr>LA MOVIMENTAZIONE MANUALE  DEI CARICHI</vt:lpstr>
      <vt:lpstr>LA MOVIMENTAZIONE MANUALE  DEI CARICHI</vt:lpstr>
      <vt:lpstr>LA MOVIMENTAZIONE MANUALE  DEI CARICHI</vt:lpstr>
      <vt:lpstr>LA MOVIMENTAZIONE MANUALE  DEI CARICHI</vt:lpstr>
      <vt:lpstr>LA MOVIMENTAZIONE MANUALE  DEI CARICHI</vt:lpstr>
      <vt:lpstr>LA MOVIMENTAZIONE MANUALE  DEI CARICHI ED ERGONOMIA</vt:lpstr>
      <vt:lpstr>LA MOVIMENTAZIONE MANUALE  DEI CARICHI ED ERGONOMIA</vt:lpstr>
      <vt:lpstr>LA PREVENZIONE DEI DISTURBI MUSCOLO-SCHELETRICI</vt:lpstr>
      <vt:lpstr>LA PREVENZIONE DEI DISTURBI MUSCOLO-SCHELETRICI</vt:lpstr>
      <vt:lpstr>LA PREVENZIONE DEI DISTURBI MUSCOLO-SCHELETRICI</vt:lpstr>
      <vt:lpstr>ERGONOMIA IN ATTIVITA’ PARTICOLARI</vt:lpstr>
      <vt:lpstr>ERGONOMIA IN ATTIVITA’ PARTICOLARI</vt:lpstr>
      <vt:lpstr>ERGONOMIA IN ATTIVITA’ PARTICOLARI</vt:lpstr>
      <vt:lpstr>ERGONOMIA IN ATTIVITA’ PARTICOLARI</vt:lpstr>
      <vt:lpstr>ERGONOMIA IN ATTIVITA’ PARTICOLARI</vt:lpstr>
      <vt:lpstr>ERGONOMIA IN ATTIVITA’ PARTICOLARI</vt:lpstr>
      <vt:lpstr>ERGONOMIA IN ATTIVITA’ PARTICOLARI</vt:lpstr>
      <vt:lpstr>ERGONOMIA IN ATTIVITA’ PARTICOLARI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Luigi De Maria</dc:creator>
  <cp:lastModifiedBy>Natascha Pascale</cp:lastModifiedBy>
  <cp:revision>165</cp:revision>
  <dcterms:created xsi:type="dcterms:W3CDTF">2026-01-29T17:05:10Z</dcterms:created>
  <dcterms:modified xsi:type="dcterms:W3CDTF">2026-04-23T11:58:04Z</dcterms:modified>
</cp:coreProperties>
</file>